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74" r:id="rId20"/>
    <p:sldId id="273" r:id="rId21"/>
    <p:sldId id="285" r:id="rId22"/>
    <p:sldId id="277" r:id="rId23"/>
    <p:sldId id="280" r:id="rId24"/>
    <p:sldId id="279" r:id="rId25"/>
    <p:sldId id="281" r:id="rId26"/>
    <p:sldId id="282" r:id="rId27"/>
    <p:sldId id="283" r:id="rId28"/>
    <p:sldId id="272" r:id="rId29"/>
    <p:sldId id="276" r:id="rId30"/>
    <p:sldId id="28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86444" autoAdjust="0"/>
  </p:normalViewPr>
  <p:slideViewPr>
    <p:cSldViewPr>
      <p:cViewPr varScale="1">
        <p:scale>
          <a:sx n="75" d="100"/>
          <a:sy n="75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226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  <c:spPr>
        <a:noFill/>
        <a:ln w="25400">
          <a:noFill/>
        </a:ln>
      </c:spPr>
    </c:plotArea>
    <c:plotVisOnly val="1"/>
    <c:dispBlanksAs val="zero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Всього учнів у закладі</c:v>
                </c:pt>
              </c:strCache>
            </c:strRef>
          </c:tx>
          <c:val>
            <c:numRef>
              <c:f>Лист1!$B$1:$D$1</c:f>
              <c:numCache>
                <c:formatCode>General</c:formatCode>
                <c:ptCount val="3"/>
                <c:pt idx="2">
                  <c:v>752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Залучено до гурткової роботи</c:v>
                </c:pt>
              </c:strCache>
            </c:strRef>
          </c:tx>
          <c:val>
            <c:numRef>
              <c:f>Лист1!$B$2:$D$2</c:f>
              <c:numCache>
                <c:formatCode>General</c:formatCode>
                <c:ptCount val="3"/>
                <c:pt idx="2">
                  <c:v>548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Не залучено до гурткової роботи</c:v>
                </c:pt>
              </c:strCache>
            </c:strRef>
          </c:tx>
          <c:val>
            <c:numRef>
              <c:f>Лист1!$B$3:$D$3</c:f>
              <c:numCache>
                <c:formatCode>General</c:formatCode>
                <c:ptCount val="3"/>
                <c:pt idx="2">
                  <c:v>204</c:v>
                </c:pt>
              </c:numCache>
            </c:numRef>
          </c:val>
        </c:ser>
        <c:axId val="62381056"/>
        <c:axId val="65151744"/>
      </c:barChart>
      <c:catAx>
        <c:axId val="62381056"/>
        <c:scaling>
          <c:orientation val="minMax"/>
        </c:scaling>
        <c:axPos val="l"/>
        <c:tickLblPos val="nextTo"/>
        <c:crossAx val="65151744"/>
        <c:crosses val="autoZero"/>
        <c:auto val="1"/>
        <c:lblAlgn val="ctr"/>
        <c:lblOffset val="100"/>
      </c:catAx>
      <c:valAx>
        <c:axId val="65151744"/>
        <c:scaling>
          <c:orientation val="minMax"/>
        </c:scaling>
        <c:axPos val="b"/>
        <c:majorGridlines/>
        <c:numFmt formatCode="General" sourceLinked="1"/>
        <c:tickLblPos val="nextTo"/>
        <c:crossAx val="62381056"/>
        <c:crosses val="autoZero"/>
        <c:crossBetween val="between"/>
      </c:valAx>
    </c:plotArea>
    <c:legend>
      <c:legendPos val="r"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CU21OPW3WBa4MXT_znpbcJQKHyifo3H2mIYF_soNnxQFyjJWR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76125" cy="550070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Збудіть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щирий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інтерес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корисного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найвищого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морального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можете бути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збереже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назавжди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людську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гідність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полягати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межа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вихованням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навчанням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К.Ушинський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 О В Т Е Н Ь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48034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</a:t>
            </a:r>
            <a:r>
              <a:rPr lang="ru-RU" sz="2800" b="1" dirty="0" err="1" smtClean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працівників</a:t>
            </a:r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освіт</a:t>
            </a:r>
            <a:r>
              <a:rPr lang="ru-RU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857232"/>
            <a:ext cx="350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C00000"/>
                  </a:solidFill>
                </a:ln>
              </a:rPr>
              <a:t>Посвята в першокласники</a:t>
            </a:r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9218" name="Picture 2" descr="http://school14-krd.klasna.com/uploads/editor/3462/204071/sitepage_26/images/img_9e7a50e35df1640f43d02bd1705f6fc1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002" y="4313457"/>
            <a:ext cx="3813834" cy="25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chool14-krd.klasna.com/uploads/editor/3462/204071/sitepage_26/images/img_7c0fadb2a1179c98c2796307d9d744c3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650" y="1811339"/>
            <a:ext cx="3604390" cy="2404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94583"/>
            <a:ext cx="3684556" cy="2763417"/>
          </a:xfrm>
          <a:prstGeom prst="rect">
            <a:avLst/>
          </a:prstGeom>
        </p:spPr>
      </p:pic>
      <p:pic>
        <p:nvPicPr>
          <p:cNvPr id="9222" name="Picture 6" descr="http://static.klasnaocinka.com.ua.s3-website.eu-central-1.amazonaws.com/uploads/editor/3462/204071/DSC_03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4" y="1504870"/>
            <a:ext cx="3644899" cy="24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001156" cy="1143008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 И С Т О П А 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000108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Місяць толерантності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http://school14-krd.klasna.com/uploads/editor/3462/204071/sitepage_26/images/image_0_02_05_627d0853ed8c813dfcc55a65bee72cff5de6debc5506627ff6bb5fe29a77f3b0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3328"/>
            <a:ext cx="3981092" cy="53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chool14-krd.klasna.com/uploads/editor/3462/204071/sitepage_26/images/foto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3328"/>
            <a:ext cx="3275855" cy="24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atic.klasnaocinka.com.ua.s3-website.eu-central-1.amazonaws.com/uploads/editor/3462/204071/20181205_133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88837"/>
            <a:ext cx="4222989" cy="23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tatic.klasnaocinka.com.ua.s3-website.eu-central-1.amazonaws.com/uploads/editor/3462/204071/20181220_133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6780"/>
            <a:ext cx="3902129" cy="29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school14-krd.klasna.com/uploads/editor/3462/204071/sitepage_26/images/img_0a0502c7a5052d9bc09e95ac7ce139a3_v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00"/>
          <a:stretch/>
        </p:blipFill>
        <p:spPr bwMode="auto">
          <a:xfrm rot="19735643">
            <a:off x="748632" y="1671737"/>
            <a:ext cx="3816424" cy="26877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Р У Д Е Н Ь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9753581">
            <a:off x="-110348" y="1431081"/>
            <a:ext cx="3468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у нас на Україні</a:t>
            </a:r>
            <a:endParaRPr kumimoji="0" lang="uk-UA" sz="28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://static.klasnaocinka.com.ua.s3-website.eu-central-1.amazonaws.com/uploads/editor/3462/204071/20181219_105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524" y="628485"/>
            <a:ext cx="4443476" cy="3332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18878" y="4499293"/>
            <a:ext cx="24201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Святий Миколай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приходить до всіх</a:t>
            </a:r>
            <a:endParaRPr kumimoji="0" lang="uk-UA" sz="28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14-krd.klasna.com/uploads/editor/3462/204071/sitepage_136/images/20190508_09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014"/>
            <a:ext cx="3350553" cy="2512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85793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І Ч Е Н Ь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2554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Зірка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`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яті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12691">
            <a:off x="-156771" y="4820744"/>
            <a:ext cx="442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«Різдвяний янгол»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0065" y="732206"/>
            <a:ext cx="552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СОБОРНОСТІ УКРАЇНИ</a:t>
            </a:r>
            <a:endParaRPr lang="ru-RU" dirty="0"/>
          </a:p>
        </p:txBody>
      </p:sp>
      <p:pic>
        <p:nvPicPr>
          <p:cNvPr id="2052" name="Picture 4" descr="http://school14-krd.klasna.com/uploads/editor/3462/204071/news_268/images/20190117_113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9966"/>
            <a:ext cx="3604597" cy="27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ool14-krd.klasna.com/uploads/editor/3462/204071/news_267/images/20190116_132241_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2466"/>
            <a:ext cx="3732541" cy="27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9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 Ю Т И Й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401501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Зустріч випускників 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school14-krd.klasna.com/uploads/editor/3462/204071/news_271/images/20190202_134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20272"/>
            <a:ext cx="3783638" cy="283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school14-krd.klasna.com/uploads/editor/3462/204071/news_271/images/20190202_131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925" y="1741081"/>
            <a:ext cx="2823236" cy="211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ool14-krd.klasna.com/uploads/editor/3462/204071/news_271/images/20190202_135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326" y="36335"/>
            <a:ext cx="4300095" cy="322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chool14-krd.klasna.com/uploads/org3462/news_1487267904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006" y="3297742"/>
            <a:ext cx="4859818" cy="2742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 Е Р Е З Е Н Ь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786190"/>
            <a:ext cx="7021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Міжнародний   жіночий   день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http://school14-krd.klasna.com/uploads/editor/3462/204071/sitepage_26/images/ahhn1ejxv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06" y="4239880"/>
            <a:ext cx="3353984" cy="25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ool14-krd.klasna.com/uploads/editor/3462/204071/sitepage_26/images/lh3a7qp6j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045"/>
            <a:ext cx="2616225" cy="34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53"/>
          <a:stretch/>
        </p:blipFill>
        <p:spPr>
          <a:xfrm>
            <a:off x="3846915" y="892742"/>
            <a:ext cx="5009168" cy="2946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41" b="8661"/>
          <a:stretch/>
        </p:blipFill>
        <p:spPr>
          <a:xfrm>
            <a:off x="3790353" y="4356965"/>
            <a:ext cx="5122291" cy="235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798509"/>
          </a:xfrm>
        </p:spPr>
        <p:txBody>
          <a:bodyPr>
            <a:noAutofit/>
          </a:bodyPr>
          <a:lstStyle/>
          <a:p>
            <a:r>
              <a:rPr lang="uk-UA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 В І Т Е Н Ь</a:t>
            </a:r>
            <a:endParaRPr lang="ru-RU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7915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Місячник екологічного виховання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school14-krd.klasna.com/uploads/editor/3462/204071/sitepage_26/images/image_0_02_05_2f4ce1e05fd8dea437387815a3c0e4941800071a7c3421887e1a6dbba74af696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33" y="1303067"/>
            <a:ext cx="3026767" cy="40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hool14-krd.klasna.com/uploads/editor/3462/204071/sitepage_26/images/20190425_120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44"/>
          <a:stretch/>
        </p:blipFill>
        <p:spPr bwMode="auto">
          <a:xfrm>
            <a:off x="0" y="3645024"/>
            <a:ext cx="269979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D:\фото\КОНКУРС\видео\IMG_5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3067"/>
            <a:ext cx="4427984" cy="2951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 descr="C:\Documents and Settings\Admin\Мои документы\Downloads\IMG_20180413_150857_HD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785" y="4802340"/>
            <a:ext cx="3417440" cy="20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14-krd.klasna.com/uploads/editor/3462/204071/sitepage_1/images/foto_na_na_sayt_shkol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2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07154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Р А В Е Н 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374" y="735676"/>
            <a:ext cx="3370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Театральний урок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785794"/>
            <a:ext cx="3280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Останній дзвінок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school14-krd.klasna.com/uploads/editor/3462/204071/sitepage_26/images/20190531_08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58896"/>
            <a:ext cx="3714776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chool14-krd.klasna.com/uploads/editor/3462/204071/sitepage_26/images/20190531_0852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57" t="36861" r="-218" b="936"/>
          <a:stretch/>
        </p:blipFill>
        <p:spPr bwMode="auto">
          <a:xfrm>
            <a:off x="3944038" y="4313711"/>
            <a:ext cx="5174402" cy="23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chool14-krd.klasna.com/uploads/editor/3462/204071/news_296/images/img_3d075b4260e045a883afc27bad4fbb86_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06" y="1219221"/>
            <a:ext cx="3783343" cy="28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chool14-krd.klasna.com/uploads/editor/3462/204071/news_296/images/img_68a707432809b18b9f56f0cc7ee0372c_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06" y="4313711"/>
            <a:ext cx="3111267" cy="23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0"/>
            <a:ext cx="5929322" cy="8572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b="1" i="1" dirty="0" smtClean="0">
                <a:latin typeface="Book Antiqua" pitchFamily="18" charset="0"/>
              </a:rPr>
              <a:t>Гурткова робота  </a:t>
            </a:r>
            <a:br>
              <a:rPr lang="uk-UA" b="1" i="1" dirty="0" smtClean="0">
                <a:latin typeface="Book Antiqua" pitchFamily="18" charset="0"/>
              </a:rPr>
            </a:br>
            <a:r>
              <a:rPr lang="uk-UA" b="1" i="1" dirty="0">
                <a:latin typeface="Book Antiqua" pitchFamily="18" charset="0"/>
              </a:rPr>
              <a:t> </a:t>
            </a:r>
            <a:r>
              <a:rPr lang="uk-UA" b="1" i="1" dirty="0" smtClean="0">
                <a:latin typeface="Book Antiqua" pitchFamily="18" charset="0"/>
              </a:rPr>
              <a:t>                школи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26"/>
            <a:ext cx="9144000" cy="521497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uk-UA" sz="9600" b="1" i="1" dirty="0" smtClean="0">
                <a:solidFill>
                  <a:schemeClr val="tx1"/>
                </a:solidFill>
              </a:rPr>
              <a:t>Вступ </a:t>
            </a:r>
            <a:r>
              <a:rPr lang="uk-UA" sz="9600" b="1" i="1" dirty="0">
                <a:solidFill>
                  <a:schemeClr val="tx1"/>
                </a:solidFill>
              </a:rPr>
              <a:t>до теорії </a:t>
            </a:r>
            <a:endParaRPr lang="uk-UA" sz="9600" b="1" i="1" dirty="0" smtClean="0">
              <a:solidFill>
                <a:schemeClr val="tx1"/>
              </a:solidFill>
            </a:endParaRPr>
          </a:p>
          <a:p>
            <a:pPr algn="l"/>
            <a:r>
              <a:rPr lang="uk-UA" sz="9600" b="1" i="1" dirty="0">
                <a:solidFill>
                  <a:schemeClr val="tx1"/>
                </a:solidFill>
              </a:rPr>
              <a:t> </a:t>
            </a:r>
            <a:r>
              <a:rPr lang="uk-UA" sz="9600" b="1" i="1" dirty="0" smtClean="0">
                <a:solidFill>
                  <a:schemeClr val="tx1"/>
                </a:solidFill>
              </a:rPr>
              <a:t>                               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Ерудит</a:t>
            </a:r>
            <a:r>
              <a:rPr lang="uk-UA" sz="9600" b="1" i="1" dirty="0" smtClean="0">
                <a:solidFill>
                  <a:schemeClr val="tx1"/>
                </a:solidFill>
              </a:rPr>
              <a:t>           держави</a:t>
            </a:r>
            <a:r>
              <a:rPr lang="uk-UA" sz="9600" b="1" i="1" dirty="0">
                <a:solidFill>
                  <a:schemeClr val="tx1"/>
                </a:solidFill>
              </a:rPr>
              <a:t>»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algn="l"/>
            <a:r>
              <a:rPr lang="uk-UA" sz="6200" b="1" i="1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endParaRPr lang="uk-UA" sz="6200" b="1" i="1" dirty="0">
              <a:solidFill>
                <a:schemeClr val="tx1"/>
              </a:solidFill>
            </a:endParaRPr>
          </a:p>
          <a:p>
            <a:pPr algn="l"/>
            <a:r>
              <a:rPr lang="uk-UA" sz="6200" b="1" i="1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Золотий </a:t>
            </a:r>
            <a:r>
              <a:rPr lang="uk-UA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endParaRPr lang="uk-UA" sz="9600" b="1" i="1" dirty="0">
              <a:solidFill>
                <a:schemeClr val="tx1"/>
              </a:solidFill>
            </a:endParaRP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</a:rPr>
              <a:t>Психолог і Я</a:t>
            </a:r>
            <a:endParaRPr lang="uk-UA" sz="9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l"/>
            <a:r>
              <a:rPr lang="uk-UA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l"/>
            <a:endParaRPr lang="uk-UA" sz="9600" b="1" i="1" dirty="0" smtClean="0">
              <a:solidFill>
                <a:schemeClr val="tx1"/>
              </a:solidFill>
            </a:endParaRP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</a:rPr>
              <a:t>                                                                            Декор</a:t>
            </a:r>
            <a:endParaRPr lang="uk-UA" sz="9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Юний</a:t>
            </a:r>
            <a:r>
              <a:rPr lang="uk-UA" sz="6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музеєзнавець</a:t>
            </a:r>
            <a:endParaRPr lang="uk-UA" sz="6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uk-UA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endParaRPr lang="uk-UA" sz="6200" b="1" i="1" dirty="0" smtClean="0">
              <a:solidFill>
                <a:schemeClr val="tx1"/>
              </a:solidFill>
            </a:endParaRPr>
          </a:p>
          <a:p>
            <a:endParaRPr lang="uk-UA" sz="9600" b="1" i="1" dirty="0" smtClean="0">
              <a:solidFill>
                <a:schemeClr val="tx1"/>
              </a:solidFill>
            </a:endParaRPr>
          </a:p>
          <a:p>
            <a:r>
              <a:rPr lang="uk-UA" sz="9600" b="1" i="1" dirty="0" smtClean="0">
                <a:solidFill>
                  <a:schemeClr val="tx1"/>
                </a:solidFill>
              </a:rPr>
              <a:t>                     </a:t>
            </a:r>
            <a:r>
              <a:rPr lang="uk-UA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uk-UA" sz="2800" i="1" dirty="0" smtClean="0"/>
              <a:t>                                        </a:t>
            </a:r>
          </a:p>
          <a:p>
            <a:pPr algn="l"/>
            <a:r>
              <a:rPr lang="uk-UA" sz="2800" i="1" dirty="0" smtClean="0"/>
              <a:t>                                                                             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983164">
            <a:off x="5049432" y="3517695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401757" y="37021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9581763">
            <a:off x="3186675" y="2490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23245">
            <a:off x="4814498" y="40806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7530878">
            <a:off x="3003440" y="45318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335656">
            <a:off x="4550534" y="25085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1362022" cy="121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chemeClr val="accent2">
                <a:alpha val="69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320" y="211690"/>
            <a:ext cx="9144000" cy="642918"/>
          </a:xfrm>
        </p:spPr>
        <p:txBody>
          <a:bodyPr>
            <a:normAutofit fontScale="6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Спеціалізована загальноосвітня школа І-ІІІ ступенів №14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Кіровоградської міської ради Кіровоградської області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 useBgFill="1">
        <p:nvSpPr>
          <p:cNvPr id="5" name="Блок-схема: альтернативный процесс 4"/>
          <p:cNvSpPr/>
          <p:nvPr/>
        </p:nvSpPr>
        <p:spPr>
          <a:xfrm>
            <a:off x="172859" y="1043509"/>
            <a:ext cx="8786874" cy="1214446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i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Стан організації виховної роботи в школі (2016-2019 р.)</a:t>
            </a:r>
            <a:endParaRPr lang="ru-RU" sz="3200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http://school14-krd.klasna.com/uploads/org3462/user_204071/photofile_1523373874_453952911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11" b="22915"/>
          <a:stretch/>
        </p:blipFill>
        <p:spPr bwMode="auto">
          <a:xfrm>
            <a:off x="-11408" y="2420888"/>
            <a:ext cx="915540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Всього учнів у школі - 752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</a:rPr>
              <a:t>Шкільне самоврядування</a:t>
            </a:r>
            <a:r>
              <a:rPr lang="uk-UA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school14-krd.klasna.com/uploads/editor/3462/204071/sitepage_34/images/20191009_16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17988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static.klasnaocinka.com.ua.s3-website.eu-central-1.amazonaws.com/uploads/editor/3462/204071/20181129_142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98535"/>
            <a:ext cx="2071670" cy="275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static.klasnaocinka.com.ua.s3-website.eu-central-1.amazonaws.com/uploads/editor/3462/204071/20181211_155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417988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://school14-krd.klasna.com/uploads/editor/3462/204071/sitepage_34/images/img_f1a4e605b455a45c34021dc3c57c85b8_v_1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143380"/>
            <a:ext cx="3214710" cy="241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http://school14-krd.klasna.com/uploads/editor/3462/204071/sitepage_34/images/img_17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005076"/>
            <a:ext cx="1943409" cy="285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1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Результативність участі у конкурсах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2016-2017 н. р.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358564"/>
              </p:ext>
            </p:extLst>
          </p:nvPr>
        </p:nvGraphicFramePr>
        <p:xfrm>
          <a:off x="21344" y="856879"/>
          <a:ext cx="9122655" cy="62194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208">
                  <a:extLst>
                    <a:ext uri="{9D8B030D-6E8A-4147-A177-3AD203B41FA5}">
                      <a16:colId xmlns:a16="http://schemas.microsoft.com/office/drawing/2014/main" xmlns="" val="124125582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44546254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369772851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833395521"/>
                    </a:ext>
                  </a:extLst>
                </a:gridCol>
                <a:gridCol w="1691679">
                  <a:extLst>
                    <a:ext uri="{9D8B030D-6E8A-4147-A177-3AD203B41FA5}">
                      <a16:colId xmlns:a16="http://schemas.microsoft.com/office/drawing/2014/main" xmlns="" val="242849985"/>
                    </a:ext>
                  </a:extLst>
                </a:gridCol>
              </a:tblGrid>
              <a:tr h="8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п\п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Місце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Зміст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Учасники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Керівник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404232"/>
                  </a:ext>
                </a:extLst>
              </a:tr>
              <a:tr h="1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Диплом Лауреата І премії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ІV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Міжнародний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фестиваль-конкурс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мистецтв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"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Підкори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сцену"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Давид К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 5-Б клас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Іванченко Л. Г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613171"/>
                  </a:ext>
                </a:extLst>
              </a:tr>
              <a:tr h="883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Обласний к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онкурс «Молодь Кіровоградщини готова долати надзвичайні ситуації»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Руденко А. - 7-А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Матяш М. А.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558227"/>
                  </a:ext>
                </a:extLst>
              </a:tr>
              <a:tr h="88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Береславська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7-А)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Бобир Т. О.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7507712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Конкурс «12 балів»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Богачук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Д. 8-Б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Кондратенко В. 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822239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Конкурс «Лідер року»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ЛанецькаА.10-Бкл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Бондаренко А. 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573937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Найкращий виступ у позаконкурсній номінації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Військово-патріотичний конкурс строю і патріотичної пісні «Майбутній захисник України»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Учні 2-Б класу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ПриходькоГ.А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.,     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ОлексієнкоН.В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9094890"/>
                  </a:ext>
                </a:extLst>
              </a:tr>
              <a:tr h="64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 Дружній Чемпіонат міста з нетрадиційних інтелектуальних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ігор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Команда "Дослідники"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Іванченко Л. 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974892"/>
                  </a:ext>
                </a:extLst>
              </a:tr>
              <a:tr h="1767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ХІ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Чемпіонат міста з гри "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Що?Де?Коли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?"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«Розумники»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582996"/>
                  </a:ext>
                </a:extLst>
              </a:tr>
              <a:tr h="132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«Ерудити»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552824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Диплом з відзнакою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Міський конкурс на кращий гімн, пісню про навчальний заклад серед загальноосвітніх та позашкільних закладів.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Давид К 5-Б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579696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Конкурс «Молодь обирає здоров’я»,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номінація «Конкурс плакатів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Семендяєва І. 1-Б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Бобир Т. 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1403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970541"/>
              </p:ext>
            </p:extLst>
          </p:nvPr>
        </p:nvGraphicFramePr>
        <p:xfrm>
          <a:off x="21345" y="0"/>
          <a:ext cx="9122655" cy="5045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208">
                  <a:extLst>
                    <a:ext uri="{9D8B030D-6E8A-4147-A177-3AD203B41FA5}">
                      <a16:colId xmlns:a16="http://schemas.microsoft.com/office/drawing/2014/main" xmlns="" val="25825568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072906033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19879904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989759842"/>
                    </a:ext>
                  </a:extLst>
                </a:gridCol>
                <a:gridCol w="1691679">
                  <a:extLst>
                    <a:ext uri="{9D8B030D-6E8A-4147-A177-3AD203B41FA5}">
                      <a16:colId xmlns:a16="http://schemas.microsoft.com/office/drawing/2014/main" xmlns="" val="3283292942"/>
                    </a:ext>
                  </a:extLst>
                </a:gridCol>
              </a:tblGrid>
              <a:tr h="1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Міжкультурне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суспільство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хто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живе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поряд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 нами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Редчец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А.3-Б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Верещак С. 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13442"/>
                  </a:ext>
                </a:extLst>
              </a:tr>
              <a:tr h="265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Туристсько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-краєзнавчий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фотоконкурс «Туризм нас єднає»,  номінація "Наші мандри"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Троянський А. 4-В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Алексєєва А.В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593481"/>
                  </a:ext>
                </a:extLst>
              </a:tr>
              <a:tr h="220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Лукаш А. 7-А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Андраєва Т.А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190444"/>
                  </a:ext>
                </a:extLst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Четвертий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Екологічний Чемпіонат міста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"Метеор"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"Ерудит"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Іванченко Л. 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431320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іськ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етап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Всеукраїнської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виставки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-конкурсу декоративно-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ужиткового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образотворчого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мистецтва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«Знай 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люби  свій край»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Капінус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Д. 9-Б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Матяш М.А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007680"/>
                  </a:ext>
                </a:extLst>
              </a:tr>
              <a:tr h="26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Мистецький проект «Степові джерела»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у рамках культурно – мистецької акції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«Відкриваємо нові таланти» номінація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«Художнє слово»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Ланецька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А. 10-Б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Іванченко Л.Г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205642"/>
                  </a:ext>
                </a:extLst>
              </a:tr>
              <a:tr h="35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онкурс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плакат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ів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«Ми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обираємо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життя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без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наркотиків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Журба К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, Єлісеєва 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А.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 7-А кл</a:t>
                      </a: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Андраєва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Т. 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38362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Найкращий результат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Шостий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Дружній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чемпіонат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нетрадиційних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інтелектуальних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ігор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Дослідники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Іванченко Л.Г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8707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236503"/>
              </p:ext>
            </p:extLst>
          </p:nvPr>
        </p:nvGraphicFramePr>
        <p:xfrm>
          <a:off x="21345" y="5013176"/>
          <a:ext cx="9122655" cy="1853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208">
                  <a:extLst>
                    <a:ext uri="{9D8B030D-6E8A-4147-A177-3AD203B41FA5}">
                      <a16:colId xmlns:a16="http://schemas.microsoft.com/office/drawing/2014/main" xmlns="" val="671430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10869696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197089457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808766436"/>
                    </a:ext>
                  </a:extLst>
                </a:gridCol>
                <a:gridCol w="1691679">
                  <a:extLst>
                    <a:ext uri="{9D8B030D-6E8A-4147-A177-3AD203B41FA5}">
                      <a16:colId xmlns:a16="http://schemas.microsoft.com/office/drawing/2014/main" xmlns="" val="1852773327"/>
                    </a:ext>
                  </a:extLst>
                </a:gridCol>
              </a:tblGrid>
              <a:tr h="50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Конкурс малюнків «Моє рідне місто»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Шипілова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П.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7-А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Бобир Т. О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163811"/>
                  </a:ext>
                </a:extLst>
              </a:tr>
              <a:tr h="220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Міський етап Всеукраїнського заочного конкурсу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робіт юних фотоаматорів «Моя Україно!»:Номінація «Портрет» (репортажний та студійний)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Бакаєва А. 7-А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Андраєва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Т. 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709048"/>
                  </a:ext>
                </a:extLst>
              </a:tr>
              <a:tr h="220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Номінація «Жанрове фото»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Ушакова А. – 8-А кл.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Щербакова Н.М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6" marR="144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25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9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Результативність участі у конкурсах </a:t>
            </a:r>
            <a:b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2017-2018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 р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Конкурс «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Моральний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вчинок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-  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Лях Катерина та Лях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Софія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обир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Т.О.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Конкурс малюнків «Моє рідне місто» -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ІІІ -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Лях Катерина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Бобир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Т.О.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Міський етап Всеукраїнського конкурсу робіт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юних фотоаматорів «Моя Україно!»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ІІІ - місце – Рева В., 5-А клас, вчитель Рева А. М.;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К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онкурс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малюнків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"Я хочу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якісному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- ІІ 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Семендяєва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Ірина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Бобир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Т.О.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К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онкурс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вокально-хорового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мистецтва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Зіркові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голоси»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 Адамович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Крикун О.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ІІ-  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 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Вокальний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колектив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Золоті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голоси»,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Крикун О.М</a:t>
            </a:r>
            <a:r>
              <a:rPr lang="uk-U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К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онкурс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художнього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 та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акторської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майстерності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«Театральна молодь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літературного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міста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 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Хомутенко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Альбіна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Олексієєнко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Н.В.; І –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 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Олефіренко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Валерія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Гозбенко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В.В.; Гран-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 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Ланецька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Анна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uk-U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Феденко Н.В.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М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іськ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етап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Всеукраїнської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виставки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-конкурсу декоративно-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ужиткового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образотворчого мистецтва «Знай і  люби  свій край»: І- місце Бондаренко А.,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Ушакова  А.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-11-А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вчитель Матяш М.А.; ІІ -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Пташинський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10-А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 вчитель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Матяш М.А.;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ІІІ -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Пташинський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 10-А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вчитель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Матяш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М.А.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 Шостий Екологічний Чемпіонат міста - ІІ- місце команда "Ерудит" (Лафа Г., Сайко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Ф., Лях К., Лях С., Давид К., Берест Я.); ІІ - місце команда "Мафія" ( Журба К., 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Пшеничний Н.,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Гоєв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Н., Скороход Б,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Шипілова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П.,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Моторний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Є.)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 Міський етап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туристсько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-краєзнавчого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фотоконкурсу «Туризм нас єднає» - ІІ –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Башлик Денис, вчитель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Алєксєєва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А.В.; ІІ- 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Ділай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Аліса, вчитель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Олексієнко Н.В.; І- 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Загороднюк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Віталіна, вчитель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Андраєва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Т.А.; І-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Лівий Максим, вчитель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Скобіоале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Н.В.; ІІ - 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Ушакова Анна, вчитель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Щербакова Н.М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.;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232"/>
            <a:ext cx="9144000" cy="6986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10. </a:t>
            </a:r>
            <a:r>
              <a:rPr lang="ru-RU" sz="1600" dirty="0" err="1"/>
              <a:t>Навчальний</a:t>
            </a:r>
            <a:r>
              <a:rPr lang="ru-RU" sz="1600" dirty="0"/>
              <a:t> заклад </a:t>
            </a:r>
            <a:r>
              <a:rPr lang="ru-RU" sz="1600" dirty="0" err="1"/>
              <a:t>нагороджено</a:t>
            </a:r>
            <a:r>
              <a:rPr lang="ru-RU" sz="1600" dirty="0"/>
              <a:t> диплом</a:t>
            </a:r>
            <a:r>
              <a:rPr lang="uk-UA" sz="1600" dirty="0" err="1"/>
              <a:t>ом</a:t>
            </a:r>
            <a:r>
              <a:rPr lang="ru-RU" sz="1600" dirty="0"/>
              <a:t> за  перемогу у </a:t>
            </a:r>
            <a:r>
              <a:rPr lang="ru-RU" sz="1600" dirty="0" err="1"/>
              <a:t>номінації</a:t>
            </a:r>
            <a:r>
              <a:rPr lang="ru-RU" sz="1600" dirty="0"/>
              <a:t> "Школа  на 12 </a:t>
            </a:r>
          </a:p>
          <a:p>
            <a:r>
              <a:rPr lang="uk-UA" sz="1600" dirty="0"/>
              <a:t>      </a:t>
            </a:r>
            <a:r>
              <a:rPr lang="ru-RU" sz="1600" dirty="0" err="1"/>
              <a:t>балів</a:t>
            </a:r>
            <a:r>
              <a:rPr lang="ru-RU" sz="1600" dirty="0"/>
              <a:t>" у </a:t>
            </a:r>
            <a:r>
              <a:rPr lang="ru-RU" sz="1600" dirty="0" err="1"/>
              <a:t>молодшій</a:t>
            </a:r>
            <a:r>
              <a:rPr lang="ru-RU" sz="1600" dirty="0"/>
              <a:t> та </a:t>
            </a:r>
            <a:r>
              <a:rPr lang="ru-RU" sz="1600" dirty="0" err="1"/>
              <a:t>старшій</a:t>
            </a:r>
            <a:r>
              <a:rPr lang="ru-RU" sz="1600" dirty="0"/>
              <a:t> </a:t>
            </a:r>
            <a:r>
              <a:rPr lang="ru-RU" sz="1600" dirty="0" err="1"/>
              <a:t>лізі</a:t>
            </a:r>
            <a:r>
              <a:rPr lang="ru-RU" sz="1600" dirty="0"/>
              <a:t> </a:t>
            </a:r>
            <a:r>
              <a:rPr lang="ru-RU" sz="1600" dirty="0" err="1"/>
              <a:t>телевізійної</a:t>
            </a:r>
            <a:r>
              <a:rPr lang="ru-RU" sz="1600" dirty="0"/>
              <a:t> </a:t>
            </a:r>
            <a:r>
              <a:rPr lang="ru-RU" sz="1600" dirty="0" err="1"/>
              <a:t>гри</a:t>
            </a:r>
            <a:r>
              <a:rPr lang="ru-RU" sz="1600" dirty="0"/>
              <a:t> "12 </a:t>
            </a:r>
            <a:r>
              <a:rPr lang="ru-RU" sz="1600" dirty="0" err="1"/>
              <a:t>балів</a:t>
            </a:r>
            <a:r>
              <a:rPr lang="ru-RU" sz="1600" dirty="0"/>
              <a:t>"</a:t>
            </a:r>
            <a:r>
              <a:rPr lang="uk-UA" sz="1600" dirty="0"/>
              <a:t>;</a:t>
            </a:r>
            <a:endParaRPr lang="ru-RU" sz="1600" dirty="0"/>
          </a:p>
          <a:p>
            <a:r>
              <a:rPr lang="uk-UA" sz="1600" dirty="0"/>
              <a:t>11. К</a:t>
            </a:r>
            <a:r>
              <a:rPr lang="ru-RU" sz="1600" dirty="0" err="1"/>
              <a:t>онкурс</a:t>
            </a:r>
            <a:r>
              <a:rPr lang="ru-RU" sz="1600" dirty="0"/>
              <a:t> з декоративно-прикладного </a:t>
            </a:r>
            <a:r>
              <a:rPr lang="ru-RU" sz="1600" dirty="0" err="1"/>
              <a:t>мистецтва</a:t>
            </a:r>
            <a:r>
              <a:rPr lang="ru-RU" sz="1600" dirty="0"/>
              <a:t> у рамках </a:t>
            </a:r>
            <a:r>
              <a:rPr lang="ru-RU" sz="1600" dirty="0" err="1"/>
              <a:t>молодіжної</a:t>
            </a:r>
            <a:r>
              <a:rPr lang="ru-RU" sz="1600" dirty="0"/>
              <a:t> </a:t>
            </a:r>
            <a:r>
              <a:rPr lang="ru-RU" sz="1600" dirty="0" err="1"/>
              <a:t>акції</a:t>
            </a:r>
            <a:r>
              <a:rPr lang="ru-RU" sz="1600" dirty="0"/>
              <a:t> «Молодь</a:t>
            </a:r>
          </a:p>
          <a:p>
            <a:r>
              <a:rPr lang="uk-UA" sz="1600" dirty="0"/>
              <a:t>      </a:t>
            </a:r>
            <a:r>
              <a:rPr lang="ru-RU" sz="1600" dirty="0" err="1"/>
              <a:t>Кіровоградщини</a:t>
            </a:r>
            <a:r>
              <a:rPr lang="ru-RU" sz="1600" dirty="0"/>
              <a:t> готова </a:t>
            </a:r>
            <a:r>
              <a:rPr lang="ru-RU" sz="1600" dirty="0" err="1"/>
              <a:t>долати</a:t>
            </a:r>
            <a:r>
              <a:rPr lang="ru-RU" sz="1600" dirty="0"/>
              <a:t> </a:t>
            </a:r>
            <a:r>
              <a:rPr lang="uk-UA" sz="1600" dirty="0"/>
              <a:t>надзвичайні ситуації» </a:t>
            </a:r>
            <a:r>
              <a:rPr lang="ru-RU" sz="1600" dirty="0"/>
              <a:t> </a:t>
            </a:r>
            <a:r>
              <a:rPr lang="uk-UA" sz="1600" dirty="0"/>
              <a:t>ІІІ - місце</a:t>
            </a:r>
            <a:r>
              <a:rPr lang="ru-RU" sz="1600" dirty="0"/>
              <a:t> </a:t>
            </a:r>
            <a:r>
              <a:rPr lang="uk-UA" sz="1600" dirty="0" err="1"/>
              <a:t>Рибальченко</a:t>
            </a:r>
            <a:r>
              <a:rPr lang="uk-UA" sz="1600" dirty="0"/>
              <a:t> О.,</a:t>
            </a:r>
            <a:endParaRPr lang="ru-RU" sz="1600" dirty="0"/>
          </a:p>
          <a:p>
            <a:r>
              <a:rPr lang="uk-UA" sz="1600" dirty="0"/>
              <a:t>      Симоненко О., вчитель Рева А .М.; ІІІ- місце </a:t>
            </a:r>
            <a:r>
              <a:rPr lang="uk-UA" sz="1600" dirty="0" err="1"/>
              <a:t>Сєміков</a:t>
            </a:r>
            <a:r>
              <a:rPr lang="uk-UA" sz="1600" dirty="0"/>
              <a:t> Г.;</a:t>
            </a:r>
            <a:endParaRPr lang="ru-RU" sz="1600" dirty="0"/>
          </a:p>
          <a:p>
            <a:r>
              <a:rPr lang="uk-UA" sz="1600" dirty="0"/>
              <a:t>12 .Міський етап</a:t>
            </a:r>
            <a:r>
              <a:rPr lang="ru-RU" sz="1600" dirty="0"/>
              <a:t> </a:t>
            </a:r>
            <a:r>
              <a:rPr lang="uk-UA" sz="1600" dirty="0"/>
              <a:t>Всеукраїнської </a:t>
            </a:r>
            <a:r>
              <a:rPr lang="uk-UA" sz="1600" dirty="0" err="1"/>
              <a:t>новорічно</a:t>
            </a:r>
            <a:r>
              <a:rPr lang="uk-UA" sz="1600" dirty="0"/>
              <a:t>-різдвяної виставки</a:t>
            </a:r>
            <a:r>
              <a:rPr lang="ru-RU" sz="1600" dirty="0"/>
              <a:t> </a:t>
            </a:r>
            <a:r>
              <a:rPr lang="uk-UA" sz="1600" dirty="0"/>
              <a:t>«Новорічна </a:t>
            </a:r>
            <a:r>
              <a:rPr lang="uk-UA" sz="1600" dirty="0" smtClean="0"/>
              <a:t>композиція</a:t>
            </a:r>
            <a:r>
              <a:rPr lang="uk-UA" sz="1600" dirty="0"/>
              <a:t>» та «Український сувенір» </a:t>
            </a:r>
            <a:r>
              <a:rPr lang="ru-RU" sz="1600" dirty="0"/>
              <a:t>ІІ- </a:t>
            </a:r>
            <a:r>
              <a:rPr lang="ru-RU" sz="1600" dirty="0" err="1"/>
              <a:t>місце</a:t>
            </a:r>
            <a:r>
              <a:rPr lang="ru-RU" sz="1600" dirty="0"/>
              <a:t> Харченко Данило, 1-В </a:t>
            </a:r>
            <a:r>
              <a:rPr lang="ru-RU" sz="1600" dirty="0" err="1"/>
              <a:t>кл</a:t>
            </a:r>
            <a:r>
              <a:rPr lang="ru-RU" sz="1600" dirty="0"/>
              <a:t>., </a:t>
            </a:r>
            <a:r>
              <a:rPr lang="ru-RU" sz="1600" dirty="0" err="1"/>
              <a:t>вчитель</a:t>
            </a:r>
            <a:r>
              <a:rPr lang="ru-RU" sz="1600" dirty="0"/>
              <a:t> </a:t>
            </a:r>
            <a:r>
              <a:rPr lang="uk-UA" sz="1600" dirty="0" smtClean="0"/>
              <a:t> </a:t>
            </a:r>
            <a:r>
              <a:rPr lang="ru-RU" sz="1600" dirty="0" err="1"/>
              <a:t>Алєксєєва</a:t>
            </a:r>
            <a:r>
              <a:rPr lang="ru-RU" sz="1600" dirty="0"/>
              <a:t> А.В.</a:t>
            </a:r>
            <a:r>
              <a:rPr lang="uk-UA" sz="1600" dirty="0"/>
              <a:t>; </a:t>
            </a:r>
            <a:endParaRPr lang="ru-RU" sz="1600" dirty="0"/>
          </a:p>
          <a:p>
            <a:r>
              <a:rPr lang="uk-UA" sz="1600" dirty="0"/>
              <a:t>13. </a:t>
            </a:r>
            <a:r>
              <a:rPr lang="ru-RU" sz="1600" dirty="0"/>
              <a:t>СЗШ №14 </a:t>
            </a:r>
            <a:r>
              <a:rPr lang="ru-RU" sz="1600" dirty="0" err="1"/>
              <a:t>нагороджена</a:t>
            </a:r>
            <a:r>
              <a:rPr lang="ru-RU" sz="1600" dirty="0"/>
              <a:t> </a:t>
            </a:r>
            <a:r>
              <a:rPr lang="ru-RU" sz="1600" dirty="0" err="1"/>
              <a:t>спеціальним</a:t>
            </a:r>
            <a:r>
              <a:rPr lang="ru-RU" sz="1600" dirty="0"/>
              <a:t> дипломом за </a:t>
            </a:r>
            <a:r>
              <a:rPr lang="ru-RU" sz="1600" dirty="0" err="1"/>
              <a:t>найкращий</a:t>
            </a:r>
            <a:r>
              <a:rPr lang="ru-RU" sz="1600" dirty="0"/>
              <a:t> </a:t>
            </a:r>
            <a:r>
              <a:rPr lang="ru-RU" sz="1600" dirty="0" err="1"/>
              <a:t>захід</a:t>
            </a:r>
            <a:r>
              <a:rPr lang="ru-RU" sz="1600" dirty="0"/>
              <a:t> з </a:t>
            </a:r>
            <a:r>
              <a:rPr lang="ru-RU" sz="1600" dirty="0" err="1"/>
              <a:t>популяризації</a:t>
            </a:r>
            <a:endParaRPr lang="ru-RU" sz="1600" dirty="0"/>
          </a:p>
          <a:p>
            <a:r>
              <a:rPr lang="uk-UA" sz="1600" dirty="0"/>
              <a:t>      </a:t>
            </a:r>
            <a:r>
              <a:rPr lang="ru-RU" sz="1600" dirty="0" err="1"/>
              <a:t>історико-культурних</a:t>
            </a:r>
            <a:r>
              <a:rPr lang="ru-RU" sz="1600" dirty="0"/>
              <a:t> </a:t>
            </a:r>
            <a:r>
              <a:rPr lang="ru-RU" sz="1600" dirty="0" err="1"/>
              <a:t>традицій</a:t>
            </a:r>
            <a:r>
              <a:rPr lang="ru-RU" sz="1600" dirty="0"/>
              <a:t> та </a:t>
            </a:r>
            <a:r>
              <a:rPr lang="ru-RU" sz="1600" dirty="0" err="1"/>
              <a:t>обрядових</a:t>
            </a:r>
            <a:r>
              <a:rPr lang="ru-RU" sz="1600" dirty="0"/>
              <a:t> свят </a:t>
            </a:r>
            <a:r>
              <a:rPr lang="ru-RU" sz="1600" dirty="0" err="1"/>
              <a:t>українського</a:t>
            </a:r>
            <a:r>
              <a:rPr lang="ru-RU" sz="1600" dirty="0"/>
              <a:t> народу</a:t>
            </a:r>
            <a:r>
              <a:rPr lang="uk-UA" sz="1600" dirty="0"/>
              <a:t>; </a:t>
            </a:r>
            <a:endParaRPr lang="ru-RU" sz="1600" dirty="0"/>
          </a:p>
          <a:p>
            <a:r>
              <a:rPr lang="uk-UA" sz="1600" dirty="0"/>
              <a:t>14. Х</a:t>
            </a:r>
            <a:r>
              <a:rPr lang="ru-RU" sz="1600" dirty="0"/>
              <a:t>V</a:t>
            </a:r>
            <a:r>
              <a:rPr lang="uk-UA" sz="1600" dirty="0"/>
              <a:t> Чемпіонат міста з гри "</a:t>
            </a:r>
            <a:r>
              <a:rPr lang="uk-UA" sz="1600" dirty="0" err="1"/>
              <a:t>Що?Де?Коли</a:t>
            </a:r>
            <a:r>
              <a:rPr lang="uk-UA" sz="1600" dirty="0"/>
              <a:t>?" </a:t>
            </a:r>
            <a:r>
              <a:rPr lang="ru-RU" sz="1600" dirty="0"/>
              <a:t>ІІІ- </a:t>
            </a:r>
            <a:r>
              <a:rPr lang="ru-RU" sz="1600" dirty="0" err="1"/>
              <a:t>місце</a:t>
            </a:r>
            <a:r>
              <a:rPr lang="ru-RU" sz="1600" dirty="0"/>
              <a:t> команда "</a:t>
            </a:r>
            <a:r>
              <a:rPr lang="ru-RU" sz="1600" dirty="0" err="1"/>
              <a:t>Мафія</a:t>
            </a:r>
            <a:r>
              <a:rPr lang="ru-RU" sz="1600" dirty="0"/>
              <a:t>" (Журба К., </a:t>
            </a:r>
          </a:p>
          <a:p>
            <a:r>
              <a:rPr lang="uk-UA" sz="1600" dirty="0"/>
              <a:t>       </a:t>
            </a:r>
            <a:r>
              <a:rPr lang="ru-RU" sz="1600" dirty="0" err="1"/>
              <a:t>Пшеничний</a:t>
            </a:r>
            <a:r>
              <a:rPr lang="ru-RU" sz="1600" dirty="0"/>
              <a:t> Н., </a:t>
            </a:r>
            <a:r>
              <a:rPr lang="ru-RU" sz="1600" dirty="0" err="1"/>
              <a:t>Гоєв</a:t>
            </a:r>
            <a:r>
              <a:rPr lang="ru-RU" sz="1600" dirty="0"/>
              <a:t> Н., Скороход Б, </a:t>
            </a:r>
            <a:r>
              <a:rPr lang="ru-RU" sz="1600" dirty="0" err="1"/>
              <a:t>Шипілова</a:t>
            </a:r>
            <a:r>
              <a:rPr lang="ru-RU" sz="1600" dirty="0"/>
              <a:t> П., </a:t>
            </a:r>
            <a:r>
              <a:rPr lang="ru-RU" sz="1600" dirty="0" err="1"/>
              <a:t>Моторний</a:t>
            </a:r>
            <a:r>
              <a:rPr lang="ru-RU" sz="1600" dirty="0"/>
              <a:t> Є.); </a:t>
            </a:r>
          </a:p>
          <a:p>
            <a:r>
              <a:rPr lang="uk-UA" sz="1600" dirty="0"/>
              <a:t>15. </a:t>
            </a:r>
            <a:r>
              <a:rPr lang="ru-RU" sz="1600" dirty="0"/>
              <a:t>VІІ Дружному </a:t>
            </a:r>
            <a:r>
              <a:rPr lang="ru-RU" sz="1600" dirty="0" err="1"/>
              <a:t>Чемпіонаті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з </a:t>
            </a:r>
            <a:r>
              <a:rPr lang="ru-RU" sz="1600" dirty="0" err="1"/>
              <a:t>нетрадиційних</a:t>
            </a:r>
            <a:r>
              <a:rPr lang="ru-RU" sz="1600" dirty="0"/>
              <a:t> </a:t>
            </a:r>
            <a:r>
              <a:rPr lang="ru-RU" sz="1600" dirty="0" err="1"/>
              <a:t>інтелектуальних</a:t>
            </a:r>
            <a:r>
              <a:rPr lang="ru-RU" sz="1600" dirty="0"/>
              <a:t>  </a:t>
            </a:r>
            <a:r>
              <a:rPr lang="ru-RU" sz="1600" dirty="0" err="1"/>
              <a:t>ігор</a:t>
            </a:r>
            <a:r>
              <a:rPr lang="ru-RU" sz="1600" dirty="0"/>
              <a:t> </a:t>
            </a:r>
            <a:r>
              <a:rPr lang="uk-UA" sz="1600" dirty="0"/>
              <a:t>- </a:t>
            </a:r>
            <a:r>
              <a:rPr lang="ru-RU" sz="1600" dirty="0"/>
              <a:t>ІІІ - </a:t>
            </a:r>
            <a:r>
              <a:rPr lang="ru-RU" sz="1600" dirty="0" err="1"/>
              <a:t>місце</a:t>
            </a:r>
            <a:r>
              <a:rPr lang="ru-RU" sz="1600" dirty="0"/>
              <a:t> </a:t>
            </a:r>
          </a:p>
          <a:p>
            <a:r>
              <a:rPr lang="uk-UA" sz="1600" dirty="0"/>
              <a:t>      </a:t>
            </a:r>
            <a:r>
              <a:rPr lang="ru-RU" sz="1600" dirty="0"/>
              <a:t>команда "</a:t>
            </a:r>
            <a:r>
              <a:rPr lang="ru-RU" sz="1600" dirty="0" err="1"/>
              <a:t>Ерудити</a:t>
            </a:r>
            <a:r>
              <a:rPr lang="ru-RU" sz="1600" dirty="0"/>
              <a:t>"</a:t>
            </a:r>
            <a:r>
              <a:rPr lang="uk-UA" sz="1600" dirty="0"/>
              <a:t>;</a:t>
            </a:r>
            <a:endParaRPr lang="ru-RU" sz="1600" dirty="0"/>
          </a:p>
          <a:p>
            <a:r>
              <a:rPr lang="uk-UA" sz="1600" dirty="0"/>
              <a:t>16. Грамотою нагороджено СЗШ№14</a:t>
            </a:r>
            <a:r>
              <a:rPr lang="ru-RU" sz="1600" dirty="0"/>
              <a:t> </a:t>
            </a:r>
            <a:r>
              <a:rPr lang="uk-UA" sz="1600" dirty="0"/>
              <a:t> переможець мистецького проекту "Відкриваємо</a:t>
            </a:r>
            <a:endParaRPr lang="ru-RU" sz="1600" dirty="0"/>
          </a:p>
          <a:p>
            <a:r>
              <a:rPr lang="uk-UA" sz="1600" dirty="0"/>
              <a:t>      нові таланти" у рамках культурно-мистецької акції "Майстри мистецтв-дітям";</a:t>
            </a:r>
            <a:endParaRPr lang="ru-RU" sz="1600" dirty="0"/>
          </a:p>
          <a:p>
            <a:r>
              <a:rPr lang="uk-UA" sz="1600" dirty="0"/>
              <a:t>17. Навчальний заклад нагороджено грамотою Кіровоградської обласної організації </a:t>
            </a:r>
            <a:endParaRPr lang="ru-RU" sz="1600" dirty="0"/>
          </a:p>
          <a:p>
            <a:r>
              <a:rPr lang="uk-UA" sz="1600" dirty="0"/>
              <a:t>      Товариства Червоного Хреста   України нагороджена СЗШ №14 за вагомий внесок </a:t>
            </a:r>
            <a:endParaRPr lang="ru-RU" sz="1600" dirty="0"/>
          </a:p>
          <a:p>
            <a:r>
              <a:rPr lang="uk-UA" sz="1600" dirty="0"/>
              <a:t>       у розвиток </a:t>
            </a:r>
            <a:r>
              <a:rPr lang="uk-UA" sz="1600" dirty="0" err="1"/>
              <a:t>червонохрестного</a:t>
            </a:r>
            <a:r>
              <a:rPr lang="uk-UA" sz="1600" dirty="0"/>
              <a:t> руху та з нагоди 100-річчя утворення Товариства </a:t>
            </a:r>
            <a:endParaRPr lang="ru-RU" sz="1600" dirty="0"/>
          </a:p>
          <a:p>
            <a:r>
              <a:rPr lang="uk-UA" sz="1600" dirty="0"/>
              <a:t>       Червоного Хреста України;</a:t>
            </a:r>
            <a:endParaRPr lang="ru-RU" sz="1600" dirty="0"/>
          </a:p>
          <a:p>
            <a:r>
              <a:rPr lang="uk-UA" sz="1600" dirty="0"/>
              <a:t>18. Художній конкурс «Молодіжна палітра» імені Леоніда Бондаря до Міжнародного </a:t>
            </a:r>
            <a:r>
              <a:rPr lang="uk-UA" sz="1600" dirty="0" smtClean="0"/>
              <a:t> </a:t>
            </a:r>
            <a:r>
              <a:rPr lang="uk-UA" sz="1600" dirty="0"/>
              <a:t>дня </a:t>
            </a:r>
            <a:r>
              <a:rPr lang="uk-UA" sz="1600" dirty="0" smtClean="0"/>
              <a:t>захисту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   </a:t>
            </a:r>
            <a:r>
              <a:rPr lang="uk-UA" sz="1600" dirty="0"/>
              <a:t>дітей (1 червня) – відзнака оргкомітету </a:t>
            </a:r>
            <a:r>
              <a:rPr lang="uk-UA" sz="1600" dirty="0" err="1"/>
              <a:t>Кучмій</a:t>
            </a:r>
            <a:r>
              <a:rPr lang="uk-UA" sz="1600" dirty="0"/>
              <a:t> Л. та Семеновій К</a:t>
            </a:r>
            <a:r>
              <a:rPr lang="uk-UA" sz="1600" dirty="0" smtClean="0"/>
              <a:t>.(8- </a:t>
            </a:r>
            <a:r>
              <a:rPr lang="uk-UA" sz="1600" dirty="0" err="1"/>
              <a:t>кл</a:t>
            </a:r>
            <a:r>
              <a:rPr lang="uk-UA" sz="1600" dirty="0"/>
              <a:t>.) керівник Бойко </a:t>
            </a:r>
            <a:r>
              <a:rPr lang="uk-UA" sz="1600" dirty="0" smtClean="0"/>
              <a:t>О.П</a:t>
            </a:r>
            <a:r>
              <a:rPr lang="uk-UA" sz="1600" dirty="0"/>
              <a:t>.;</a:t>
            </a:r>
            <a:endParaRPr lang="ru-RU" sz="1600" dirty="0"/>
          </a:p>
          <a:p>
            <a:r>
              <a:rPr lang="uk-UA" sz="1600" dirty="0"/>
              <a:t>19. «</a:t>
            </a:r>
            <a:r>
              <a:rPr lang="uk-UA" sz="1600" dirty="0" err="1"/>
              <a:t>Книгоманія</a:t>
            </a:r>
            <a:r>
              <a:rPr lang="uk-UA" sz="1600" dirty="0"/>
              <a:t> -2018» - ІІ місце  </a:t>
            </a:r>
            <a:r>
              <a:rPr lang="uk-UA" sz="1600" dirty="0" err="1"/>
              <a:t>Бачурський</a:t>
            </a:r>
            <a:r>
              <a:rPr lang="uk-UA" sz="1600" dirty="0"/>
              <a:t> О. (6-Б </a:t>
            </a:r>
            <a:r>
              <a:rPr lang="uk-UA" sz="1600" dirty="0" err="1"/>
              <a:t>кл</a:t>
            </a:r>
            <a:r>
              <a:rPr lang="uk-UA" sz="1600" dirty="0"/>
              <a:t>.), ІІІ місце – Пучка О. (7-А </a:t>
            </a:r>
            <a:r>
              <a:rPr lang="uk-UA" sz="1600" dirty="0" err="1" smtClean="0"/>
              <a:t>кл</a:t>
            </a:r>
            <a:r>
              <a:rPr lang="uk-UA" sz="1600" dirty="0"/>
              <a:t>);</a:t>
            </a:r>
            <a:endParaRPr lang="ru-RU" sz="1600" dirty="0"/>
          </a:p>
          <a:p>
            <a:r>
              <a:rPr lang="uk-UA" sz="1600" dirty="0" smtClean="0"/>
              <a:t>20. </a:t>
            </a:r>
            <a:r>
              <a:rPr lang="uk-UA" sz="1600" dirty="0"/>
              <a:t>Конкурс «12 балів» - І місце в молодшій категорії – учениця 4-А  класу </a:t>
            </a:r>
            <a:r>
              <a:rPr lang="uk-UA" sz="1600" dirty="0" err="1"/>
              <a:t>Шаповалова</a:t>
            </a:r>
            <a:endParaRPr lang="ru-RU" sz="1600" dirty="0"/>
          </a:p>
          <a:p>
            <a:r>
              <a:rPr lang="uk-UA" sz="1600" dirty="0"/>
              <a:t>   </a:t>
            </a:r>
            <a:r>
              <a:rPr lang="uk-UA" sz="1600" dirty="0" smtClean="0"/>
              <a:t>   </a:t>
            </a:r>
            <a:r>
              <a:rPr lang="uk-UA" sz="1600" dirty="0"/>
              <a:t>Марина, ІІІ місце в старшій категорії – учень 7-А класу Пучка Олексій.  А за </a:t>
            </a:r>
            <a:endParaRPr lang="ru-RU" sz="1600" dirty="0"/>
          </a:p>
          <a:p>
            <a:r>
              <a:rPr lang="uk-UA" sz="1600" dirty="0"/>
              <a:t>    </a:t>
            </a:r>
            <a:r>
              <a:rPr lang="uk-UA" sz="1600" dirty="0" smtClean="0"/>
              <a:t>  командну </a:t>
            </a:r>
            <a:r>
              <a:rPr lang="uk-UA" sz="1600" dirty="0"/>
              <a:t>перемогу заклад отримав кубок абсолютного переможця у номінації </a:t>
            </a:r>
            <a:endParaRPr lang="ru-RU" sz="1600" dirty="0"/>
          </a:p>
          <a:p>
            <a:r>
              <a:rPr lang="uk-UA" sz="1600" dirty="0"/>
              <a:t>  </a:t>
            </a:r>
            <a:r>
              <a:rPr lang="uk-UA" sz="1600" dirty="0" smtClean="0"/>
              <a:t>    </a:t>
            </a:r>
            <a:r>
              <a:rPr lang="uk-UA" sz="1600" dirty="0"/>
              <a:t>«Школа на 12 балів» та диплом Управління освіти , </a:t>
            </a:r>
            <a:r>
              <a:rPr lang="uk-UA" sz="1600" dirty="0" err="1"/>
              <a:t>накуи</a:t>
            </a:r>
            <a:r>
              <a:rPr lang="uk-UA" sz="1600" dirty="0"/>
              <a:t>, молоді та спорту </a:t>
            </a:r>
            <a:endParaRPr lang="ru-RU" sz="1600" dirty="0"/>
          </a:p>
          <a:p>
            <a:r>
              <a:rPr lang="uk-UA" sz="1600" dirty="0"/>
              <a:t>   </a:t>
            </a:r>
            <a:r>
              <a:rPr lang="uk-UA" sz="1600" dirty="0" smtClean="0"/>
              <a:t>   </a:t>
            </a:r>
            <a:r>
              <a:rPr lang="uk-UA" sz="1600" dirty="0"/>
              <a:t>Кіровоградської обласної державної адміністрації за перемогу у номінації «Школа </a:t>
            </a:r>
            <a:endParaRPr lang="ru-RU" sz="1600" dirty="0"/>
          </a:p>
          <a:p>
            <a:r>
              <a:rPr lang="uk-UA" sz="1600" dirty="0"/>
              <a:t>   </a:t>
            </a:r>
            <a:r>
              <a:rPr lang="uk-UA" sz="1600" dirty="0" smtClean="0"/>
              <a:t>   </a:t>
            </a:r>
            <a:r>
              <a:rPr lang="uk-UA" sz="1600" dirty="0"/>
              <a:t>на 12 балів» у молодшій та старшій </a:t>
            </a:r>
            <a:r>
              <a:rPr lang="uk-UA" sz="1600" dirty="0" err="1"/>
              <a:t>лізі</a:t>
            </a:r>
            <a:r>
              <a:rPr lang="uk-UA" sz="1600" dirty="0"/>
              <a:t> телевізійної гри «12 балів</a:t>
            </a:r>
            <a:r>
              <a:rPr lang="uk-UA" sz="1600" dirty="0" smtClean="0"/>
              <a:t>»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2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Результативність участі у конкурсах </a:t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2018-2019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 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520" y="764704"/>
            <a:ext cx="9156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ськ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виставки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-конкурсу декоративно-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ужиткового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образотворчого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 «Знай і люби свій край» ІІІ  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Редчец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Анастасія 5-Б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керівник Матяш М.А.;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Ф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інал конкурсу "Парламент має таланти» посіла ІІІ - місце Адамович Єва;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фестевал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-конкурс "Твоя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мрія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ипломом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нагороджена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Давид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Катерина за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зайняте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"Вокал" 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Крикун О.М.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Переможець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конкурсу вокально-хорового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Зіркові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голоси"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Давид Катерина –7-Б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Крикун О.М.;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(міський) етап Всеукраїнського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молодіжного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аерокосмічного об’єднання «Сузір’я»-«Космічні фантазії» ІІ - 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Рябцева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10-Акл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Переможці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акторської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майстерності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«Театральна молодь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 міста»: ІІ – 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Хомутенко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Альбіна, керівник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Олексієнко Н.В.; ІІ - 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Давид Катерина, керівник Самохвалова О.В.; І- 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Кучмій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Лада, керівник Бойко О.П.;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Грамотою нагороджена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команда СЗШ №14 "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STOP RAPE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кращу локацію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"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Remember everything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у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квесті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Safe online 2019" (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Мельниченко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Альвіна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Теперешкін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Паскуале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(10-А), Рябцева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Єлизавета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(10-А),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Єніч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Георгій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(10-А),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Шипілова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(9-А), Давид Катерина (7-Б)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Мігаль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Роман (7-А);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Міський етап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конкурсу учнівської творчості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номінації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«Історія України 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державотворення» ІІ –місце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Білоусова Анастасія- 11-А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керівник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Скобіоале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Н.В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49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Переможці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міського етапу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Всеукраїнської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новорічно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-різдвяної виставки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«Новорічна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композиція»: ІІІ - місце 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Редчец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Анастасія- 5-Б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 керівник Подолян Я.С.; ІІІ –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місце - Крохмаль Валерія - 10-А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керівник Кондратенко В.І.;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Конкурс малюнків «Моє рідне місто»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 -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Лях Катерина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Бобир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.О.</a:t>
            </a: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Переможці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міського етапу Всеукраїнського конкурсу робіт юних фотоаматорів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«Моя Україно!»: - у номінації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Пейзаж»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Довганіч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СЗШ №14 «Натхнення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до життя», керівник Шаповал Ю.М., - у номінації «Натюрморт»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Довганіч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Назар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СЗОШ №14 «Цікавий відпочинок», керівник Шаповал Ю.М., - у номінації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«Вільна тема»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Омельченко Максим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СЗОШ №14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«Юні спортсмени», керівник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Олексієнко Н.В.;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Мисюкевич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Кіра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СЗШ №14 «Цікава екскурсія», керівник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Верещак С.П., - у номінації «Архітектура»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Бородіна Анастасія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СЗШ №14 “Рідне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місто», керівник Козицька В.М.;- 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захоплень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III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Баркар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 СЗШ №14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Подорож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Крикун О.М.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;- 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Архітектура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II Довженко Максим СЗШ №14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Загадковий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замок»,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Гозбенко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К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онкурс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вокально-хорового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мистецтва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Зіркові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голоси»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І-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 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Давид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Катерина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Крикун О.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Міський чемпіонат інтелектуальних ігор "Брейн-ринг" ІІІ - місце команда "Ерудит"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Капцанов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Д., </a:t>
            </a:r>
            <a:endParaRPr lang="uk-UA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Мельніченко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Ланьо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Єніч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Рябцева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Є.,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Терешкін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П.,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Бондаренко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О., Крохмаль В.);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14.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Дипломом нагороджена команда "Мафія" за зайняте ІІІ - місце в Молодіжному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Чемпіонаті Кіровоградської області інтелектуальної гри "Брейн-ринг" (керівник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 Бондаренко А.С.);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бласн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чемпіонат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інтелектуальниої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Де? Коли?" ІІ -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команда 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Мафія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Бондаренко А.С. (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Моторний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Єгор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Лішман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Анна, Скороход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Богдан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Журба Катерина,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Гоєв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Нікіта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6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6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Пшеничний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Нікола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Дипломом нагороджена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Білостоцька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Валерія за зайняте І - місце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 </a:t>
            </a:r>
            <a:r>
              <a:rPr lang="uk-UA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Всеураїнській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конференції</a:t>
            </a: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 -дослідних робіт школярів "Природні явища та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екологія Космосу"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571612"/>
            <a:ext cx="3500462" cy="2286016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Робота </a:t>
            </a:r>
            <a:b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батьками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0"/>
            <a:ext cx="3786182" cy="257174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Батьківський комітет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>
              <a:noFill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786058"/>
            <a:ext cx="3000364" cy="250033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Лекторії для батьків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00298" y="3929066"/>
            <a:ext cx="4357718" cy="307183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Рада навчального закладу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4744" y="0"/>
            <a:ext cx="5429256" cy="20002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Загальношкільні батьківські збори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29322" y="1928802"/>
            <a:ext cx="3214678" cy="24288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Класні батьківські збори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5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1142984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Екскурсії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school14-krd.klasna.com/uploads/org3462/user_204071/photofile_1570598776_212079306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0430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chool14-krd.klasna.com/uploads/org3462/user_204071/photofile_1559719860_151703517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0"/>
            <a:ext cx="3429024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school14-krd.klasna.com/uploads/org3462/user_204071/photofile_1558975859_192394803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7562"/>
            <a:ext cx="5036343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school14-krd.klasna.com/uploads/org3462/user_204071/photofile_1558975558_348941099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357562"/>
            <a:ext cx="4286250" cy="33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school14-krd.klasna.com/uploads/org3462/user_204071/photofile_1558370366_159259843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0"/>
            <a:ext cx="221454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1000132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Мета виховної роботи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8786874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dirty="0">
                <a:solidFill>
                  <a:schemeClr val="tx1"/>
                </a:solidFill>
              </a:rPr>
              <a:t>«Оптимізація технології партнерства засобами родино-сімейного виховання»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00240"/>
            <a:ext cx="9144000" cy="485776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school14-krd.klasna.com/uploads/editor/3462/204071/sitepage_26/images/20190405_13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833" y="3940864"/>
            <a:ext cx="3879167" cy="291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numCol="1">
            <a:prstTxWarp prst="textCanDow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КАНІКУЛИ</a:t>
            </a:r>
            <a:endParaRPr kumimoji="0" lang="ru-RU" sz="60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http://school14-krd.klasna.com/uploads/editor/3462/204071/sitepage_26/images/p90402_104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school14-krd.klasna.com/uploads/editor/3462/204071/sitepage_26/images/p90402_104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14422"/>
            <a:ext cx="3238506" cy="323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school14-krd.klasna.com/uploads/editor/3462/204071/sitepage_26/images/p90403_103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3357586" cy="252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CU21OPW3WBa4MXT_znpbcJQKHyifo3H2mIYF_soNnxQFyjJWR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76125" cy="550070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Збудіть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щирий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інтерес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корисного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найвищого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морального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можете бути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збереже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назавжди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людську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гідність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полягати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межа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вихованням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навчанням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К.Ушинський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3">
                <a:alpha val="82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 ВИХОВНОЇ РОБОТИ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6215106" cy="114298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4" y="548680"/>
            <a:ext cx="9101166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сприятливих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для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саморозвитку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розкриття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школяра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компетентної особистості, здатної здійснювати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і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приймати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 рішення у різноманітних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життєвих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Різнобічний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орієнтації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здоровий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вольових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здібностей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налагоджувати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дипломатично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виходити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учнівського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самоврядування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активної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себе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прийняті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Тісна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батьками з метою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систематичного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навиків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засадах партнерства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практику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928802"/>
            <a:ext cx="4786314" cy="175432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НАПРЯМКИ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ВИХОВНОЇ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РОБОТИ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4786322"/>
            <a:ext cx="328611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 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Морально-правове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3500438"/>
            <a:ext cx="261341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Здоровий спосіб життя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Екологічне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21974">
            <a:off x="7005744" y="413665"/>
            <a:ext cx="217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Національне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8660" y="4449974"/>
            <a:ext cx="35298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и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643050"/>
            <a:ext cx="333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Художньо-естетичне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6396335"/>
            <a:ext cx="221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Превентивне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207269"/>
            <a:ext cx="2136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Патріотичне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7404" y="2040826"/>
            <a:ext cx="229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Громадянське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2571744"/>
            <a:ext cx="168764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Правове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122" name="Picture 2" descr="http://school14-krd.klasna.com/uploads/editor/3462/204071/sitepage_26/images/20171205_1059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6" t="27102" r="-2026" b="-1529"/>
          <a:stretch/>
        </p:blipFill>
        <p:spPr bwMode="auto">
          <a:xfrm>
            <a:off x="49480" y="2372781"/>
            <a:ext cx="1914950" cy="190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static.klasnaocinka.com.ua.s3-website.eu-central-1.amazonaws.com/uploads/editor/3462/204071/20181122_124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2722"/>
          <a:stretch/>
        </p:blipFill>
        <p:spPr bwMode="auto">
          <a:xfrm>
            <a:off x="49480" y="-17410"/>
            <a:ext cx="2669590" cy="20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t="22700" r="32675" b="37401"/>
          <a:stretch/>
        </p:blipFill>
        <p:spPr>
          <a:xfrm>
            <a:off x="14006" y="4605045"/>
            <a:ext cx="2619507" cy="2181872"/>
          </a:xfrm>
          <a:prstGeom prst="rect">
            <a:avLst/>
          </a:prstGeom>
        </p:spPr>
      </p:pic>
      <p:pic>
        <p:nvPicPr>
          <p:cNvPr id="5126" name="Picture 6" descr="http://school14-krd.klasna.com/uploads/editor/3462/204071/sitepage_26/images/20190211_0928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2"/>
          <a:stretch/>
        </p:blipFill>
        <p:spPr bwMode="auto">
          <a:xfrm>
            <a:off x="3448917" y="4263016"/>
            <a:ext cx="2320319" cy="22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219862" y="368591"/>
            <a:ext cx="2852208" cy="1653286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" r="-1000"/>
            </a:stretch>
          </a:blipFill>
          <a:effectLst>
            <a:softEdge rad="63500"/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8" name="Picture 8" descr="http://static.klasnaocinka.com.ua.s3-website.eu-central-1.amazonaws.com/uploads/editor/3462/204071/IMG_1923b2aaa9e935a739ed64dfe7021ef8_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991" y="5135062"/>
            <a:ext cx="1283702" cy="17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chool14-krd.klasna.com/uploads/editor/3462/204071/sitepage_26/images/0_02_04_d07d4965466176b5d5cb9099a2cd00d1bdc46e38d943ef09af0b6aa0a2ce8fb1_a9640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641" y="3054182"/>
            <a:ext cx="2439193" cy="18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279">
            <a:off x="6418467" y="556639"/>
            <a:ext cx="2188175" cy="164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57161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Методичне об'єднання класних керівників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50" name="Picture 6" descr="http://school14-krd.klasna.com/uploads/editor/3462/204071/sitepage_82/images/001_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95" y="1412776"/>
            <a:ext cx="86044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http://school14-krd.klasna.com/uploads/editor/3462/204071/sitepage_82/images/img_2a1c413e551a0b0f6b06ce9c703b8683_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20" b="13836"/>
          <a:stretch/>
        </p:blipFill>
        <p:spPr bwMode="auto">
          <a:xfrm>
            <a:off x="-7193" y="-17513"/>
            <a:ext cx="4520239" cy="326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1" name="Picture 13" descr="http://school14-krd.klasna.com/uploads/editor/3462/204071/sitepage_82/images/screenshot_2017_10_19_21_11_03_com_facebook_kata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86"/>
          <a:stretch/>
        </p:blipFill>
        <p:spPr bwMode="auto">
          <a:xfrm>
            <a:off x="4513047" y="-17512"/>
            <a:ext cx="4630953" cy="687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school14-krd.klasna.com/uploads/editor/3462/204071/sitepage_82/images/image_0_02_05_de7b8ef393291b55038d4ac96122ab47c67c428065faa3e1b5b648f82f3d6fdf_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82" y="3420244"/>
            <a:ext cx="4428166" cy="332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accent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127"/>
            <a:ext cx="9144000" cy="216024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соціально-психологічної служби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school14-krd.klasna.com/uploads/editor/3462/204071/sitepage_82/images/img_20190402_134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293" y="1315533"/>
            <a:ext cx="3329862" cy="44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39"/>
          <a:stretch/>
        </p:blipFill>
        <p:spPr>
          <a:xfrm>
            <a:off x="262186" y="4005064"/>
            <a:ext cx="5532107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5"/>
          <a:stretch/>
        </p:blipFill>
        <p:spPr>
          <a:xfrm>
            <a:off x="107504" y="1340768"/>
            <a:ext cx="3430144" cy="213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school14-krd.klasna.com/uploads/editor/3462/204071/sitepage_26/images/img_cd1c22fe035cedf9e97f47e5ce1639ec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597" y="1097898"/>
            <a:ext cx="3591321" cy="26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 свята: 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Е Р Е С Е Н 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928670"/>
            <a:ext cx="216764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знань</a:t>
            </a:r>
            <a:endParaRPr lang="ru-RU" sz="28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857232"/>
            <a:ext cx="205748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міста</a:t>
            </a:r>
            <a:endParaRPr lang="ru-RU" sz="28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6" name="Picture 8" descr="http://school14-krd.klasna.com/uploads/org3462/user_204071/photofile_1570550546_640951663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3" y="1368261"/>
            <a:ext cx="428625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chool14-krd.klasna.com/uploads/editor/3462/204071/sitepage_26/images/img_34e6463e4c9cd8f4f6a5859bbafa10ac_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3727"/>
            <a:ext cx="3973094" cy="29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ool14-krd.klasna.com/uploads/editor/3462/204071/news_308/images/img_fcf5d1f8811b224a10abfad0cfec7ff0_v_1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77"/>
          <a:stretch/>
        </p:blipFill>
        <p:spPr bwMode="auto">
          <a:xfrm>
            <a:off x="1142976" y="4047901"/>
            <a:ext cx="2306687" cy="2765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6920122">
            <a:off x="-794245" y="5062026"/>
            <a:ext cx="271837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Макулатуринг</a:t>
            </a:r>
            <a:endParaRPr lang="ru-RU" sz="28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883</Words>
  <Application>Microsoft Office PowerPoint</Application>
  <PresentationFormat>Экран (4:3)</PresentationFormat>
  <Paragraphs>330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Мета виховної роботи</vt:lpstr>
      <vt:lpstr>ЗАВДАННЯ ВИХОВНОЇ РОБОТИ </vt:lpstr>
      <vt:lpstr>Слайд 5</vt:lpstr>
      <vt:lpstr>Методичне об'єднання класних керівників</vt:lpstr>
      <vt:lpstr>Слайд 7</vt:lpstr>
      <vt:lpstr>Робота соціально-психологічної служби</vt:lpstr>
      <vt:lpstr>Наші свята: В Е Р Е С Е Н Ь</vt:lpstr>
      <vt:lpstr>Слайд 10</vt:lpstr>
      <vt:lpstr>Слайд 11</vt:lpstr>
      <vt:lpstr>Г Р У Д Е Н Ь </vt:lpstr>
      <vt:lpstr>С І Ч Е Н Ь</vt:lpstr>
      <vt:lpstr>Л Ю Т И Й</vt:lpstr>
      <vt:lpstr>Б Е Р Е З Е Н Ь</vt:lpstr>
      <vt:lpstr>К В І Т Е Н Ь</vt:lpstr>
      <vt:lpstr>Слайд 17</vt:lpstr>
      <vt:lpstr>Т Р А В Е Н Ь</vt:lpstr>
      <vt:lpstr>                        Гурткова робота                    школи</vt:lpstr>
      <vt:lpstr>Всього учнів у школі - 752</vt:lpstr>
      <vt:lpstr>Слайд 21</vt:lpstr>
      <vt:lpstr>Результативність участі у конкурсах   2016-2017 н. р.</vt:lpstr>
      <vt:lpstr>Слайд 23</vt:lpstr>
      <vt:lpstr>Слайд 24</vt:lpstr>
      <vt:lpstr>Слайд 25</vt:lpstr>
      <vt:lpstr>Слайд 26</vt:lpstr>
      <vt:lpstr>Слайд 27</vt:lpstr>
      <vt:lpstr>Робота  з батьками</vt:lpstr>
      <vt:lpstr>Екскурсії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організації виховної роботи в школі</dc:title>
  <dc:creator>Колос Л.Г.</dc:creator>
  <cp:lastModifiedBy>User</cp:lastModifiedBy>
  <cp:revision>103</cp:revision>
  <dcterms:modified xsi:type="dcterms:W3CDTF">2019-10-14T11:07:45Z</dcterms:modified>
</cp:coreProperties>
</file>