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72" r:id="rId7"/>
    <p:sldId id="280" r:id="rId8"/>
    <p:sldId id="271" r:id="rId9"/>
    <p:sldId id="269" r:id="rId10"/>
    <p:sldId id="262" r:id="rId11"/>
    <p:sldId id="268" r:id="rId12"/>
    <p:sldId id="263" r:id="rId13"/>
    <p:sldId id="265" r:id="rId14"/>
    <p:sldId id="270" r:id="rId15"/>
    <p:sldId id="264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4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94660"/>
  </p:normalViewPr>
  <p:slideViewPr>
    <p:cSldViewPr>
      <p:cViewPr varScale="1">
        <p:scale>
          <a:sx n="95" d="100"/>
          <a:sy n="95" d="100"/>
        </p:scale>
        <p:origin x="-9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117A4-5E38-46B9-BED1-B32B312205C4}" type="doc">
      <dgm:prSet loTypeId="urn:microsoft.com/office/officeart/2005/8/layout/target3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FB7F1A9-C9B8-442C-97F8-9E1D1ECB2A90}">
      <dgm:prSet phldrT="[Текст]" custT="1"/>
      <dgm:spPr/>
      <dgm:t>
        <a:bodyPr/>
        <a:lstStyle/>
        <a:p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забезпечити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для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розвитку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творчої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особистості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дитини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створити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класі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творчу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атмосферу;</a:t>
          </a:r>
          <a:endParaRPr lang="ru-RU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19F962-20E3-4EA6-A343-2DDC42696577}" type="parTrans" cxnId="{6B3D3D36-B22A-44BC-BFDD-D30A1C16E97E}">
      <dgm:prSet/>
      <dgm:spPr/>
      <dgm:t>
        <a:bodyPr/>
        <a:lstStyle/>
        <a:p>
          <a:endParaRPr lang="ru-RU"/>
        </a:p>
      </dgm:t>
    </dgm:pt>
    <dgm:pt modelId="{F58F5A51-A641-41A2-B7C3-458A0D9FAED5}" type="sibTrans" cxnId="{6B3D3D36-B22A-44BC-BFDD-D30A1C16E97E}">
      <dgm:prSet/>
      <dgm:spPr/>
      <dgm:t>
        <a:bodyPr/>
        <a:lstStyle/>
        <a:p>
          <a:endParaRPr lang="ru-RU"/>
        </a:p>
      </dgm:t>
    </dgm:pt>
    <dgm:pt modelId="{8C05F329-C15F-4F9A-9A64-4D649BD601BB}">
      <dgm:prSet phldrT="[Текст]" custT="1"/>
      <dgm:spPr/>
      <dgm:t>
        <a:bodyPr/>
        <a:lstStyle/>
        <a:p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сприяти позитивній мотивації учнів до пізнавальної діяльності, потребі в самопізнанні, самореалізації та самовдосконаленні;</a:t>
          </a:r>
          <a:endParaRPr lang="ru-RU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02AE9F-A783-4690-9089-D0AE7BFF58F7}" type="parTrans" cxnId="{F4DADC3D-52AF-4274-B742-F88A07948F66}">
      <dgm:prSet/>
      <dgm:spPr/>
      <dgm:t>
        <a:bodyPr/>
        <a:lstStyle/>
        <a:p>
          <a:endParaRPr lang="ru-RU"/>
        </a:p>
      </dgm:t>
    </dgm:pt>
    <dgm:pt modelId="{09B881C4-749B-4A2A-81A6-9E5F4C274A36}" type="sibTrans" cxnId="{F4DADC3D-52AF-4274-B742-F88A07948F66}">
      <dgm:prSet/>
      <dgm:spPr/>
      <dgm:t>
        <a:bodyPr/>
        <a:lstStyle/>
        <a:p>
          <a:endParaRPr lang="ru-RU"/>
        </a:p>
      </dgm:t>
    </dgm:pt>
    <dgm:pt modelId="{ACE60627-65BC-4C9E-BB09-F7ADE73966FF}">
      <dgm:prSet phldrT="[Текст]" custT="1"/>
      <dgm:spPr/>
      <dgm:t>
        <a:bodyPr/>
        <a:lstStyle/>
        <a:p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Формування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вмінь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спілкування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ланцюжку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«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Вчитель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ru-RU" sz="1800" b="1" i="1" dirty="0" err="1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клас</a:t>
          </a:r>
          <a:r>
            <a:rPr lang="ru-RU" sz="18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батьки»</a:t>
          </a:r>
          <a:endParaRPr lang="ru-RU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DE3736-E92C-44C8-BCD4-99930139925E}" type="parTrans" cxnId="{48786A9A-87EF-411F-A874-9EF39BF3BE05}">
      <dgm:prSet/>
      <dgm:spPr/>
      <dgm:t>
        <a:bodyPr/>
        <a:lstStyle/>
        <a:p>
          <a:endParaRPr lang="ru-RU"/>
        </a:p>
      </dgm:t>
    </dgm:pt>
    <dgm:pt modelId="{A837EE37-49D7-490F-81E5-42C949EDC863}" type="sibTrans" cxnId="{48786A9A-87EF-411F-A874-9EF39BF3BE05}">
      <dgm:prSet/>
      <dgm:spPr/>
      <dgm:t>
        <a:bodyPr/>
        <a:lstStyle/>
        <a:p>
          <a:endParaRPr lang="ru-RU"/>
        </a:p>
      </dgm:t>
    </dgm:pt>
    <dgm:pt modelId="{F8D2A09A-D53E-4B03-BEA1-4FFF55C2B398}" type="pres">
      <dgm:prSet presAssocID="{75A117A4-5E38-46B9-BED1-B32B312205C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6AB388A-1665-47E3-B53B-5A5CF66B8E2A}" type="pres">
      <dgm:prSet presAssocID="{AFB7F1A9-C9B8-442C-97F8-9E1D1ECB2A90}" presName="circle1" presStyleLbl="node1" presStyleIdx="0" presStyleCnt="3"/>
      <dgm:spPr/>
    </dgm:pt>
    <dgm:pt modelId="{4C09CD3B-B476-41A8-AC13-5D28FF5B9C6D}" type="pres">
      <dgm:prSet presAssocID="{AFB7F1A9-C9B8-442C-97F8-9E1D1ECB2A90}" presName="space" presStyleCnt="0"/>
      <dgm:spPr/>
    </dgm:pt>
    <dgm:pt modelId="{06456244-B21B-43DD-97FE-0C01A8B9B2FB}" type="pres">
      <dgm:prSet presAssocID="{AFB7F1A9-C9B8-442C-97F8-9E1D1ECB2A90}" presName="rect1" presStyleLbl="alignAcc1" presStyleIdx="0" presStyleCnt="3"/>
      <dgm:spPr/>
      <dgm:t>
        <a:bodyPr/>
        <a:lstStyle/>
        <a:p>
          <a:endParaRPr lang="ru-RU"/>
        </a:p>
      </dgm:t>
    </dgm:pt>
    <dgm:pt modelId="{5E888EB5-91F8-44BB-9E45-60C048A436BB}" type="pres">
      <dgm:prSet presAssocID="{8C05F329-C15F-4F9A-9A64-4D649BD601BB}" presName="vertSpace2" presStyleLbl="node1" presStyleIdx="0" presStyleCnt="3"/>
      <dgm:spPr/>
    </dgm:pt>
    <dgm:pt modelId="{B7C27F60-62A5-4E88-8D22-26A130FB3FB5}" type="pres">
      <dgm:prSet presAssocID="{8C05F329-C15F-4F9A-9A64-4D649BD601BB}" presName="circle2" presStyleLbl="node1" presStyleIdx="1" presStyleCnt="3"/>
      <dgm:spPr/>
    </dgm:pt>
    <dgm:pt modelId="{398C6153-610D-4B81-9262-74E3997F0825}" type="pres">
      <dgm:prSet presAssocID="{8C05F329-C15F-4F9A-9A64-4D649BD601BB}" presName="rect2" presStyleLbl="alignAcc1" presStyleIdx="1" presStyleCnt="3"/>
      <dgm:spPr/>
      <dgm:t>
        <a:bodyPr/>
        <a:lstStyle/>
        <a:p>
          <a:endParaRPr lang="ru-RU"/>
        </a:p>
      </dgm:t>
    </dgm:pt>
    <dgm:pt modelId="{A4BA0477-0F72-48EB-BA11-DAAACD6BBC2A}" type="pres">
      <dgm:prSet presAssocID="{ACE60627-65BC-4C9E-BB09-F7ADE73966FF}" presName="vertSpace3" presStyleLbl="node1" presStyleIdx="1" presStyleCnt="3"/>
      <dgm:spPr/>
    </dgm:pt>
    <dgm:pt modelId="{43CFDD63-3F87-47AE-B67F-BCC6E00DD34A}" type="pres">
      <dgm:prSet presAssocID="{ACE60627-65BC-4C9E-BB09-F7ADE73966FF}" presName="circle3" presStyleLbl="node1" presStyleIdx="2" presStyleCnt="3"/>
      <dgm:spPr/>
    </dgm:pt>
    <dgm:pt modelId="{F5684BCD-ADD8-4DE2-8772-33158D6EAA6B}" type="pres">
      <dgm:prSet presAssocID="{ACE60627-65BC-4C9E-BB09-F7ADE73966FF}" presName="rect3" presStyleLbl="alignAcc1" presStyleIdx="2" presStyleCnt="3"/>
      <dgm:spPr/>
      <dgm:t>
        <a:bodyPr/>
        <a:lstStyle/>
        <a:p>
          <a:endParaRPr lang="ru-RU"/>
        </a:p>
      </dgm:t>
    </dgm:pt>
    <dgm:pt modelId="{C3B79159-7C16-4B21-87F3-566A5FC3D7D2}" type="pres">
      <dgm:prSet presAssocID="{AFB7F1A9-C9B8-442C-97F8-9E1D1ECB2A9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FDDC5-1AE2-4E17-AB63-8359FEC7E2A2}" type="pres">
      <dgm:prSet presAssocID="{8C05F329-C15F-4F9A-9A64-4D649BD601B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95FC3-AB21-479A-897D-328A6FA51865}" type="pres">
      <dgm:prSet presAssocID="{ACE60627-65BC-4C9E-BB09-F7ADE73966FF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786A9A-87EF-411F-A874-9EF39BF3BE05}" srcId="{75A117A4-5E38-46B9-BED1-B32B312205C4}" destId="{ACE60627-65BC-4C9E-BB09-F7ADE73966FF}" srcOrd="2" destOrd="0" parTransId="{DDDE3736-E92C-44C8-BCD4-99930139925E}" sibTransId="{A837EE37-49D7-490F-81E5-42C949EDC863}"/>
    <dgm:cxn modelId="{8FDB7630-EE52-4ABB-BD5E-79FC0E9EE114}" type="presOf" srcId="{8C05F329-C15F-4F9A-9A64-4D649BD601BB}" destId="{4FDFDDC5-1AE2-4E17-AB63-8359FEC7E2A2}" srcOrd="1" destOrd="0" presId="urn:microsoft.com/office/officeart/2005/8/layout/target3"/>
    <dgm:cxn modelId="{F4DADC3D-52AF-4274-B742-F88A07948F66}" srcId="{75A117A4-5E38-46B9-BED1-B32B312205C4}" destId="{8C05F329-C15F-4F9A-9A64-4D649BD601BB}" srcOrd="1" destOrd="0" parTransId="{D902AE9F-A783-4690-9089-D0AE7BFF58F7}" sibTransId="{09B881C4-749B-4A2A-81A6-9E5F4C274A36}"/>
    <dgm:cxn modelId="{D1AA79C8-31C9-4ED3-9E52-AC5A614153A6}" type="presOf" srcId="{AFB7F1A9-C9B8-442C-97F8-9E1D1ECB2A90}" destId="{06456244-B21B-43DD-97FE-0C01A8B9B2FB}" srcOrd="0" destOrd="0" presId="urn:microsoft.com/office/officeart/2005/8/layout/target3"/>
    <dgm:cxn modelId="{7FE3C2BC-92CD-4809-8666-F85E6D6BC5E8}" type="presOf" srcId="{8C05F329-C15F-4F9A-9A64-4D649BD601BB}" destId="{398C6153-610D-4B81-9262-74E3997F0825}" srcOrd="0" destOrd="0" presId="urn:microsoft.com/office/officeart/2005/8/layout/target3"/>
    <dgm:cxn modelId="{CEA63B02-4ABF-46AA-88AF-E76EC46E88DB}" type="presOf" srcId="{ACE60627-65BC-4C9E-BB09-F7ADE73966FF}" destId="{F5684BCD-ADD8-4DE2-8772-33158D6EAA6B}" srcOrd="0" destOrd="0" presId="urn:microsoft.com/office/officeart/2005/8/layout/target3"/>
    <dgm:cxn modelId="{2EA4C5CB-6E40-4A6A-990E-D25A001CDE67}" type="presOf" srcId="{75A117A4-5E38-46B9-BED1-B32B312205C4}" destId="{F8D2A09A-D53E-4B03-BEA1-4FFF55C2B398}" srcOrd="0" destOrd="0" presId="urn:microsoft.com/office/officeart/2005/8/layout/target3"/>
    <dgm:cxn modelId="{6B3D3D36-B22A-44BC-BFDD-D30A1C16E97E}" srcId="{75A117A4-5E38-46B9-BED1-B32B312205C4}" destId="{AFB7F1A9-C9B8-442C-97F8-9E1D1ECB2A90}" srcOrd="0" destOrd="0" parTransId="{1119F962-20E3-4EA6-A343-2DDC42696577}" sibTransId="{F58F5A51-A641-41A2-B7C3-458A0D9FAED5}"/>
    <dgm:cxn modelId="{323FD4CC-4BE4-42DC-9D9A-56DDA7DDB7C3}" type="presOf" srcId="{ACE60627-65BC-4C9E-BB09-F7ADE73966FF}" destId="{9E695FC3-AB21-479A-897D-328A6FA51865}" srcOrd="1" destOrd="0" presId="urn:microsoft.com/office/officeart/2005/8/layout/target3"/>
    <dgm:cxn modelId="{65142230-4B89-49B0-BC6A-09E3D81312C4}" type="presOf" srcId="{AFB7F1A9-C9B8-442C-97F8-9E1D1ECB2A90}" destId="{C3B79159-7C16-4B21-87F3-566A5FC3D7D2}" srcOrd="1" destOrd="0" presId="urn:microsoft.com/office/officeart/2005/8/layout/target3"/>
    <dgm:cxn modelId="{157150EC-CA73-4104-ADBC-A1CB7BA4D469}" type="presParOf" srcId="{F8D2A09A-D53E-4B03-BEA1-4FFF55C2B398}" destId="{A6AB388A-1665-47E3-B53B-5A5CF66B8E2A}" srcOrd="0" destOrd="0" presId="urn:microsoft.com/office/officeart/2005/8/layout/target3"/>
    <dgm:cxn modelId="{A95A933E-B8D6-4211-AA1D-F0679E0B2DCB}" type="presParOf" srcId="{F8D2A09A-D53E-4B03-BEA1-4FFF55C2B398}" destId="{4C09CD3B-B476-41A8-AC13-5D28FF5B9C6D}" srcOrd="1" destOrd="0" presId="urn:microsoft.com/office/officeart/2005/8/layout/target3"/>
    <dgm:cxn modelId="{C81A3A63-CBFA-401A-9888-120B8CD34C65}" type="presParOf" srcId="{F8D2A09A-D53E-4B03-BEA1-4FFF55C2B398}" destId="{06456244-B21B-43DD-97FE-0C01A8B9B2FB}" srcOrd="2" destOrd="0" presId="urn:microsoft.com/office/officeart/2005/8/layout/target3"/>
    <dgm:cxn modelId="{BBBEA180-F2D9-4334-9574-1E94391ADFFF}" type="presParOf" srcId="{F8D2A09A-D53E-4B03-BEA1-4FFF55C2B398}" destId="{5E888EB5-91F8-44BB-9E45-60C048A436BB}" srcOrd="3" destOrd="0" presId="urn:microsoft.com/office/officeart/2005/8/layout/target3"/>
    <dgm:cxn modelId="{3D65356A-24FF-4921-B9CB-6461052FD80F}" type="presParOf" srcId="{F8D2A09A-D53E-4B03-BEA1-4FFF55C2B398}" destId="{B7C27F60-62A5-4E88-8D22-26A130FB3FB5}" srcOrd="4" destOrd="0" presId="urn:microsoft.com/office/officeart/2005/8/layout/target3"/>
    <dgm:cxn modelId="{00C83084-32A4-47E0-A4A5-70E43F6F0252}" type="presParOf" srcId="{F8D2A09A-D53E-4B03-BEA1-4FFF55C2B398}" destId="{398C6153-610D-4B81-9262-74E3997F0825}" srcOrd="5" destOrd="0" presId="urn:microsoft.com/office/officeart/2005/8/layout/target3"/>
    <dgm:cxn modelId="{77C58E8D-7FE7-4A60-952C-4255A214404B}" type="presParOf" srcId="{F8D2A09A-D53E-4B03-BEA1-4FFF55C2B398}" destId="{A4BA0477-0F72-48EB-BA11-DAAACD6BBC2A}" srcOrd="6" destOrd="0" presId="urn:microsoft.com/office/officeart/2005/8/layout/target3"/>
    <dgm:cxn modelId="{61FA1750-37BD-47C3-8F91-17502F060F45}" type="presParOf" srcId="{F8D2A09A-D53E-4B03-BEA1-4FFF55C2B398}" destId="{43CFDD63-3F87-47AE-B67F-BCC6E00DD34A}" srcOrd="7" destOrd="0" presId="urn:microsoft.com/office/officeart/2005/8/layout/target3"/>
    <dgm:cxn modelId="{47704BEA-19BE-4986-8D72-E5DD52FE5FD5}" type="presParOf" srcId="{F8D2A09A-D53E-4B03-BEA1-4FFF55C2B398}" destId="{F5684BCD-ADD8-4DE2-8772-33158D6EAA6B}" srcOrd="8" destOrd="0" presId="urn:microsoft.com/office/officeart/2005/8/layout/target3"/>
    <dgm:cxn modelId="{5131038F-CEF1-463D-B368-46E5BD55CF8D}" type="presParOf" srcId="{F8D2A09A-D53E-4B03-BEA1-4FFF55C2B398}" destId="{C3B79159-7C16-4B21-87F3-566A5FC3D7D2}" srcOrd="9" destOrd="0" presId="urn:microsoft.com/office/officeart/2005/8/layout/target3"/>
    <dgm:cxn modelId="{EF912770-9C66-4019-844E-03F813C8B376}" type="presParOf" srcId="{F8D2A09A-D53E-4B03-BEA1-4FFF55C2B398}" destId="{4FDFDDC5-1AE2-4E17-AB63-8359FEC7E2A2}" srcOrd="10" destOrd="0" presId="urn:microsoft.com/office/officeart/2005/8/layout/target3"/>
    <dgm:cxn modelId="{036775C1-2E37-4CF2-8ED6-9567B3D19D88}" type="presParOf" srcId="{F8D2A09A-D53E-4B03-BEA1-4FFF55C2B398}" destId="{9E695FC3-AB21-479A-897D-328A6FA5186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6F3E-0ECA-4756-9CB9-5D8D061835E0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9F72F-86D2-4102-AB73-3C8E5F8C1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06830-8333-484A-BE00-71DF01936299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2C08-3842-4AAC-A696-F08D5BDDC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C74E2-E85A-4507-958D-1F191FB528EA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A7A9-D603-464F-A954-28E7C8099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416F-A7DC-4F5E-AC27-7A05833AC02C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52A3-D976-4755-8CA6-3001110DD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86B4-67A1-47CD-B075-FE8B7C533EFB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D93FC-B126-491C-9BE0-2BC14F630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C07B5-A43B-43CF-ABC4-7A8CD7A160CF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FCA61-E07D-4426-B303-B968209D4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5177B-FED9-4493-9F0D-D2B2133D220F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38688-1C40-48D0-806E-120D2B4AA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A4F5B-4A1A-459B-9ACE-6C3C4D1B9133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3F2-F06A-4A73-960C-2D3539CAE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0666E-8545-48D0-9C5A-7F30F58FBA59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4E85-E5A1-421E-9F4C-F22109CCB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0A759-3D2C-4A1E-992E-2DFA95CA70D2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76AD1-2B1E-4BF7-B2F8-FFBFA51C7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8D208-699E-40FF-9516-AD23A4680267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B70B5-DCE7-4E19-BE53-53B94993E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D6D35C-45BD-41E3-BD66-652D9B4A672F}" type="datetimeFigureOut">
              <a:rPr lang="ru-RU"/>
              <a:pPr>
                <a:defRPr/>
              </a:pPr>
              <a:t>07.06.2014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12378F-729B-4C50-BD77-6FD4C6598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wm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142852"/>
            <a:ext cx="797920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Портфоліо</a:t>
            </a:r>
            <a:endParaRPr lang="uk-UA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Класного керівника</a:t>
            </a:r>
          </a:p>
          <a:p>
            <a:pPr marL="95250" indent="-9525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Спеціалізованої</a:t>
            </a:r>
            <a:r>
              <a:rPr lang="en-US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</a:rPr>
              <a:t> </a:t>
            </a: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загальноосвітньої </a:t>
            </a:r>
            <a:endParaRPr lang="en-US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 Old Face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школи </a:t>
            </a:r>
            <a:r>
              <a:rPr lang="en-US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</a:rPr>
              <a:t>I-III</a:t>
            </a: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ступенів № 1</a:t>
            </a:r>
            <a:r>
              <a:rPr lang="en-US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</a:rPr>
              <a:t>4</a:t>
            </a: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Козицької</a:t>
            </a:r>
            <a:r>
              <a:rPr lang="uk-UA" sz="36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Вікторії  Миколаївни</a:t>
            </a:r>
            <a:endParaRPr lang="ru-RU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315" name="Рисунок 7" descr="b1bc22c34ed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4408488"/>
            <a:ext cx="257175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Усні й письмові твори</a:t>
            </a:r>
            <a:endParaRPr lang="en-US" b="1" dirty="0" smtClean="0">
              <a:ln/>
              <a:solidFill>
                <a:schemeClr val="accent3"/>
              </a:solidFill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Творчі перекази</a:t>
            </a:r>
            <a:endParaRPr lang="en-US" b="1" dirty="0" smtClean="0">
              <a:ln/>
              <a:solidFill>
                <a:schemeClr val="accent3"/>
              </a:solidFill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Відгук  до твору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Інсценізації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Презентації творів, ідей, образів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Створення системи питань до теми </a:t>
            </a:r>
            <a:endParaRPr lang="en-US" b="1" dirty="0" smtClean="0">
              <a:ln/>
              <a:solidFill>
                <a:schemeClr val="accent3"/>
              </a:solidFill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Дискусії</a:t>
            </a:r>
            <a:endParaRPr lang="en-US" b="1" dirty="0" smtClean="0">
              <a:ln/>
              <a:solidFill>
                <a:schemeClr val="accent3"/>
              </a:solidFill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Літературна творчість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Словесне малювання.</a:t>
            </a:r>
            <a:endParaRPr lang="ru-RU" b="1" dirty="0" smtClean="0">
              <a:ln/>
              <a:solidFill>
                <a:schemeClr val="accent3"/>
              </a:solidFill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tabLst>
                <a:tab pos="3854450" algn="l"/>
                <a:tab pos="3944938" algn="l"/>
              </a:tabLst>
              <a:defRPr/>
            </a:pPr>
            <a:r>
              <a:rPr lang="uk-UA" b="1" dirty="0" smtClean="0">
                <a:ln/>
                <a:solidFill>
                  <a:schemeClr val="accent3"/>
                </a:solidFill>
                <a:cs typeface="Times New Roman" pitchFamily="18" charset="0"/>
              </a:rPr>
              <a:t>Рольові ігри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Види творчих завдань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531" name="Рисунок 4" descr="5klas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4202113"/>
            <a:ext cx="3000375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reeform 3"/>
          <p:cNvSpPr>
            <a:spLocks noEditPoints="1"/>
          </p:cNvSpPr>
          <p:nvPr/>
        </p:nvSpPr>
        <p:spPr bwMode="gray">
          <a:xfrm rot="-1358056">
            <a:off x="1143000" y="2590800"/>
            <a:ext cx="6615113" cy="2919413"/>
          </a:xfrm>
          <a:custGeom>
            <a:avLst/>
            <a:gdLst>
              <a:gd name="T0" fmla="*/ 2770488 w 4040"/>
              <a:gd name="T1" fmla="*/ 18556 h 1888"/>
              <a:gd name="T2" fmla="*/ 2020557 w 4040"/>
              <a:gd name="T3" fmla="*/ 114426 h 1888"/>
              <a:gd name="T4" fmla="*/ 1355771 w 4040"/>
              <a:gd name="T5" fmla="*/ 281426 h 1888"/>
              <a:gd name="T6" fmla="*/ 795778 w 4040"/>
              <a:gd name="T7" fmla="*/ 510279 h 1888"/>
              <a:gd name="T8" fmla="*/ 370053 w 4040"/>
              <a:gd name="T9" fmla="*/ 788613 h 1888"/>
              <a:gd name="T10" fmla="*/ 94969 w 4040"/>
              <a:gd name="T11" fmla="*/ 1110243 h 1888"/>
              <a:gd name="T12" fmla="*/ 0 w 4040"/>
              <a:gd name="T13" fmla="*/ 1459707 h 1888"/>
              <a:gd name="T14" fmla="*/ 94969 w 4040"/>
              <a:gd name="T15" fmla="*/ 1809170 h 1888"/>
              <a:gd name="T16" fmla="*/ 370053 w 4040"/>
              <a:gd name="T17" fmla="*/ 2130801 h 1888"/>
              <a:gd name="T18" fmla="*/ 795778 w 4040"/>
              <a:gd name="T19" fmla="*/ 2409134 h 1888"/>
              <a:gd name="T20" fmla="*/ 1355771 w 4040"/>
              <a:gd name="T21" fmla="*/ 2637987 h 1888"/>
              <a:gd name="T22" fmla="*/ 2020557 w 4040"/>
              <a:gd name="T23" fmla="*/ 2804987 h 1888"/>
              <a:gd name="T24" fmla="*/ 2770488 w 4040"/>
              <a:gd name="T25" fmla="*/ 2900857 h 1888"/>
              <a:gd name="T26" fmla="*/ 3579366 w 4040"/>
              <a:gd name="T27" fmla="*/ 2913228 h 1888"/>
              <a:gd name="T28" fmla="*/ 4352221 w 4040"/>
              <a:gd name="T29" fmla="*/ 2845191 h 1888"/>
              <a:gd name="T30" fmla="*/ 5049755 w 4040"/>
              <a:gd name="T31" fmla="*/ 2699839 h 1888"/>
              <a:gd name="T32" fmla="*/ 5645770 w 4040"/>
              <a:gd name="T33" fmla="*/ 2492635 h 1888"/>
              <a:gd name="T34" fmla="*/ 6120617 w 4040"/>
              <a:gd name="T35" fmla="*/ 2229764 h 1888"/>
              <a:gd name="T36" fmla="*/ 6448098 w 4040"/>
              <a:gd name="T37" fmla="*/ 1920504 h 1888"/>
              <a:gd name="T38" fmla="*/ 6605289 w 4040"/>
              <a:gd name="T39" fmla="*/ 1580318 h 1888"/>
              <a:gd name="T40" fmla="*/ 6572541 w 4040"/>
              <a:gd name="T41" fmla="*/ 1221576 h 1888"/>
              <a:gd name="T42" fmla="*/ 6356403 w 4040"/>
              <a:gd name="T43" fmla="*/ 890669 h 1888"/>
              <a:gd name="T44" fmla="*/ 5976526 w 4040"/>
              <a:gd name="T45" fmla="*/ 596872 h 1888"/>
              <a:gd name="T46" fmla="*/ 5459106 w 4040"/>
              <a:gd name="T47" fmla="*/ 352556 h 1888"/>
              <a:gd name="T48" fmla="*/ 4827068 w 4040"/>
              <a:gd name="T49" fmla="*/ 163908 h 1888"/>
              <a:gd name="T50" fmla="*/ 4103336 w 4040"/>
              <a:gd name="T51" fmla="*/ 43296 h 1888"/>
              <a:gd name="T52" fmla="*/ 3307557 w 4040"/>
              <a:gd name="T53" fmla="*/ 0 h 1888"/>
              <a:gd name="T54" fmla="*/ 2629671 w 4040"/>
              <a:gd name="T55" fmla="*/ 2684376 h 1888"/>
              <a:gd name="T56" fmla="*/ 1905939 w 4040"/>
              <a:gd name="T57" fmla="*/ 2594690 h 1888"/>
              <a:gd name="T58" fmla="*/ 1270626 w 4040"/>
              <a:gd name="T59" fmla="*/ 2436968 h 1888"/>
              <a:gd name="T60" fmla="*/ 749931 w 4040"/>
              <a:gd name="T61" fmla="*/ 2220486 h 1888"/>
              <a:gd name="T62" fmla="*/ 366779 w 4040"/>
              <a:gd name="T63" fmla="*/ 1957615 h 1888"/>
              <a:gd name="T64" fmla="*/ 144092 w 4040"/>
              <a:gd name="T65" fmla="*/ 1660726 h 1888"/>
              <a:gd name="T66" fmla="*/ 111344 w 4040"/>
              <a:gd name="T67" fmla="*/ 1336003 h 1888"/>
              <a:gd name="T68" fmla="*/ 271809 w 4040"/>
              <a:gd name="T69" fmla="*/ 1026743 h 1888"/>
              <a:gd name="T70" fmla="*/ 605840 w 4040"/>
              <a:gd name="T71" fmla="*/ 751501 h 1888"/>
              <a:gd name="T72" fmla="*/ 1083962 w 4040"/>
              <a:gd name="T73" fmla="*/ 519557 h 1888"/>
              <a:gd name="T74" fmla="*/ 1683252 w 4040"/>
              <a:gd name="T75" fmla="*/ 343278 h 1888"/>
              <a:gd name="T76" fmla="*/ 2380786 w 4040"/>
              <a:gd name="T77" fmla="*/ 228852 h 1888"/>
              <a:gd name="T78" fmla="*/ 3147091 w 4040"/>
              <a:gd name="T79" fmla="*/ 185556 h 1888"/>
              <a:gd name="T80" fmla="*/ 3916672 w 4040"/>
              <a:gd name="T81" fmla="*/ 228852 h 1888"/>
              <a:gd name="T82" fmla="*/ 4614206 w 4040"/>
              <a:gd name="T83" fmla="*/ 343278 h 1888"/>
              <a:gd name="T84" fmla="*/ 5213495 w 4040"/>
              <a:gd name="T85" fmla="*/ 519557 h 1888"/>
              <a:gd name="T86" fmla="*/ 5691617 w 4040"/>
              <a:gd name="T87" fmla="*/ 751501 h 1888"/>
              <a:gd name="T88" fmla="*/ 6025648 w 4040"/>
              <a:gd name="T89" fmla="*/ 1026743 h 1888"/>
              <a:gd name="T90" fmla="*/ 6186113 w 4040"/>
              <a:gd name="T91" fmla="*/ 1336003 h 1888"/>
              <a:gd name="T92" fmla="*/ 6153365 w 4040"/>
              <a:gd name="T93" fmla="*/ 1660726 h 1888"/>
              <a:gd name="T94" fmla="*/ 5930678 w 4040"/>
              <a:gd name="T95" fmla="*/ 1957615 h 1888"/>
              <a:gd name="T96" fmla="*/ 5547526 w 4040"/>
              <a:gd name="T97" fmla="*/ 2220486 h 1888"/>
              <a:gd name="T98" fmla="*/ 5026831 w 4040"/>
              <a:gd name="T99" fmla="*/ 2436968 h 1888"/>
              <a:gd name="T100" fmla="*/ 4391519 w 4040"/>
              <a:gd name="T101" fmla="*/ 2594690 h 1888"/>
              <a:gd name="T102" fmla="*/ 3667786 w 4040"/>
              <a:gd name="T103" fmla="*/ 2684376 h 18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0"/>
              <a:gd name="T157" fmla="*/ 0 h 1888"/>
              <a:gd name="T158" fmla="*/ 4040 w 4040"/>
              <a:gd name="T159" fmla="*/ 1888 h 18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656565"/>
              </a:gs>
              <a:gs pos="100000">
                <a:srgbClr val="DDDDDD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54" name="Oval 5"/>
          <p:cNvSpPr>
            <a:spLocks noChangeArrowheads="1"/>
          </p:cNvSpPr>
          <p:nvPr/>
        </p:nvSpPr>
        <p:spPr bwMode="gray">
          <a:xfrm>
            <a:off x="1447800" y="3048000"/>
            <a:ext cx="1295400" cy="1301750"/>
          </a:xfrm>
          <a:prstGeom prst="ellipse">
            <a:avLst/>
          </a:prstGeom>
          <a:gradFill rotWithShape="1">
            <a:gsLst>
              <a:gs pos="0">
                <a:srgbClr val="DDEEAA"/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3555" name="Picture 3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3025" y="3048000"/>
            <a:ext cx="1003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gray">
          <a:xfrm>
            <a:off x="1357313" y="3429000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0000"/>
                </a:solidFill>
                <a:latin typeface="Verdana" pitchFamily="34" charset="0"/>
              </a:rPr>
              <a:t>Проектна діяльність</a:t>
            </a:r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557" name="Oval 16"/>
          <p:cNvSpPr>
            <a:spLocks noChangeArrowheads="1"/>
          </p:cNvSpPr>
          <p:nvPr/>
        </p:nvSpPr>
        <p:spPr bwMode="gray">
          <a:xfrm>
            <a:off x="3810000" y="1746250"/>
            <a:ext cx="1295400" cy="1301750"/>
          </a:xfrm>
          <a:prstGeom prst="ellipse">
            <a:avLst/>
          </a:prstGeom>
          <a:gradFill rotWithShape="1">
            <a:gsLst>
              <a:gs pos="0">
                <a:srgbClr val="F7FCFD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127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3558" name="Picture 27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739900"/>
            <a:ext cx="1003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8"/>
          <p:cNvSpPr txBox="1">
            <a:spLocks noChangeArrowheads="1"/>
          </p:cNvSpPr>
          <p:nvPr/>
        </p:nvSpPr>
        <p:spPr bwMode="gray">
          <a:xfrm>
            <a:off x="3571875" y="2071688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0000"/>
                </a:solidFill>
                <a:latin typeface="Verdana" pitchFamily="34" charset="0"/>
              </a:rPr>
              <a:t>Складання казок</a:t>
            </a:r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560" name="Oval 20"/>
          <p:cNvSpPr>
            <a:spLocks noChangeArrowheads="1"/>
          </p:cNvSpPr>
          <p:nvPr/>
        </p:nvSpPr>
        <p:spPr bwMode="gray">
          <a:xfrm>
            <a:off x="6629400" y="2057400"/>
            <a:ext cx="1219200" cy="1301750"/>
          </a:xfrm>
          <a:prstGeom prst="ellipse">
            <a:avLst/>
          </a:prstGeom>
          <a:gradFill rotWithShape="1">
            <a:gsLst>
              <a:gs pos="0">
                <a:srgbClr val="DDBBFF"/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635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3561" name="Picture 35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5" y="2044700"/>
            <a:ext cx="1003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22"/>
          <p:cNvSpPr txBox="1">
            <a:spLocks noChangeArrowheads="1"/>
          </p:cNvSpPr>
          <p:nvPr/>
        </p:nvSpPr>
        <p:spPr bwMode="gray">
          <a:xfrm>
            <a:off x="6643688" y="2116138"/>
            <a:ext cx="19431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>
                <a:solidFill>
                  <a:srgbClr val="000000"/>
                </a:solidFill>
                <a:latin typeface="Verdana" pitchFamily="34" charset="0"/>
              </a:rPr>
              <a:t>Організація конкурсів, вернісажів, виставок дитячих робіт</a:t>
            </a:r>
            <a:endParaRPr 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563" name="Oval 9"/>
          <p:cNvSpPr>
            <a:spLocks noChangeArrowheads="1"/>
          </p:cNvSpPr>
          <p:nvPr/>
        </p:nvSpPr>
        <p:spPr bwMode="gray">
          <a:xfrm>
            <a:off x="4876800" y="4343400"/>
            <a:ext cx="1295400" cy="1295400"/>
          </a:xfrm>
          <a:prstGeom prst="ellipse">
            <a:avLst/>
          </a:prstGeom>
          <a:gradFill rotWithShape="1">
            <a:gsLst>
              <a:gs pos="0">
                <a:srgbClr val="FFE3B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3564" name="Picture 3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343400"/>
            <a:ext cx="1003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 Box 11"/>
          <p:cNvSpPr txBox="1">
            <a:spLocks noChangeArrowheads="1"/>
          </p:cNvSpPr>
          <p:nvPr/>
        </p:nvSpPr>
        <p:spPr bwMode="gray">
          <a:xfrm>
            <a:off x="4714875" y="4572000"/>
            <a:ext cx="1785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0000"/>
                </a:solidFill>
                <a:latin typeface="Verdana" pitchFamily="34" charset="0"/>
              </a:rPr>
              <a:t>Ведення щоденника читача</a:t>
            </a:r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566" name="Oval 24"/>
          <p:cNvSpPr>
            <a:spLocks noChangeArrowheads="1"/>
          </p:cNvSpPr>
          <p:nvPr/>
        </p:nvSpPr>
        <p:spPr bwMode="gray">
          <a:xfrm>
            <a:off x="1828800" y="4953000"/>
            <a:ext cx="1295400" cy="1295400"/>
          </a:xfrm>
          <a:prstGeom prst="ellipse">
            <a:avLst/>
          </a:prstGeom>
          <a:gradFill rotWithShape="1">
            <a:gsLst>
              <a:gs pos="0">
                <a:srgbClr val="83E6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3567" name="Picture 3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00" y="4914900"/>
            <a:ext cx="1003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Text Box 26"/>
          <p:cNvSpPr txBox="1">
            <a:spLocks noChangeArrowheads="1"/>
          </p:cNvSpPr>
          <p:nvPr/>
        </p:nvSpPr>
        <p:spPr bwMode="gray">
          <a:xfrm>
            <a:off x="1714500" y="5143500"/>
            <a:ext cx="1514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0000"/>
                </a:solidFill>
                <a:latin typeface="Verdana" pitchFamily="34" charset="0"/>
              </a:rPr>
              <a:t>Уроки мислення в природі</a:t>
            </a:r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6" name="Заголовок 1"/>
          <p:cNvSpPr txBox="1"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Творчість учнів: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3174" y="142852"/>
            <a:ext cx="6308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Творчі роботи учнів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Содержимое 8" descr="Изображение 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226811">
            <a:off x="189852" y="1830188"/>
            <a:ext cx="2226537" cy="1669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11" descr="Изображение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0256">
            <a:off x="6732868" y="1751832"/>
            <a:ext cx="2192411" cy="1644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:\Сохранение (Замена Материнки)\Мои рисунки\ndjhxscnm\Изображение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286">
            <a:off x="6668904" y="3644341"/>
            <a:ext cx="2294453" cy="1720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D:\Сохранение (Замена Материнки)\Мои рисунки\ndjhxscnm\Изображение 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1074">
            <a:off x="196227" y="3858891"/>
            <a:ext cx="2131211" cy="1598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2" descr="Изображение 015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2643174" y="1285860"/>
            <a:ext cx="1905013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Содержимое 13" descr="Изображение 004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tretch>
            <a:fillRect/>
          </a:stretch>
        </p:blipFill>
        <p:spPr>
          <a:xfrm>
            <a:off x="2571736" y="3857628"/>
            <a:ext cx="1928825" cy="144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D:\Сохранение (Замена Материнки)\Мои рисунки\ndjhxscnm\Изображение 005.jpg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43438" y="2819798"/>
            <a:ext cx="1857388" cy="1466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 descr="D:\Сохранение (Замена Материнки)\Мои рисунки\ndjhxscnm\Изображение 006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572000" y="5143512"/>
            <a:ext cx="1904884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6" name="Picture 2" descr="C:\Users\NICKY\AppData\Local\Microsoft\Windows\Temporary Internet Files\Content.IE5\CFQ82FWK\MC900088692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6288" y="500063"/>
            <a:ext cx="482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3" descr="C:\Users\NICKY\AppData\Local\Microsoft\Windows\Temporary Internet Files\Content.IE5\ZWO4U2WO\MC900436911[1]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51303">
            <a:off x="5741988" y="1927225"/>
            <a:ext cx="59372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2" descr="C:\Users\NICKY\AppData\Local\Microsoft\Windows\Temporary Internet Files\Content.IE5\CFQ82FWK\MC900088692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43688" y="5572125"/>
            <a:ext cx="482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2" descr="C:\Users\NICKY\AppData\Local\Microsoft\Windows\Temporary Internet Files\Content.IE5\CFQ82FWK\MC900088692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3188" y="3071813"/>
            <a:ext cx="482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" descr="C:\Users\NICKY\AppData\Local\Microsoft\Windows\Temporary Internet Files\Content.IE5\CFQ82FWK\MC900088692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5715000"/>
            <a:ext cx="482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3" descr="C:\Users\NICKY\AppData\Local\Microsoft\Windows\Temporary Internet Files\Content.IE5\ZWO4U2WO\MC900436911[1]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51303">
            <a:off x="1042988" y="5829300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3" descr="C:\Users\NICKY\AppData\Local\Microsoft\Windows\Temporary Internet Files\Content.IE5\ZWO4U2WO\MC900436911[1]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51303">
            <a:off x="3900488" y="3186113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3" descr="C:\Users\NICKY\AppData\Local\Microsoft\Windows\Temporary Internet Files\Content.IE5\ZWO4U2WO\MC900436911[1]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51303">
            <a:off x="6757988" y="6043613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Сохранение (Замена Материнки)\Мои рисунки\ndjhxscnm\Изображение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4429132"/>
            <a:ext cx="2710245" cy="2032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15" descr="Изображение 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714356"/>
            <a:ext cx="1944216" cy="259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14" descr="Изображение 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500174"/>
            <a:ext cx="2712301" cy="2034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D:\Сохранение (Замена Материнки)\Мои рисунки\ndjhxscnm\Изображение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00570"/>
            <a:ext cx="2651607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D:\Сохранение (Замена Материнки)\Мои рисунки\ndjhxscnm\Изображение 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285992"/>
            <a:ext cx="2617116" cy="1962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D:\Сохранение (Замена Материнки)\Мои рисунки\ndjhxscnm\Изображение 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643446"/>
            <a:ext cx="2470938" cy="1853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142852"/>
            <a:ext cx="62889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Позакласна робота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Співпраця з батьками: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6626" name="Group 128"/>
          <p:cNvGrpSpPr>
            <a:grpSpLocks/>
          </p:cNvGrpSpPr>
          <p:nvPr/>
        </p:nvGrpSpPr>
        <p:grpSpPr bwMode="auto">
          <a:xfrm>
            <a:off x="2362200" y="4648200"/>
            <a:ext cx="1439863" cy="1439863"/>
            <a:chOff x="2789" y="1625"/>
            <a:chExt cx="907" cy="907"/>
          </a:xfrm>
        </p:grpSpPr>
        <p:sp>
          <p:nvSpPr>
            <p:cNvPr id="26677" name="Oval 129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8" name="Oval 13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9" name="Oval 131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80" name="Oval 132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81" name="Oval 133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26682" name="Group 134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6683" name="Oval 13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6684" name="Oval 13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6685" name="Oval 13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6686" name="Oval 138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26627" name="AutoShape 126"/>
          <p:cNvSpPr>
            <a:spLocks noChangeArrowheads="1"/>
          </p:cNvSpPr>
          <p:nvPr/>
        </p:nvSpPr>
        <p:spPr bwMode="gray">
          <a:xfrm rot="10800000">
            <a:off x="5638800" y="2895600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8" name="AutoShape 124"/>
          <p:cNvSpPr>
            <a:spLocks noChangeArrowheads="1"/>
          </p:cNvSpPr>
          <p:nvPr/>
        </p:nvSpPr>
        <p:spPr bwMode="gray">
          <a:xfrm rot="-3685140">
            <a:off x="3352800" y="4191000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9" name="AutoShape 123"/>
          <p:cNvSpPr>
            <a:spLocks noChangeArrowheads="1"/>
          </p:cNvSpPr>
          <p:nvPr/>
        </p:nvSpPr>
        <p:spPr bwMode="gray">
          <a:xfrm>
            <a:off x="2667000" y="2895600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0" name="AutoShape 125"/>
          <p:cNvSpPr>
            <a:spLocks noChangeArrowheads="1"/>
          </p:cNvSpPr>
          <p:nvPr/>
        </p:nvSpPr>
        <p:spPr bwMode="gray">
          <a:xfrm rot="-7784550">
            <a:off x="4953000" y="4191000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CCFF"/>
              </a:gs>
              <a:gs pos="100000">
                <a:srgbClr val="66CCFF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6631" name="Group 34"/>
          <p:cNvGrpSpPr>
            <a:grpSpLocks/>
          </p:cNvGrpSpPr>
          <p:nvPr/>
        </p:nvGrpSpPr>
        <p:grpSpPr bwMode="auto">
          <a:xfrm>
            <a:off x="1066800" y="2362200"/>
            <a:ext cx="1446213" cy="1524000"/>
            <a:chOff x="884" y="2523"/>
            <a:chExt cx="862" cy="862"/>
          </a:xfrm>
        </p:grpSpPr>
        <p:sp>
          <p:nvSpPr>
            <p:cNvPr id="26668" name="Oval 3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9" name="Oval 36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0" name="Oval 37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1" name="Oval 38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2" name="Oval 39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3" name="Oval 40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4" name="Oval 41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5" name="Oval 42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76" name="Oval 43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6632" name="Group 64"/>
          <p:cNvGrpSpPr>
            <a:grpSpLocks/>
          </p:cNvGrpSpPr>
          <p:nvPr/>
        </p:nvGrpSpPr>
        <p:grpSpPr bwMode="auto">
          <a:xfrm>
            <a:off x="3278188" y="1955800"/>
            <a:ext cx="2378075" cy="2374900"/>
            <a:chOff x="2065" y="1496"/>
            <a:chExt cx="1498" cy="1496"/>
          </a:xfrm>
        </p:grpSpPr>
        <p:sp>
          <p:nvSpPr>
            <p:cNvPr id="26659" name="Oval 65"/>
            <p:cNvSpPr>
              <a:spLocks noChangeArrowheads="1"/>
            </p:cNvSpPr>
            <p:nvPr/>
          </p:nvSpPr>
          <p:spPr bwMode="gray">
            <a:xfrm>
              <a:off x="2065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CDF0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0" name="Oval 66"/>
            <p:cNvSpPr>
              <a:spLocks noChangeArrowheads="1"/>
            </p:cNvSpPr>
            <p:nvPr/>
          </p:nvSpPr>
          <p:spPr bwMode="gray">
            <a:xfrm>
              <a:off x="2067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1" name="Oval 67"/>
            <p:cNvSpPr>
              <a:spLocks noChangeArrowheads="1"/>
            </p:cNvSpPr>
            <p:nvPr/>
          </p:nvSpPr>
          <p:spPr bwMode="gray">
            <a:xfrm>
              <a:off x="2163" y="1594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887903"/>
                </a:gs>
                <a:gs pos="50000">
                  <a:srgbClr val="FCDF06"/>
                </a:gs>
                <a:gs pos="100000">
                  <a:srgbClr val="887903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2" name="Oval 68"/>
            <p:cNvSpPr>
              <a:spLocks noChangeArrowheads="1"/>
            </p:cNvSpPr>
            <p:nvPr/>
          </p:nvSpPr>
          <p:spPr bwMode="gray">
            <a:xfrm>
              <a:off x="2160" y="1582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A08E04"/>
                </a:gs>
                <a:gs pos="100000">
                  <a:srgbClr val="FCDF0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3" name="Oval 69"/>
            <p:cNvSpPr>
              <a:spLocks noChangeArrowheads="1"/>
            </p:cNvSpPr>
            <p:nvPr/>
          </p:nvSpPr>
          <p:spPr bwMode="gray">
            <a:xfrm>
              <a:off x="2228" y="1659"/>
              <a:ext cx="1170" cy="117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4" name="Oval 70"/>
            <p:cNvSpPr>
              <a:spLocks noChangeArrowheads="1"/>
            </p:cNvSpPr>
            <p:nvPr/>
          </p:nvSpPr>
          <p:spPr bwMode="gray">
            <a:xfrm>
              <a:off x="2246" y="1678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5" name="Oval 71"/>
            <p:cNvSpPr>
              <a:spLocks noChangeArrowheads="1"/>
            </p:cNvSpPr>
            <p:nvPr/>
          </p:nvSpPr>
          <p:spPr bwMode="gray">
            <a:xfrm>
              <a:off x="2261" y="1685"/>
              <a:ext cx="1105" cy="110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6" name="Oval 72"/>
            <p:cNvSpPr>
              <a:spLocks noChangeArrowheads="1"/>
            </p:cNvSpPr>
            <p:nvPr/>
          </p:nvSpPr>
          <p:spPr bwMode="gray">
            <a:xfrm>
              <a:off x="2273" y="1696"/>
              <a:ext cx="1052" cy="1032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67" name="Oval 73"/>
            <p:cNvSpPr>
              <a:spLocks noChangeArrowheads="1"/>
            </p:cNvSpPr>
            <p:nvPr/>
          </p:nvSpPr>
          <p:spPr bwMode="gray">
            <a:xfrm>
              <a:off x="2334" y="1725"/>
              <a:ext cx="936" cy="8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6633" name="Text Box 118"/>
          <p:cNvSpPr txBox="1">
            <a:spLocks noChangeArrowheads="1"/>
          </p:cNvSpPr>
          <p:nvPr/>
        </p:nvSpPr>
        <p:spPr bwMode="gray">
          <a:xfrm>
            <a:off x="1214438" y="2786063"/>
            <a:ext cx="1141412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000" b="1">
                <a:solidFill>
                  <a:srgbClr val="000000"/>
                </a:solidFill>
                <a:latin typeface="Calibri" pitchFamily="34" charset="0"/>
              </a:rPr>
              <a:t>Родинні </a:t>
            </a:r>
          </a:p>
          <a:p>
            <a:pPr algn="ctr"/>
            <a:r>
              <a:rPr lang="uk-UA" sz="2000" b="1">
                <a:solidFill>
                  <a:srgbClr val="000000"/>
                </a:solidFill>
                <a:latin typeface="Calibri" pitchFamily="34" charset="0"/>
              </a:rPr>
              <a:t>свята</a:t>
            </a:r>
            <a:endParaRPr lang="en-US" sz="20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34" name="Text Box 119"/>
          <p:cNvSpPr txBox="1">
            <a:spLocks noChangeArrowheads="1"/>
          </p:cNvSpPr>
          <p:nvPr/>
        </p:nvSpPr>
        <p:spPr bwMode="gray">
          <a:xfrm>
            <a:off x="2500313" y="4857750"/>
            <a:ext cx="1285875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solidFill>
                  <a:srgbClr val="000000"/>
                </a:solidFill>
                <a:latin typeface="Calibri" pitchFamily="34" charset="0"/>
              </a:rPr>
              <a:t>Екскурсії за участю батьків</a:t>
            </a:r>
            <a:endParaRPr lang="en-US" sz="2000" b="1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6635" name="Group 139"/>
          <p:cNvGrpSpPr>
            <a:grpSpLocks/>
          </p:cNvGrpSpPr>
          <p:nvPr/>
        </p:nvGrpSpPr>
        <p:grpSpPr bwMode="auto">
          <a:xfrm>
            <a:off x="6408738" y="2362200"/>
            <a:ext cx="1439862" cy="1439863"/>
            <a:chOff x="2789" y="1625"/>
            <a:chExt cx="907" cy="907"/>
          </a:xfrm>
        </p:grpSpPr>
        <p:sp>
          <p:nvSpPr>
            <p:cNvPr id="26649" name="Oval 14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50" name="Oval 14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51" name="Oval 142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52" name="Oval 143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53" name="Oval 144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26654" name="Group 145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6655" name="Oval 14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6656" name="Oval 14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6657" name="Oval 148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6658" name="Oval 149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54" name="Text Box 150"/>
          <p:cNvSpPr txBox="1">
            <a:spLocks noChangeArrowheads="1"/>
          </p:cNvSpPr>
          <p:nvPr/>
        </p:nvSpPr>
        <p:spPr bwMode="gray">
          <a:xfrm>
            <a:off x="6215074" y="2500306"/>
            <a:ext cx="207170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Проведення інтерактивних батьківських зборів </a:t>
            </a:r>
            <a:endParaRPr lang="en-US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grpSp>
        <p:nvGrpSpPr>
          <p:cNvPr id="26637" name="Group 151"/>
          <p:cNvGrpSpPr>
            <a:grpSpLocks/>
          </p:cNvGrpSpPr>
          <p:nvPr/>
        </p:nvGrpSpPr>
        <p:grpSpPr bwMode="auto">
          <a:xfrm>
            <a:off x="5334000" y="4495800"/>
            <a:ext cx="1446213" cy="1524000"/>
            <a:chOff x="884" y="2523"/>
            <a:chExt cx="862" cy="862"/>
          </a:xfrm>
        </p:grpSpPr>
        <p:sp>
          <p:nvSpPr>
            <p:cNvPr id="26640" name="Oval 152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1" name="Oval 153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2" name="Oval 154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3" name="Oval 155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4" name="Oval 156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5" name="Oval 157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6" name="Oval 158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7" name="Oval 159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8" name="Oval 160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6638" name="Text Box 161"/>
          <p:cNvSpPr txBox="1">
            <a:spLocks noChangeArrowheads="1"/>
          </p:cNvSpPr>
          <p:nvPr/>
        </p:nvSpPr>
        <p:spPr bwMode="gray">
          <a:xfrm>
            <a:off x="5357813" y="4714875"/>
            <a:ext cx="1357312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solidFill>
                  <a:srgbClr val="000000"/>
                </a:solidFill>
                <a:latin typeface="Calibri" pitchFamily="34" charset="0"/>
              </a:rPr>
              <a:t>Дні відкритих дверей</a:t>
            </a:r>
            <a:endParaRPr lang="en-US" sz="20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6" name="Рисунок 65" descr="1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2917" r="4695" b="2817"/>
          <a:stretch>
            <a:fillRect/>
          </a:stretch>
        </p:blipFill>
        <p:spPr>
          <a:xfrm>
            <a:off x="3643306" y="2357430"/>
            <a:ext cx="1547527" cy="169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е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7944">
            <a:off x="7104669" y="141415"/>
            <a:ext cx="1946228" cy="1892980"/>
          </a:xfrm>
          <a:prstGeom prst="roundRect">
            <a:avLst>
              <a:gd name="adj" fmla="val 193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285728"/>
            <a:ext cx="63738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Замість висновків…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27651" name="Рисунок 8" descr="D:\Сохранение (Замена Материнки)\Мои рисунки\ndjhxscnm\Изображение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303338"/>
            <a:ext cx="6408737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H:\фото\DSCF1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6327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D:\Сохранение (Замена Материнки)\Мои рисунки\ndjhxscnm\Изображение 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78486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D:\Сохранение (Замена Материнки)\Мои рисунки\ndjhxscnm\Изображение 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49275"/>
            <a:ext cx="75612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G:\фото\IMG_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49275"/>
            <a:ext cx="74168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 rot="253169">
            <a:off x="3863975" y="1181100"/>
            <a:ext cx="5072063" cy="4248150"/>
          </a:xfrm>
          <a:prstGeom prst="round2DiagRect">
            <a:avLst>
              <a:gd name="adj1" fmla="val 10133"/>
              <a:gd name="adj2" fmla="val 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Дата народження: 17.08.1970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Освіта: вища, педагогічний інститут ім.</a:t>
            </a:r>
            <a:r>
              <a:rPr lang="en-US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О.С.Пушкіна,</a:t>
            </a:r>
            <a:r>
              <a:rPr lang="en-US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1991р.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Кваліфікація:  вчитель початкових класів.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Фах за дипломом:  </a:t>
            </a:r>
            <a:endParaRPr lang="en-US" sz="2400" b="1" i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“Педагогіка</a:t>
            </a: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і методика початкового </a:t>
            </a:r>
            <a:r>
              <a:rPr lang="uk-UA" sz="2400" b="1" i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навчання”</a:t>
            </a: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Стаж роботи : 2</a:t>
            </a:r>
            <a:r>
              <a:rPr lang="en-US" sz="2400" b="1" i="1" dirty="0">
                <a:latin typeface="+mj-lt"/>
                <a:cs typeface="Times New Roman" pitchFamily="18" charset="0"/>
              </a:rPr>
              <a:t>2</a:t>
            </a:r>
            <a:r>
              <a:rPr lang="uk-UA" sz="2400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роки</a:t>
            </a:r>
          </a:p>
        </p:txBody>
      </p:sp>
      <p:pic>
        <p:nvPicPr>
          <p:cNvPr id="6" name="Содержимое 4" descr="IMG_3305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20" y="571480"/>
            <a:ext cx="3430879" cy="5320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:\Музей\IMG_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81000"/>
            <a:ext cx="35591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 descr="G:\Музей\IMG_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213100"/>
            <a:ext cx="4448175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G:\Музей\IMG_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381000"/>
            <a:ext cx="391953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G:\Губка Боб\DSCN0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0"/>
            <a:ext cx="43211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 descr="G:\Губка Боб\DSCN0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8913"/>
            <a:ext cx="39608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G:\Губка Боб\DSCN00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2997200"/>
            <a:ext cx="6350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G:\Новая папка\Изображение 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 descr="G:\Новая папка\Изображение 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068638"/>
            <a:ext cx="469265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76250"/>
            <a:ext cx="8229600" cy="55451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u="sng" dirty="0" smtClean="0"/>
              <a:t>Відомості про клас: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323850" y="836613"/>
            <a:ext cx="8362950" cy="5289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mtClean="0"/>
              <a:t>В класі – 2 7учні;Дівчат – 16; Хлопців -11.</a:t>
            </a:r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15363" name="Picture 2" descr="G:\Новая папка\Изображение 0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1484313"/>
            <a:ext cx="8112125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Творчі кредо: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4525963"/>
          </a:xfrm>
        </p:spPr>
        <p:txBody>
          <a:bodyPr rtlCol="0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Творчість єднає серця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В. О. Сухомлинський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Дитина розкривається, якщо з нею працюватиме митець педагогічної справи, а не ремісник.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Ф.</a:t>
            </a:r>
            <a:r>
              <a:rPr lang="uk-UA" sz="3500" b="1" i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Фребель</a:t>
            </a:r>
            <a:endParaRPr lang="uk-UA" sz="3500" b="1" i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Не думкам треба вчити, а умінню думати.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Е. Кант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5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6387" name="Рисунок 8" descr="1365002271_histo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45721">
            <a:off x="6850063" y="-293688"/>
            <a:ext cx="2438400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076982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 досвіду :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64705"/>
            <a:ext cx="8821612" cy="206210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atin typeface="+mn-lt"/>
              </a:rPr>
              <a:t>Розвиток творчих здібностей молодших школярів </a:t>
            </a:r>
            <a:endParaRPr lang="ru-RU" sz="32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atin typeface="+mn-lt"/>
              </a:rPr>
              <a:t>Звичаї та  традиції українського народу через родинне виховання</a:t>
            </a:r>
            <a:r>
              <a:rPr lang="uk-UA" sz="3200" b="1" i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sz="3200" b="1" i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7411" name="Рисунок 11" descr="informatik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5572125"/>
            <a:ext cx="21383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142844" y="3286124"/>
          <a:ext cx="5929354" cy="320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-571536" y="2492896"/>
            <a:ext cx="8472518" cy="86465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Пріорітетні завдання :</a:t>
            </a:r>
            <a:endParaRPr lang="ru-RU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image.slidesharecdn.com/85-130131065628-phpapp01/95/slide-3-638.jpg?cb=135963705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60350"/>
            <a:ext cx="7993063" cy="59769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39"/>
          <p:cNvGrpSpPr>
            <a:grpSpLocks noGrp="1"/>
          </p:cNvGrpSpPr>
          <p:nvPr>
            <p:ph idx="1"/>
          </p:nvPr>
        </p:nvGrpSpPr>
        <p:grpSpPr bwMode="auto">
          <a:xfrm>
            <a:off x="500063" y="1571625"/>
            <a:ext cx="8229600" cy="4525963"/>
            <a:chOff x="1488" y="864"/>
            <a:chExt cx="2976" cy="3024"/>
          </a:xfrm>
        </p:grpSpPr>
        <p:sp>
          <p:nvSpPr>
            <p:cNvPr id="5" name="Oval 21"/>
            <p:cNvSpPr>
              <a:spLocks noChangeArrowheads="1"/>
            </p:cNvSpPr>
            <p:nvPr/>
          </p:nvSpPr>
          <p:spPr bwMode="gray">
            <a:xfrm>
              <a:off x="1488" y="864"/>
              <a:ext cx="2976" cy="3010"/>
            </a:xfrm>
            <a:prstGeom prst="ellipse">
              <a:avLst/>
            </a:prstGeom>
            <a:gradFill rotWithShape="1">
              <a:gsLst>
                <a:gs pos="0">
                  <a:srgbClr val="CCBE34"/>
                </a:gs>
                <a:gs pos="100000">
                  <a:srgbClr val="CCBE34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76200" algn="ctr">
              <a:noFill/>
              <a:round/>
              <a:headEnd/>
              <a:tailEnd/>
            </a:ln>
            <a:effectLst>
              <a:outerShdw dist="206741" dir="2550627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9460" name="PubPieSlice"/>
            <p:cNvSpPr>
              <a:spLocks noEditPoints="1" noChangeArrowheads="1"/>
            </p:cNvSpPr>
            <p:nvPr/>
          </p:nvSpPr>
          <p:spPr bwMode="gray">
            <a:xfrm>
              <a:off x="1488" y="864"/>
              <a:ext cx="2976" cy="3024"/>
            </a:xfrm>
            <a:custGeom>
              <a:avLst/>
              <a:gdLst>
                <a:gd name="T0" fmla="*/ 319 w 21600"/>
                <a:gd name="T1" fmla="*/ 36 h 21600"/>
                <a:gd name="T2" fmla="*/ 205 w 21600"/>
                <a:gd name="T3" fmla="*/ 212 h 21600"/>
                <a:gd name="T4" fmla="*/ 81 w 21600"/>
                <a:gd name="T5" fmla="*/ 43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4 h 21600"/>
                <a:gd name="T11" fmla="*/ 18435 w 21600"/>
                <a:gd name="T12" fmla="*/ 18436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6823" y="1836"/>
                  </a:moveTo>
                  <a:cubicBezTo>
                    <a:pt x="15042" y="639"/>
                    <a:pt x="12945" y="0"/>
                    <a:pt x="10800" y="0"/>
                  </a:cubicBezTo>
                  <a:cubicBezTo>
                    <a:pt x="8433" y="-1"/>
                    <a:pt x="6132" y="777"/>
                    <a:pt x="4250" y="2212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F0E590"/>
                </a:gs>
                <a:gs pos="100000">
                  <a:srgbClr val="F9F5D3"/>
                </a:gs>
              </a:gsLst>
              <a:lin ang="5400000" scaled="1"/>
            </a:gradFill>
            <a:ln w="762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1" name="PubPieSlice"/>
            <p:cNvSpPr>
              <a:spLocks noEditPoints="1" noChangeArrowheads="1"/>
            </p:cNvSpPr>
            <p:nvPr/>
          </p:nvSpPr>
          <p:spPr bwMode="gray">
            <a:xfrm>
              <a:off x="1488" y="864"/>
              <a:ext cx="2976" cy="3024"/>
            </a:xfrm>
            <a:custGeom>
              <a:avLst/>
              <a:gdLst>
                <a:gd name="T0" fmla="*/ 410 w 21600"/>
                <a:gd name="T1" fmla="*/ 213 h 21600"/>
                <a:gd name="T2" fmla="*/ 205 w 21600"/>
                <a:gd name="T3" fmla="*/ 212 h 21600"/>
                <a:gd name="T4" fmla="*/ 317 w 21600"/>
                <a:gd name="T5" fmla="*/ 34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4 h 21600"/>
                <a:gd name="T11" fmla="*/ 18435 w 21600"/>
                <a:gd name="T12" fmla="*/ 18436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1599" y="10843"/>
                  </a:moveTo>
                  <a:cubicBezTo>
                    <a:pt x="21599" y="10828"/>
                    <a:pt x="21600" y="10814"/>
                    <a:pt x="21600" y="10800"/>
                  </a:cubicBezTo>
                  <a:cubicBezTo>
                    <a:pt x="21600" y="7150"/>
                    <a:pt x="19756" y="3747"/>
                    <a:pt x="16699" y="175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F7E8C9"/>
                </a:gs>
                <a:gs pos="100000">
                  <a:srgbClr val="E0A020"/>
                </a:gs>
              </a:gsLst>
              <a:lin ang="18900000" scaled="1"/>
            </a:gradFill>
            <a:ln w="762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2" name="PubPieSlice"/>
            <p:cNvSpPr>
              <a:spLocks noEditPoints="1" noChangeArrowheads="1"/>
            </p:cNvSpPr>
            <p:nvPr/>
          </p:nvSpPr>
          <p:spPr bwMode="gray">
            <a:xfrm>
              <a:off x="1488" y="864"/>
              <a:ext cx="2976" cy="3024"/>
            </a:xfrm>
            <a:custGeom>
              <a:avLst/>
              <a:gdLst>
                <a:gd name="T0" fmla="*/ 320 w 21600"/>
                <a:gd name="T1" fmla="*/ 387 h 21600"/>
                <a:gd name="T2" fmla="*/ 205 w 21600"/>
                <a:gd name="T3" fmla="*/ 212 h 21600"/>
                <a:gd name="T4" fmla="*/ 410 w 21600"/>
                <a:gd name="T5" fmla="*/ 212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4 h 21600"/>
                <a:gd name="T11" fmla="*/ 18435 w 21600"/>
                <a:gd name="T12" fmla="*/ 18436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6845" y="19749"/>
                  </a:moveTo>
                  <a:cubicBezTo>
                    <a:pt x="19816" y="17742"/>
                    <a:pt x="21598" y="14390"/>
                    <a:pt x="21599" y="108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73744F"/>
                </a:gs>
                <a:gs pos="100000">
                  <a:srgbClr val="DFE29A"/>
                </a:gs>
              </a:gsLst>
              <a:lin ang="2700000" scaled="1"/>
            </a:gradFill>
            <a:ln w="762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3" name="PubPieSlice"/>
            <p:cNvSpPr>
              <a:spLocks noEditPoints="1" noChangeArrowheads="1"/>
            </p:cNvSpPr>
            <p:nvPr/>
          </p:nvSpPr>
          <p:spPr bwMode="gray">
            <a:xfrm>
              <a:off x="1488" y="864"/>
              <a:ext cx="2976" cy="3024"/>
            </a:xfrm>
            <a:custGeom>
              <a:avLst/>
              <a:gdLst>
                <a:gd name="T0" fmla="*/ 84 w 21600"/>
                <a:gd name="T1" fmla="*/ 382 h 21600"/>
                <a:gd name="T2" fmla="*/ 205 w 21600"/>
                <a:gd name="T3" fmla="*/ 212 h 21600"/>
                <a:gd name="T4" fmla="*/ 320 w 21600"/>
                <a:gd name="T5" fmla="*/ 387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4 h 21600"/>
                <a:gd name="T11" fmla="*/ 18435 w 21600"/>
                <a:gd name="T12" fmla="*/ 18436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4423" y="19517"/>
                  </a:moveTo>
                  <a:cubicBezTo>
                    <a:pt x="6274" y="20870"/>
                    <a:pt x="8507" y="21600"/>
                    <a:pt x="10800" y="21600"/>
                  </a:cubicBezTo>
                  <a:cubicBezTo>
                    <a:pt x="12957" y="21599"/>
                    <a:pt x="15065" y="20953"/>
                    <a:pt x="16852" y="1974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E2B67C"/>
                </a:gs>
                <a:gs pos="50000">
                  <a:srgbClr val="C7A06D"/>
                </a:gs>
                <a:gs pos="100000">
                  <a:srgbClr val="E2B67C"/>
                </a:gs>
              </a:gsLst>
              <a:lin ang="18900000" scaled="1"/>
            </a:gradFill>
            <a:ln w="762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4" name="PubPieSlice"/>
            <p:cNvSpPr>
              <a:spLocks noEditPoints="1" noChangeArrowheads="1"/>
            </p:cNvSpPr>
            <p:nvPr/>
          </p:nvSpPr>
          <p:spPr bwMode="gray">
            <a:xfrm>
              <a:off x="1488" y="864"/>
              <a:ext cx="2976" cy="3024"/>
            </a:xfrm>
            <a:custGeom>
              <a:avLst/>
              <a:gdLst>
                <a:gd name="T0" fmla="*/ 0 w 21600"/>
                <a:gd name="T1" fmla="*/ 213 h 21600"/>
                <a:gd name="T2" fmla="*/ 205 w 21600"/>
                <a:gd name="T3" fmla="*/ 212 h 21600"/>
                <a:gd name="T4" fmla="*/ 86 w 21600"/>
                <a:gd name="T5" fmla="*/ 384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4 h 21600"/>
                <a:gd name="T11" fmla="*/ 18435 w 21600"/>
                <a:gd name="T12" fmla="*/ 18436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10880"/>
                  </a:moveTo>
                  <a:cubicBezTo>
                    <a:pt x="26" y="14350"/>
                    <a:pt x="1717" y="17596"/>
                    <a:pt x="4547" y="196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AACA7A"/>
                </a:gs>
                <a:gs pos="100000">
                  <a:srgbClr val="C6DCA6"/>
                </a:gs>
              </a:gsLst>
              <a:lin ang="2700000" scaled="1"/>
            </a:gradFill>
            <a:ln w="762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5" name="Text Box 27"/>
            <p:cNvSpPr txBox="1">
              <a:spLocks noChangeArrowheads="1"/>
            </p:cNvSpPr>
            <p:nvPr/>
          </p:nvSpPr>
          <p:spPr bwMode="gray">
            <a:xfrm>
              <a:off x="2573" y="959"/>
              <a:ext cx="896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b="1">
                  <a:solidFill>
                    <a:srgbClr val="000000"/>
                  </a:solidFill>
                  <a:latin typeface="Calibri" pitchFamily="34" charset="0"/>
                </a:rPr>
                <a:t>Ведення особистого методичного “Портфоліо”</a:t>
              </a:r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466" name="Text Box 28"/>
            <p:cNvSpPr txBox="1">
              <a:spLocks noChangeArrowheads="1"/>
            </p:cNvSpPr>
            <p:nvPr/>
          </p:nvSpPr>
          <p:spPr bwMode="gray">
            <a:xfrm>
              <a:off x="3684" y="1532"/>
              <a:ext cx="637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b="1">
                  <a:solidFill>
                    <a:srgbClr val="000000"/>
                  </a:solidFill>
                  <a:latin typeface="Calibri" pitchFamily="34" charset="0"/>
                </a:rPr>
                <a:t>Вивчення нормативно – правової бази</a:t>
              </a:r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467" name="Text Box 29"/>
            <p:cNvSpPr txBox="1">
              <a:spLocks noChangeArrowheads="1"/>
            </p:cNvSpPr>
            <p:nvPr/>
          </p:nvSpPr>
          <p:spPr bwMode="gray">
            <a:xfrm>
              <a:off x="2444" y="3060"/>
              <a:ext cx="1137" cy="8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b="1">
                  <a:solidFill>
                    <a:srgbClr val="000000"/>
                  </a:solidFill>
                  <a:latin typeface="Calibri" pitchFamily="34" charset="0"/>
                </a:rPr>
                <a:t>Вивчення педагогічної практики колег та передового педагогічного досвіду</a:t>
              </a:r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468" name="Text Box 30"/>
            <p:cNvSpPr txBox="1">
              <a:spLocks noChangeArrowheads="1"/>
            </p:cNvSpPr>
            <p:nvPr/>
          </p:nvSpPr>
          <p:spPr bwMode="gray">
            <a:xfrm>
              <a:off x="3638" y="2394"/>
              <a:ext cx="755" cy="8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b="1">
                  <a:solidFill>
                    <a:srgbClr val="000000"/>
                  </a:solidFill>
                  <a:latin typeface="Calibri" pitchFamily="34" charset="0"/>
                </a:rPr>
                <a:t>Впровадження сучасних педагогічних технологій  </a:t>
              </a:r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469" name="Text Box 31"/>
            <p:cNvSpPr txBox="1">
              <a:spLocks noChangeArrowheads="1"/>
            </p:cNvSpPr>
            <p:nvPr/>
          </p:nvSpPr>
          <p:spPr bwMode="gray">
            <a:xfrm>
              <a:off x="1721" y="2487"/>
              <a:ext cx="620" cy="8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 b="1">
                  <a:solidFill>
                    <a:srgbClr val="000000"/>
                  </a:solidFill>
                  <a:latin typeface="Calibri" pitchFamily="34" charset="0"/>
                </a:rPr>
                <a:t>Систематичне ознайомлення з фаховими виданнями</a:t>
              </a:r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470" name="Text Box 32"/>
            <p:cNvSpPr txBox="1">
              <a:spLocks noChangeArrowheads="1"/>
            </p:cNvSpPr>
            <p:nvPr/>
          </p:nvSpPr>
          <p:spPr bwMode="gray">
            <a:xfrm>
              <a:off x="1669" y="1485"/>
              <a:ext cx="620" cy="8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 b="1">
                  <a:solidFill>
                    <a:srgbClr val="000000"/>
                  </a:solidFill>
                  <a:latin typeface="Calibri" pitchFamily="34" charset="0"/>
                </a:rPr>
                <a:t>Участь у роботі методичних об’єднань та творчих груп</a:t>
              </a:r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grpSp>
          <p:nvGrpSpPr>
            <p:cNvPr id="19471" name="Group 33"/>
            <p:cNvGrpSpPr>
              <a:grpSpLocks/>
            </p:cNvGrpSpPr>
            <p:nvPr/>
          </p:nvGrpSpPr>
          <p:grpSpPr bwMode="auto">
            <a:xfrm>
              <a:off x="2256" y="1632"/>
              <a:ext cx="1463" cy="1463"/>
              <a:chOff x="2256" y="1632"/>
              <a:chExt cx="1463" cy="1463"/>
            </a:xfrm>
          </p:grpSpPr>
          <p:grpSp>
            <p:nvGrpSpPr>
              <p:cNvPr id="19472" name="Group 34"/>
              <p:cNvGrpSpPr>
                <a:grpSpLocks/>
              </p:cNvGrpSpPr>
              <p:nvPr/>
            </p:nvGrpSpPr>
            <p:grpSpPr bwMode="auto">
              <a:xfrm>
                <a:off x="2434" y="1810"/>
                <a:ext cx="1104" cy="1104"/>
                <a:chOff x="2016" y="1920"/>
                <a:chExt cx="1680" cy="1680"/>
              </a:xfrm>
            </p:grpSpPr>
            <p:sp>
              <p:nvSpPr>
                <p:cNvPr id="19475" name="Oval 35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0C3232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19476" name="Freeform 36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276 w 1321"/>
                    <a:gd name="T1" fmla="*/ 357 h 712"/>
                    <a:gd name="T2" fmla="*/ 1292 w 1321"/>
                    <a:gd name="T3" fmla="*/ 394 h 712"/>
                    <a:gd name="T4" fmla="*/ 1296 w 1321"/>
                    <a:gd name="T5" fmla="*/ 428 h 712"/>
                    <a:gd name="T6" fmla="*/ 1290 w 1321"/>
                    <a:gd name="T7" fmla="*/ 459 h 712"/>
                    <a:gd name="T8" fmla="*/ 1273 w 1321"/>
                    <a:gd name="T9" fmla="*/ 490 h 712"/>
                    <a:gd name="T10" fmla="*/ 1248 w 1321"/>
                    <a:gd name="T11" fmla="*/ 516 h 712"/>
                    <a:gd name="T12" fmla="*/ 1216 w 1321"/>
                    <a:gd name="T13" fmla="*/ 538 h 712"/>
                    <a:gd name="T14" fmla="*/ 1173 w 1321"/>
                    <a:gd name="T15" fmla="*/ 559 h 712"/>
                    <a:gd name="T16" fmla="*/ 1125 w 1321"/>
                    <a:gd name="T17" fmla="*/ 578 h 712"/>
                    <a:gd name="T18" fmla="*/ 1071 w 1321"/>
                    <a:gd name="T19" fmla="*/ 594 h 712"/>
                    <a:gd name="T20" fmla="*/ 1011 w 1321"/>
                    <a:gd name="T21" fmla="*/ 608 h 712"/>
                    <a:gd name="T22" fmla="*/ 949 w 1321"/>
                    <a:gd name="T23" fmla="*/ 618 h 712"/>
                    <a:gd name="T24" fmla="*/ 879 w 1321"/>
                    <a:gd name="T25" fmla="*/ 627 h 712"/>
                    <a:gd name="T26" fmla="*/ 808 w 1321"/>
                    <a:gd name="T27" fmla="*/ 632 h 712"/>
                    <a:gd name="T28" fmla="*/ 780 w 1321"/>
                    <a:gd name="T29" fmla="*/ 634 h 712"/>
                    <a:gd name="T30" fmla="*/ 467 w 1321"/>
                    <a:gd name="T31" fmla="*/ 634 h 712"/>
                    <a:gd name="T32" fmla="*/ 463 w 1321"/>
                    <a:gd name="T33" fmla="*/ 634 h 712"/>
                    <a:gd name="T34" fmla="*/ 401 w 1321"/>
                    <a:gd name="T35" fmla="*/ 630 h 712"/>
                    <a:gd name="T36" fmla="*/ 341 w 1321"/>
                    <a:gd name="T37" fmla="*/ 627 h 712"/>
                    <a:gd name="T38" fmla="*/ 285 w 1321"/>
                    <a:gd name="T39" fmla="*/ 620 h 712"/>
                    <a:gd name="T40" fmla="*/ 231 w 1321"/>
                    <a:gd name="T41" fmla="*/ 614 h 712"/>
                    <a:gd name="T42" fmla="*/ 182 w 1321"/>
                    <a:gd name="T43" fmla="*/ 603 h 712"/>
                    <a:gd name="T44" fmla="*/ 138 w 1321"/>
                    <a:gd name="T45" fmla="*/ 590 h 712"/>
                    <a:gd name="T46" fmla="*/ 100 w 1321"/>
                    <a:gd name="T47" fmla="*/ 577 h 712"/>
                    <a:gd name="T48" fmla="*/ 66 w 1321"/>
                    <a:gd name="T49" fmla="*/ 561 h 712"/>
                    <a:gd name="T50" fmla="*/ 38 w 1321"/>
                    <a:gd name="T51" fmla="*/ 541 h 712"/>
                    <a:gd name="T52" fmla="*/ 18 w 1321"/>
                    <a:gd name="T53" fmla="*/ 519 h 712"/>
                    <a:gd name="T54" fmla="*/ 6 w 1321"/>
                    <a:gd name="T55" fmla="*/ 493 h 712"/>
                    <a:gd name="T56" fmla="*/ 0 w 1321"/>
                    <a:gd name="T57" fmla="*/ 467 h 712"/>
                    <a:gd name="T58" fmla="*/ 0 w 1321"/>
                    <a:gd name="T59" fmla="*/ 463 h 712"/>
                    <a:gd name="T60" fmla="*/ 4 w 1321"/>
                    <a:gd name="T61" fmla="*/ 434 h 712"/>
                    <a:gd name="T62" fmla="*/ 16 w 1321"/>
                    <a:gd name="T63" fmla="*/ 397 h 712"/>
                    <a:gd name="T64" fmla="*/ 50 w 1321"/>
                    <a:gd name="T65" fmla="*/ 329 h 712"/>
                    <a:gd name="T66" fmla="*/ 92 w 1321"/>
                    <a:gd name="T67" fmla="*/ 266 h 712"/>
                    <a:gd name="T68" fmla="*/ 144 w 1321"/>
                    <a:gd name="T69" fmla="*/ 209 h 712"/>
                    <a:gd name="T70" fmla="*/ 200 w 1321"/>
                    <a:gd name="T71" fmla="*/ 157 h 712"/>
                    <a:gd name="T72" fmla="*/ 265 w 1321"/>
                    <a:gd name="T73" fmla="*/ 111 h 712"/>
                    <a:gd name="T74" fmla="*/ 335 w 1321"/>
                    <a:gd name="T75" fmla="*/ 73 h 712"/>
                    <a:gd name="T76" fmla="*/ 407 w 1321"/>
                    <a:gd name="T77" fmla="*/ 42 h 712"/>
                    <a:gd name="T78" fmla="*/ 488 w 1321"/>
                    <a:gd name="T79" fmla="*/ 19 h 712"/>
                    <a:gd name="T80" fmla="*/ 570 w 1321"/>
                    <a:gd name="T81" fmla="*/ 5 h 712"/>
                    <a:gd name="T82" fmla="*/ 654 w 1321"/>
                    <a:gd name="T83" fmla="*/ 0 h 712"/>
                    <a:gd name="T84" fmla="*/ 654 w 1321"/>
                    <a:gd name="T85" fmla="*/ 0 h 712"/>
                    <a:gd name="T86" fmla="*/ 745 w 1321"/>
                    <a:gd name="T87" fmla="*/ 5 h 712"/>
                    <a:gd name="T88" fmla="*/ 831 w 1321"/>
                    <a:gd name="T89" fmla="*/ 20 h 712"/>
                    <a:gd name="T90" fmla="*/ 914 w 1321"/>
                    <a:gd name="T91" fmla="*/ 47 h 712"/>
                    <a:gd name="T92" fmla="*/ 991 w 1321"/>
                    <a:gd name="T93" fmla="*/ 80 h 712"/>
                    <a:gd name="T94" fmla="*/ 1062 w 1321"/>
                    <a:gd name="T95" fmla="*/ 122 h 712"/>
                    <a:gd name="T96" fmla="*/ 1127 w 1321"/>
                    <a:gd name="T97" fmla="*/ 173 h 712"/>
                    <a:gd name="T98" fmla="*/ 1185 w 1321"/>
                    <a:gd name="T99" fmla="*/ 228 h 712"/>
                    <a:gd name="T100" fmla="*/ 1234 w 1321"/>
                    <a:gd name="T101" fmla="*/ 289 h 712"/>
                    <a:gd name="T102" fmla="*/ 1276 w 1321"/>
                    <a:gd name="T103" fmla="*/ 357 h 712"/>
                    <a:gd name="T104" fmla="*/ 1276 w 1321"/>
                    <a:gd name="T105" fmla="*/ 357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33CCCC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9" name="AutoShape 37"/>
              <p:cNvSpPr>
                <a:spLocks noChangeArrowheads="1"/>
              </p:cNvSpPr>
              <p:nvPr/>
            </p:nvSpPr>
            <p:spPr bwMode="gray">
              <a:xfrm>
                <a:off x="2256" y="1632"/>
                <a:ext cx="1463" cy="1463"/>
              </a:xfrm>
              <a:custGeom>
                <a:avLst/>
                <a:gdLst>
                  <a:gd name="G0" fmla="+- 1136732 0 0"/>
                  <a:gd name="G1" fmla="+- 5603258 0 0"/>
                  <a:gd name="G2" fmla="+- 1136732 0 5603258"/>
                  <a:gd name="G3" fmla="+- 10800 0 0"/>
                  <a:gd name="G4" fmla="+- 0 0 113673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097 0 0"/>
                  <a:gd name="G9" fmla="+- 0 0 5603258"/>
                  <a:gd name="G10" fmla="+- 8097 0 2700"/>
                  <a:gd name="G11" fmla="cos G10 1136732"/>
                  <a:gd name="G12" fmla="sin G10 1136732"/>
                  <a:gd name="G13" fmla="cos 13500 1136732"/>
                  <a:gd name="G14" fmla="sin 13500 113673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097 1 2"/>
                  <a:gd name="G20" fmla="+- G19 5400 0"/>
                  <a:gd name="G21" fmla="cos G20 1136732"/>
                  <a:gd name="G22" fmla="sin G20 1136732"/>
                  <a:gd name="G23" fmla="+- G21 10800 0"/>
                  <a:gd name="G24" fmla="+- G12 G23 G22"/>
                  <a:gd name="G25" fmla="+- G22 G23 G11"/>
                  <a:gd name="G26" fmla="cos 10800 1136732"/>
                  <a:gd name="G27" fmla="sin 10800 1136732"/>
                  <a:gd name="G28" fmla="cos 8097 1136732"/>
                  <a:gd name="G29" fmla="sin 8097 113673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5603258"/>
                  <a:gd name="G36" fmla="sin G34 5603258"/>
                  <a:gd name="G37" fmla="+/ 5603258 113673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097 G39"/>
                  <a:gd name="G43" fmla="sin 8097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4065 w 21600"/>
                  <a:gd name="T5" fmla="*/ 2356 h 21600"/>
                  <a:gd name="T6" fmla="*/ 11541 w 21600"/>
                  <a:gd name="T7" fmla="*/ 20219 h 21600"/>
                  <a:gd name="T8" fmla="*/ 5750 w 21600"/>
                  <a:gd name="T9" fmla="*/ 4470 h 21600"/>
                  <a:gd name="T10" fmla="*/ 23686 w 21600"/>
                  <a:gd name="T11" fmla="*/ 14824 h 21600"/>
                  <a:gd name="T12" fmla="*/ 18610 w 21600"/>
                  <a:gd name="T13" fmla="*/ 17485 h 21600"/>
                  <a:gd name="T14" fmla="*/ 15951 w 21600"/>
                  <a:gd name="T15" fmla="*/ 12408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528" y="13213"/>
                    </a:moveTo>
                    <a:cubicBezTo>
                      <a:pt x="18772" y="12432"/>
                      <a:pt x="18897" y="11618"/>
                      <a:pt x="18897" y="10800"/>
                    </a:cubicBezTo>
                    <a:cubicBezTo>
                      <a:pt x="18897" y="6328"/>
                      <a:pt x="15271" y="2703"/>
                      <a:pt x="10800" y="2703"/>
                    </a:cubicBezTo>
                    <a:cubicBezTo>
                      <a:pt x="6328" y="2703"/>
                      <a:pt x="2703" y="6328"/>
                      <a:pt x="2703" y="10800"/>
                    </a:cubicBezTo>
                    <a:cubicBezTo>
                      <a:pt x="2703" y="15271"/>
                      <a:pt x="6328" y="18897"/>
                      <a:pt x="10800" y="18897"/>
                    </a:cubicBezTo>
                    <a:cubicBezTo>
                      <a:pt x="11012" y="18897"/>
                      <a:pt x="11224" y="18888"/>
                      <a:pt x="11435" y="18872"/>
                    </a:cubicBezTo>
                    <a:lnTo>
                      <a:pt x="11647" y="21566"/>
                    </a:lnTo>
                    <a:cubicBezTo>
                      <a:pt x="11365" y="21588"/>
                      <a:pt x="11082" y="21599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891"/>
                      <a:pt x="21434" y="12977"/>
                      <a:pt x="21108" y="14019"/>
                    </a:cubicBezTo>
                    <a:lnTo>
                      <a:pt x="23686" y="14824"/>
                    </a:lnTo>
                    <a:lnTo>
                      <a:pt x="18610" y="17485"/>
                    </a:lnTo>
                    <a:lnTo>
                      <a:pt x="15951" y="12408"/>
                    </a:lnTo>
                    <a:lnTo>
                      <a:pt x="18528" y="132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24D14"/>
                  </a:gs>
                  <a:gs pos="100000">
                    <a:srgbClr val="A24D14">
                      <a:gamma/>
                      <a:tint val="42353"/>
                      <a:invGamma/>
                    </a:srgbClr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20" name="Text Box 38"/>
              <p:cNvSpPr txBox="1">
                <a:spLocks noChangeArrowheads="1"/>
              </p:cNvSpPr>
              <p:nvPr/>
            </p:nvSpPr>
            <p:spPr bwMode="gray">
              <a:xfrm>
                <a:off x="2428" y="2198"/>
                <a:ext cx="1126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2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</a:rPr>
                  <a:t>Методична проблема</a:t>
                </a:r>
                <a:endPara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endParaRPr>
              </a:p>
            </p:txBody>
          </p:sp>
        </p:grpSp>
      </p:grp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7251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 форми самоосвіти </a:t>
            </a:r>
            <a:br>
              <a:rPr lang="uk-UA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 самовдосконалення:  </a:t>
            </a:r>
            <a:endParaRPr lang="ru-RU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0"/>
            <a:ext cx="7477125" cy="981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Форми роботи класного керівника</a:t>
            </a:r>
            <a:endParaRPr lang="ru-RU" sz="360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3850" y="908050"/>
            <a:ext cx="2376488" cy="316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b="1">
                <a:latin typeface="Calibri" pitchFamily="34" charset="0"/>
              </a:rPr>
              <a:t>        Групові: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З учнівським колективом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Класні години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Диспути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Дискусії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Засідання за круглим столом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Свята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Історичні розповіді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Написання творчих робіт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Прес-конференції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Діалоги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Години спілкування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Вечори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Інтелектуальні ігри</a:t>
            </a:r>
          </a:p>
          <a:p>
            <a:pPr>
              <a:buFontTx/>
              <a:buChar char="•"/>
            </a:pPr>
            <a:endParaRPr lang="ru-RU" sz="1400">
              <a:latin typeface="Calibri" pitchFamily="34" charset="0"/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23850" y="4221163"/>
            <a:ext cx="2376488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b="1">
              <a:latin typeface="Calibri" pitchFamily="34" charset="0"/>
            </a:endParaRPr>
          </a:p>
          <a:p>
            <a:endParaRPr lang="uk-UA" b="1">
              <a:latin typeface="Calibri" pitchFamily="34" charset="0"/>
            </a:endParaRPr>
          </a:p>
          <a:p>
            <a:r>
              <a:rPr lang="uk-UA" b="1">
                <a:latin typeface="Calibri" pitchFamily="34" charset="0"/>
              </a:rPr>
              <a:t>Спільно з соціальним </a:t>
            </a:r>
          </a:p>
          <a:p>
            <a:r>
              <a:rPr lang="uk-UA" b="1">
                <a:latin typeface="Calibri" pitchFamily="34" charset="0"/>
              </a:rPr>
              <a:t>педагогом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Педконсиліум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Анкетування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Спостереження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Тестування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Вивчення продуктів діяльності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Складання програм розвитку</a:t>
            </a:r>
          </a:p>
          <a:p>
            <a:r>
              <a:rPr lang="uk-UA" sz="1400">
                <a:latin typeface="Calibri" pitchFamily="34" charset="0"/>
              </a:rPr>
              <a:t>особистості учня і учнівського</a:t>
            </a:r>
          </a:p>
          <a:p>
            <a:r>
              <a:rPr lang="uk-UA" sz="1400">
                <a:latin typeface="Calibri" pitchFamily="34" charset="0"/>
              </a:rPr>
              <a:t>колективу</a:t>
            </a:r>
          </a:p>
          <a:p>
            <a:endParaRPr lang="uk-UA" sz="1400">
              <a:latin typeface="Calibri" pitchFamily="34" charset="0"/>
            </a:endParaRPr>
          </a:p>
          <a:p>
            <a:pPr>
              <a:buFontTx/>
              <a:buChar char="•"/>
            </a:pPr>
            <a:endParaRPr lang="uk-UA" sz="1400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5580063" y="908050"/>
            <a:ext cx="2305050" cy="2736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b="1">
                <a:latin typeface="Calibri" pitchFamily="34" charset="0"/>
              </a:rPr>
              <a:t>З батьками: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Збори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Лекції, бесіди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Відвідування вдома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Огляд літератури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Засідання батьківського</a:t>
            </a:r>
          </a:p>
          <a:p>
            <a:r>
              <a:rPr lang="uk-UA" sz="1400">
                <a:latin typeface="Calibri" pitchFamily="34" charset="0"/>
              </a:rPr>
              <a:t> комітету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Родинні свята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Дні відкритих дверей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Вечори запитань і відповідей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Творчі портрети сім</a:t>
            </a:r>
            <a:r>
              <a:rPr lang="uk-UA" sz="1400">
                <a:latin typeface="Calibri" pitchFamily="34" charset="0"/>
                <a:cs typeface="Arial" charset="0"/>
              </a:rPr>
              <a:t>’</a:t>
            </a:r>
            <a:r>
              <a:rPr lang="uk-UA" sz="1400">
                <a:latin typeface="Calibri" pitchFamily="34" charset="0"/>
              </a:rPr>
              <a:t>ї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Педагогічний всеобуч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5148263" y="4221163"/>
            <a:ext cx="2736850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b="1">
                <a:latin typeface="Calibri" pitchFamily="34" charset="0"/>
              </a:rPr>
              <a:t>Спільно з іншими</a:t>
            </a:r>
          </a:p>
          <a:p>
            <a:r>
              <a:rPr lang="uk-UA" b="1">
                <a:latin typeface="Calibri" pitchFamily="34" charset="0"/>
              </a:rPr>
              <a:t> вчителями: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Обмін інформацією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Вироблення єдиних вимог</a:t>
            </a:r>
          </a:p>
          <a:p>
            <a:pPr>
              <a:buFontTx/>
              <a:buChar char="•"/>
            </a:pPr>
            <a:r>
              <a:rPr lang="uk-UA" sz="1400">
                <a:latin typeface="Calibri" pitchFamily="34" charset="0"/>
              </a:rPr>
              <a:t>Складання програм спільних</a:t>
            </a:r>
          </a:p>
          <a:p>
            <a:r>
              <a:rPr lang="uk-UA" sz="1400">
                <a:latin typeface="Calibri" pitchFamily="34" charset="0"/>
              </a:rPr>
              <a:t> дій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3348038" y="981075"/>
            <a:ext cx="1871662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b="1">
                <a:latin typeface="Calibri" pitchFamily="34" charset="0"/>
              </a:rPr>
              <a:t>Індивідуальні:</a:t>
            </a:r>
          </a:p>
          <a:p>
            <a:r>
              <a:rPr lang="uk-UA" sz="1400">
                <a:latin typeface="Calibri" pitchFamily="34" charset="0"/>
              </a:rPr>
              <a:t>Доручення,бесіда, </a:t>
            </a:r>
          </a:p>
          <a:p>
            <a:r>
              <a:rPr lang="uk-UA" sz="1400">
                <a:latin typeface="Calibri" pitchFamily="34" charset="0"/>
              </a:rPr>
              <a:t>виступи,досліди, творчі</a:t>
            </a:r>
          </a:p>
          <a:p>
            <a:r>
              <a:rPr lang="uk-UA" sz="1400">
                <a:latin typeface="Calibri" pitchFamily="34" charset="0"/>
              </a:rPr>
              <a:t>роботи </a:t>
            </a:r>
          </a:p>
          <a:p>
            <a:endParaRPr lang="ru-RU" b="1">
              <a:latin typeface="Calibri" pitchFamily="34" charset="0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2771775" y="2636838"/>
            <a:ext cx="2305050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>
                <a:latin typeface="Calibri" pitchFamily="34" charset="0"/>
              </a:rPr>
              <a:t>Форми роботи</a:t>
            </a:r>
          </a:p>
          <a:p>
            <a:pPr algn="ctr"/>
            <a:r>
              <a:rPr lang="uk-UA" b="1">
                <a:latin typeface="Calibri" pitchFamily="34" charset="0"/>
              </a:rPr>
              <a:t>класного керівника</a:t>
            </a:r>
            <a:endParaRPr lang="ru-RU" b="1">
              <a:latin typeface="Calibri" pitchFamily="34" charset="0"/>
            </a:endParaRPr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2771775" y="4221163"/>
            <a:ext cx="2305050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>
                <a:latin typeface="Calibri" pitchFamily="34" charset="0"/>
              </a:rPr>
              <a:t>Спільно зі </a:t>
            </a:r>
          </a:p>
          <a:p>
            <a:pPr algn="ctr"/>
            <a:r>
              <a:rPr lang="uk-UA" b="1">
                <a:latin typeface="Calibri" pitchFamily="34" charset="0"/>
              </a:rPr>
              <a:t>шкільним</a:t>
            </a:r>
          </a:p>
          <a:p>
            <a:pPr algn="ctr"/>
            <a:r>
              <a:rPr lang="uk-UA" b="1">
                <a:latin typeface="Calibri" pitchFamily="34" charset="0"/>
              </a:rPr>
              <a:t>бібліотекарем:</a:t>
            </a:r>
          </a:p>
          <a:p>
            <a:pPr algn="ctr">
              <a:buFontTx/>
              <a:buChar char="•"/>
            </a:pPr>
            <a:r>
              <a:rPr lang="uk-UA" sz="1400">
                <a:latin typeface="Calibri" pitchFamily="34" charset="0"/>
              </a:rPr>
              <a:t>Керівництво читанням</a:t>
            </a:r>
          </a:p>
          <a:p>
            <a:pPr algn="ctr">
              <a:buFontTx/>
              <a:buChar char="•"/>
            </a:pPr>
            <a:r>
              <a:rPr lang="uk-UA" sz="1400">
                <a:latin typeface="Calibri" pitchFamily="34" charset="0"/>
              </a:rPr>
              <a:t>Аналіз читацьких</a:t>
            </a:r>
          </a:p>
          <a:p>
            <a:pPr algn="ctr"/>
            <a:r>
              <a:rPr lang="uk-UA" sz="1400">
                <a:latin typeface="Calibri" pitchFamily="34" charset="0"/>
              </a:rPr>
              <a:t>формулярів</a:t>
            </a:r>
          </a:p>
          <a:p>
            <a:pPr algn="ctr">
              <a:buFontTx/>
              <a:buChar char="•"/>
            </a:pPr>
            <a:r>
              <a:rPr lang="uk-UA" sz="1400">
                <a:latin typeface="Calibri" pitchFamily="34" charset="0"/>
              </a:rPr>
              <a:t>Бібліотечні заняття</a:t>
            </a:r>
          </a:p>
          <a:p>
            <a:pPr algn="ctr">
              <a:buFontTx/>
              <a:buChar char="•"/>
            </a:pPr>
            <a:r>
              <a:rPr lang="uk-UA" sz="1400">
                <a:latin typeface="Calibri" pitchFamily="34" charset="0"/>
              </a:rPr>
              <a:t>Премєри книг, ранки</a:t>
            </a:r>
          </a:p>
          <a:p>
            <a:pPr algn="ctr"/>
            <a:r>
              <a:rPr lang="uk-UA" sz="1400">
                <a:latin typeface="Calibri" pitchFamily="34" charset="0"/>
              </a:rPr>
              <a:t> поезії та ін.</a:t>
            </a:r>
          </a:p>
          <a:p>
            <a:pPr algn="ctr"/>
            <a:endParaRPr lang="ru-RU" sz="1400">
              <a:latin typeface="Calibri" pitchFamily="34" charset="0"/>
            </a:endParaRP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flipV="1">
            <a:off x="3779838" y="22050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 flipV="1">
            <a:off x="4427538" y="2133600"/>
            <a:ext cx="7207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 flipH="1" flipV="1">
            <a:off x="2700338" y="2133600"/>
            <a:ext cx="6477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>
            <a:off x="3779838" y="35734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3" name="Line 15"/>
          <p:cNvSpPr>
            <a:spLocks noChangeShapeType="1"/>
          </p:cNvSpPr>
          <p:nvPr/>
        </p:nvSpPr>
        <p:spPr bwMode="auto">
          <a:xfrm flipH="1">
            <a:off x="2555875" y="3573463"/>
            <a:ext cx="7921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4" name="Line 16"/>
          <p:cNvSpPr>
            <a:spLocks noChangeShapeType="1"/>
          </p:cNvSpPr>
          <p:nvPr/>
        </p:nvSpPr>
        <p:spPr bwMode="auto">
          <a:xfrm>
            <a:off x="4284663" y="3573463"/>
            <a:ext cx="10795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reeform 13"/>
          <p:cNvSpPr>
            <a:spLocks noEditPoints="1"/>
          </p:cNvSpPr>
          <p:nvPr/>
        </p:nvSpPr>
        <p:spPr bwMode="gray">
          <a:xfrm flipH="1">
            <a:off x="4832350" y="2727325"/>
            <a:ext cx="3168650" cy="2895600"/>
          </a:xfrm>
          <a:custGeom>
            <a:avLst/>
            <a:gdLst>
              <a:gd name="T0" fmla="*/ 1227009 w 2820"/>
              <a:gd name="T1" fmla="*/ 49718 h 2912"/>
              <a:gd name="T2" fmla="*/ 923628 w 2820"/>
              <a:gd name="T3" fmla="*/ 167054 h 2912"/>
              <a:gd name="T4" fmla="*/ 667439 w 2820"/>
              <a:gd name="T5" fmla="*/ 298310 h 2912"/>
              <a:gd name="T6" fmla="*/ 456196 w 2820"/>
              <a:gd name="T7" fmla="*/ 443488 h 2912"/>
              <a:gd name="T8" fmla="*/ 285403 w 2820"/>
              <a:gd name="T9" fmla="*/ 600598 h 2912"/>
              <a:gd name="T10" fmla="*/ 157309 w 2820"/>
              <a:gd name="T11" fmla="*/ 767652 h 2912"/>
              <a:gd name="T12" fmla="*/ 67418 w 2820"/>
              <a:gd name="T13" fmla="*/ 938683 h 2912"/>
              <a:gd name="T14" fmla="*/ 15731 w 2820"/>
              <a:gd name="T15" fmla="*/ 1115681 h 2912"/>
              <a:gd name="T16" fmla="*/ 0 w 2820"/>
              <a:gd name="T17" fmla="*/ 1292679 h 2912"/>
              <a:gd name="T18" fmla="*/ 20225 w 2820"/>
              <a:gd name="T19" fmla="*/ 1467687 h 2912"/>
              <a:gd name="T20" fmla="*/ 71913 w 2820"/>
              <a:gd name="T21" fmla="*/ 1640707 h 2912"/>
              <a:gd name="T22" fmla="*/ 155062 w 2820"/>
              <a:gd name="T23" fmla="*/ 1807761 h 2912"/>
              <a:gd name="T24" fmla="*/ 267425 w 2820"/>
              <a:gd name="T25" fmla="*/ 1966860 h 2912"/>
              <a:gd name="T26" fmla="*/ 409003 w 2820"/>
              <a:gd name="T27" fmla="*/ 2114027 h 2912"/>
              <a:gd name="T28" fmla="*/ 575301 w 2820"/>
              <a:gd name="T29" fmla="*/ 2249261 h 2912"/>
              <a:gd name="T30" fmla="*/ 768566 w 2820"/>
              <a:gd name="T31" fmla="*/ 2368585 h 2912"/>
              <a:gd name="T32" fmla="*/ 982057 w 2820"/>
              <a:gd name="T33" fmla="*/ 2470011 h 2912"/>
              <a:gd name="T34" fmla="*/ 1220267 w 2820"/>
              <a:gd name="T35" fmla="*/ 2549560 h 2912"/>
              <a:gd name="T36" fmla="*/ 1476456 w 2820"/>
              <a:gd name="T37" fmla="*/ 2607233 h 2912"/>
              <a:gd name="T38" fmla="*/ 1750623 w 2820"/>
              <a:gd name="T39" fmla="*/ 2639053 h 2912"/>
              <a:gd name="T40" fmla="*/ 2042768 w 2820"/>
              <a:gd name="T41" fmla="*/ 2643031 h 2912"/>
              <a:gd name="T42" fmla="*/ 2348397 w 2820"/>
              <a:gd name="T43" fmla="*/ 2617177 h 2912"/>
              <a:gd name="T44" fmla="*/ 2667509 w 2820"/>
              <a:gd name="T45" fmla="*/ 2559504 h 2912"/>
              <a:gd name="T46" fmla="*/ 2858527 w 2820"/>
              <a:gd name="T47" fmla="*/ 2895600 h 2912"/>
              <a:gd name="T48" fmla="*/ 2098950 w 2820"/>
              <a:gd name="T49" fmla="*/ 1543259 h 2912"/>
              <a:gd name="T50" fmla="*/ 2197829 w 2820"/>
              <a:gd name="T51" fmla="*/ 1903220 h 2912"/>
              <a:gd name="T52" fmla="*/ 2009059 w 2820"/>
              <a:gd name="T53" fmla="*/ 1925097 h 2912"/>
              <a:gd name="T54" fmla="*/ 1815794 w 2820"/>
              <a:gd name="T55" fmla="*/ 1923108 h 2912"/>
              <a:gd name="T56" fmla="*/ 1620281 w 2820"/>
              <a:gd name="T57" fmla="*/ 1901232 h 2912"/>
              <a:gd name="T58" fmla="*/ 1429263 w 2820"/>
              <a:gd name="T59" fmla="*/ 1861457 h 2912"/>
              <a:gd name="T60" fmla="*/ 1244987 w 2820"/>
              <a:gd name="T61" fmla="*/ 1801795 h 2912"/>
              <a:gd name="T62" fmla="*/ 1069700 w 2820"/>
              <a:gd name="T63" fmla="*/ 1726223 h 2912"/>
              <a:gd name="T64" fmla="*/ 910144 w 2820"/>
              <a:gd name="T65" fmla="*/ 1636730 h 2912"/>
              <a:gd name="T66" fmla="*/ 768566 w 2820"/>
              <a:gd name="T67" fmla="*/ 1533316 h 2912"/>
              <a:gd name="T68" fmla="*/ 649461 w 2820"/>
              <a:gd name="T69" fmla="*/ 1419958 h 2912"/>
              <a:gd name="T70" fmla="*/ 555076 w 2820"/>
              <a:gd name="T71" fmla="*/ 1296656 h 2912"/>
              <a:gd name="T72" fmla="*/ 492152 w 2820"/>
              <a:gd name="T73" fmla="*/ 1163411 h 2912"/>
              <a:gd name="T74" fmla="*/ 460690 w 2820"/>
              <a:gd name="T75" fmla="*/ 1026188 h 2912"/>
              <a:gd name="T76" fmla="*/ 467432 w 2820"/>
              <a:gd name="T77" fmla="*/ 882999 h 2912"/>
              <a:gd name="T78" fmla="*/ 516872 w 2820"/>
              <a:gd name="T79" fmla="*/ 737821 h 2912"/>
              <a:gd name="T80" fmla="*/ 611257 w 2820"/>
              <a:gd name="T81" fmla="*/ 588666 h 2912"/>
              <a:gd name="T82" fmla="*/ 752835 w 2820"/>
              <a:gd name="T83" fmla="*/ 441499 h 2912"/>
              <a:gd name="T84" fmla="*/ 948348 w 2820"/>
              <a:gd name="T85" fmla="*/ 296322 h 2912"/>
              <a:gd name="T86" fmla="*/ 1202289 w 2820"/>
              <a:gd name="T87" fmla="*/ 153133 h 2912"/>
              <a:gd name="T88" fmla="*/ 1514660 w 2820"/>
              <a:gd name="T89" fmla="*/ 15910 h 2912"/>
              <a:gd name="T90" fmla="*/ 1397802 w 2820"/>
              <a:gd name="T91" fmla="*/ 0 h 2912"/>
              <a:gd name="T92" fmla="*/ 3168650 w 2820"/>
              <a:gd name="T93" fmla="*/ 1923108 h 2912"/>
              <a:gd name="T94" fmla="*/ 3168650 w 2820"/>
              <a:gd name="T95" fmla="*/ 1923108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FCDF7"/>
              </a:gs>
              <a:gs pos="100000">
                <a:srgbClr val="8580EA"/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1506" name="Group 35"/>
          <p:cNvGrpSpPr>
            <a:grpSpLocks/>
          </p:cNvGrpSpPr>
          <p:nvPr/>
        </p:nvGrpSpPr>
        <p:grpSpPr bwMode="auto">
          <a:xfrm>
            <a:off x="882650" y="2025650"/>
            <a:ext cx="4111625" cy="3917950"/>
            <a:chOff x="528" y="1084"/>
            <a:chExt cx="2590" cy="2468"/>
          </a:xfrm>
        </p:grpSpPr>
        <p:sp>
          <p:nvSpPr>
            <p:cNvPr id="21510" name="AutoShape 27"/>
            <p:cNvSpPr>
              <a:spLocks noChangeArrowheads="1"/>
            </p:cNvSpPr>
            <p:nvPr/>
          </p:nvSpPr>
          <p:spPr bwMode="auto">
            <a:xfrm rot="5432887">
              <a:off x="2183" y="1830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295769"/>
                </a:gs>
                <a:gs pos="50000">
                  <a:srgbClr val="59BCE3"/>
                </a:gs>
                <a:gs pos="100000">
                  <a:srgbClr val="295769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9BCE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День від</a:t>
              </a:r>
            </a:p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критих </a:t>
              </a:r>
            </a:p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дверей</a:t>
              </a:r>
              <a:endParaRPr lang="en-US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511" name="AutoShape 26"/>
            <p:cNvSpPr>
              <a:spLocks noChangeArrowheads="1"/>
            </p:cNvSpPr>
            <p:nvPr/>
          </p:nvSpPr>
          <p:spPr bwMode="auto">
            <a:xfrm rot="5432887">
              <a:off x="1735" y="1111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/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Опитування, </a:t>
              </a:r>
            </a:p>
            <a:p>
              <a:pPr algn="ctr"/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анкетування </a:t>
              </a:r>
              <a:endParaRPr lang="en-US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512" name="AutoShape 28"/>
            <p:cNvSpPr>
              <a:spLocks noChangeArrowheads="1"/>
            </p:cNvSpPr>
            <p:nvPr/>
          </p:nvSpPr>
          <p:spPr bwMode="auto">
            <a:xfrm rot="5432887">
              <a:off x="1783" y="2581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Колективні </a:t>
              </a:r>
            </a:p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Творчі </a:t>
              </a:r>
            </a:p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справи</a:t>
              </a:r>
            </a:p>
          </p:txBody>
        </p:sp>
        <p:sp>
          <p:nvSpPr>
            <p:cNvPr id="21513" name="AutoShape 32"/>
            <p:cNvSpPr>
              <a:spLocks noChangeArrowheads="1"/>
            </p:cNvSpPr>
            <p:nvPr/>
          </p:nvSpPr>
          <p:spPr bwMode="auto">
            <a:xfrm rot="5400000">
              <a:off x="1337" y="1858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764718"/>
                </a:gs>
                <a:gs pos="50000">
                  <a:srgbClr val="FF9933"/>
                </a:gs>
                <a:gs pos="100000">
                  <a:srgbClr val="764718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endParaRPr lang="en-US" sz="24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514" name="AutoShape 25"/>
            <p:cNvSpPr>
              <a:spLocks noChangeArrowheads="1"/>
            </p:cNvSpPr>
            <p:nvPr/>
          </p:nvSpPr>
          <p:spPr bwMode="auto">
            <a:xfrm rot="5432887">
              <a:off x="907" y="1150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295769"/>
                </a:gs>
                <a:gs pos="50000">
                  <a:srgbClr val="59BCE3"/>
                </a:gs>
                <a:gs pos="100000">
                  <a:srgbClr val="295769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9BCE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Лекції , </a:t>
              </a:r>
            </a:p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бесіди ,</a:t>
              </a:r>
            </a:p>
            <a:p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 тренінги</a:t>
              </a:r>
              <a:endParaRPr lang="en-US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515" name="AutoShape 30"/>
            <p:cNvSpPr>
              <a:spLocks noChangeArrowheads="1"/>
            </p:cNvSpPr>
            <p:nvPr/>
          </p:nvSpPr>
          <p:spPr bwMode="auto">
            <a:xfrm rot="5432887">
              <a:off x="940" y="2617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295769"/>
                </a:gs>
                <a:gs pos="50000">
                  <a:srgbClr val="59BCE3"/>
                </a:gs>
                <a:gs pos="100000">
                  <a:srgbClr val="295769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9BCE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/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Спільний </a:t>
              </a:r>
            </a:p>
            <a:p>
              <a:pPr algn="ctr"/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відпочинок</a:t>
              </a:r>
            </a:p>
          </p:txBody>
        </p:sp>
        <p:sp>
          <p:nvSpPr>
            <p:cNvPr id="21516" name="AutoShape 31"/>
            <p:cNvSpPr>
              <a:spLocks noChangeArrowheads="1"/>
            </p:cNvSpPr>
            <p:nvPr/>
          </p:nvSpPr>
          <p:spPr bwMode="auto">
            <a:xfrm rot="5432887">
              <a:off x="501" y="1899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6" lon="20999996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/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Родинні </a:t>
              </a:r>
            </a:p>
            <a:p>
              <a:pPr algn="ctr"/>
              <a:r>
                <a:rPr lang="uk-UA" b="1">
                  <a:solidFill>
                    <a:srgbClr val="FFFFFF"/>
                  </a:solidFill>
                  <a:latin typeface="Calibri" pitchFamily="34" charset="0"/>
                </a:rPr>
                <a:t>свята</a:t>
              </a:r>
            </a:p>
          </p:txBody>
        </p:sp>
      </p:grpSp>
      <p:sp>
        <p:nvSpPr>
          <p:cNvPr id="21507" name="Text Box 36"/>
          <p:cNvSpPr txBox="1">
            <a:spLocks noChangeArrowheads="1"/>
          </p:cNvSpPr>
          <p:nvPr/>
        </p:nvSpPr>
        <p:spPr bwMode="auto">
          <a:xfrm>
            <a:off x="5362575" y="20939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3857620" y="714356"/>
            <a:ext cx="5072098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Види роботи з батьками</a:t>
            </a:r>
            <a:endParaRPr lang="en-US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16" name="Рисунок 15" descr="Краски.jpg"/>
          <p:cNvPicPr>
            <a:picLocks noChangeAspect="1"/>
          </p:cNvPicPr>
          <p:nvPr/>
        </p:nvPicPr>
        <p:blipFill>
          <a:blip r:embed="rId2" cstate="print"/>
          <a:srcRect l="14843" r="20703"/>
          <a:stretch>
            <a:fillRect/>
          </a:stretch>
        </p:blipFill>
        <p:spPr>
          <a:xfrm>
            <a:off x="2428860" y="3419373"/>
            <a:ext cx="1071570" cy="110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227</Words>
  <Application>Microsoft Office PowerPoint</Application>
  <PresentationFormat>Экран (4:3)</PresentationFormat>
  <Paragraphs>100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Verdana</vt:lpstr>
      <vt:lpstr>Тема Office</vt:lpstr>
      <vt:lpstr>Слайд 1</vt:lpstr>
      <vt:lpstr>Слайд 2</vt:lpstr>
      <vt:lpstr>Відомості про клас: </vt:lpstr>
      <vt:lpstr>Слайд 4</vt:lpstr>
      <vt:lpstr>Слайд 5</vt:lpstr>
      <vt:lpstr>Слайд 6</vt:lpstr>
      <vt:lpstr>Слайд 7</vt:lpstr>
      <vt:lpstr>Форми роботи класного керівника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User</cp:lastModifiedBy>
  <cp:revision>75</cp:revision>
  <dcterms:created xsi:type="dcterms:W3CDTF">2012-07-31T15:34:20Z</dcterms:created>
  <dcterms:modified xsi:type="dcterms:W3CDTF">2014-06-07T14:55:56Z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234770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