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6A5E1-1211-46E8-BCAB-142EFEC79496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4B7D1-EDAC-4DC4-AD2B-1C9D9A95B126}">
      <dgm:prSet phldrT="[Текст]" custT="1"/>
      <dgm:spPr/>
      <dgm:t>
        <a:bodyPr/>
        <a:lstStyle/>
        <a:p>
          <a:r>
            <a:rPr lang="uk-UA" sz="3200" b="1" smtClean="0"/>
            <a:t>Форми організації</a:t>
          </a:r>
          <a:endParaRPr lang="en-US" sz="3200" b="1"/>
        </a:p>
      </dgm:t>
    </dgm:pt>
    <dgm:pt modelId="{3621F639-518A-4D60-A213-579BCC69364A}" type="parTrans" cxnId="{2D76E148-FA92-49C2-8634-D1A196526D99}">
      <dgm:prSet/>
      <dgm:spPr/>
      <dgm:t>
        <a:bodyPr/>
        <a:lstStyle/>
        <a:p>
          <a:endParaRPr lang="en-US"/>
        </a:p>
      </dgm:t>
    </dgm:pt>
    <dgm:pt modelId="{FC7B5270-D7D3-49D7-BDE8-C18026F8D7CD}" type="sibTrans" cxnId="{2D76E148-FA92-49C2-8634-D1A196526D99}">
      <dgm:prSet/>
      <dgm:spPr/>
      <dgm:t>
        <a:bodyPr/>
        <a:lstStyle/>
        <a:p>
          <a:endParaRPr lang="en-US"/>
        </a:p>
      </dgm:t>
    </dgm:pt>
    <dgm:pt modelId="{8B49C0A8-E371-4EE0-BE8C-6A5C89CC783C}">
      <dgm:prSet phldrT="[Текст]" custT="1"/>
      <dgm:spPr/>
      <dgm:t>
        <a:bodyPr/>
        <a:lstStyle/>
        <a:p>
          <a:pPr algn="ctr"/>
          <a:r>
            <a:rPr lang="uk-UA" sz="3200" b="1" smtClean="0">
              <a:solidFill>
                <a:schemeClr val="accent1">
                  <a:lumMod val="25000"/>
                </a:schemeClr>
              </a:solidFill>
            </a:rPr>
            <a:t>Уроки</a:t>
          </a:r>
          <a:endParaRPr lang="en-US" sz="3200" b="1">
            <a:solidFill>
              <a:schemeClr val="accent1">
                <a:lumMod val="25000"/>
              </a:schemeClr>
            </a:solidFill>
          </a:endParaRPr>
        </a:p>
      </dgm:t>
    </dgm:pt>
    <dgm:pt modelId="{AF7C1828-D755-411E-949E-D3CD7255690F}" type="parTrans" cxnId="{47289553-2E73-46F8-8BD7-63B706191681}">
      <dgm:prSet/>
      <dgm:spPr/>
      <dgm:t>
        <a:bodyPr/>
        <a:lstStyle/>
        <a:p>
          <a:endParaRPr lang="en-US"/>
        </a:p>
      </dgm:t>
    </dgm:pt>
    <dgm:pt modelId="{BFEB0D0C-CE8C-4B2C-BD70-F974619387AD}" type="sibTrans" cxnId="{47289553-2E73-46F8-8BD7-63B706191681}">
      <dgm:prSet/>
      <dgm:spPr/>
      <dgm:t>
        <a:bodyPr/>
        <a:lstStyle/>
        <a:p>
          <a:endParaRPr lang="en-US"/>
        </a:p>
      </dgm:t>
    </dgm:pt>
    <dgm:pt modelId="{5A3872F7-192C-4D62-B3FB-64AD7149316F}">
      <dgm:prSet phldrT="[Текст]" custT="1"/>
      <dgm:spPr/>
      <dgm:t>
        <a:bodyPr/>
        <a:lstStyle/>
        <a:p>
          <a:r>
            <a:rPr lang="uk-UA" sz="3200" b="1" smtClean="0">
              <a:solidFill>
                <a:schemeClr val="accent1">
                  <a:lumMod val="25000"/>
                </a:schemeClr>
              </a:solidFill>
            </a:rPr>
            <a:t>Позакласна робота</a:t>
          </a:r>
          <a:endParaRPr lang="en-US" sz="3200" b="1">
            <a:solidFill>
              <a:schemeClr val="accent1">
                <a:lumMod val="25000"/>
              </a:schemeClr>
            </a:solidFill>
          </a:endParaRPr>
        </a:p>
      </dgm:t>
    </dgm:pt>
    <dgm:pt modelId="{20D2D769-8630-4F6C-942E-CA61D58F0DB6}" type="parTrans" cxnId="{021F533C-CC7F-4DDA-9765-03983BF65248}">
      <dgm:prSet/>
      <dgm:spPr/>
      <dgm:t>
        <a:bodyPr/>
        <a:lstStyle/>
        <a:p>
          <a:endParaRPr lang="en-US"/>
        </a:p>
      </dgm:t>
    </dgm:pt>
    <dgm:pt modelId="{437FBCCE-F350-4664-AFCF-2774EA4F3B0F}" type="sibTrans" cxnId="{021F533C-CC7F-4DDA-9765-03983BF65248}">
      <dgm:prSet/>
      <dgm:spPr/>
      <dgm:t>
        <a:bodyPr/>
        <a:lstStyle/>
        <a:p>
          <a:endParaRPr lang="en-US"/>
        </a:p>
      </dgm:t>
    </dgm:pt>
    <dgm:pt modelId="{2C76DE64-AEE4-4EC8-85E9-A6E4B01AEC8A}">
      <dgm:prSet phldrT="[Текст]" custT="1"/>
      <dgm:spPr/>
      <dgm:t>
        <a:bodyPr/>
        <a:lstStyle/>
        <a:p>
          <a:r>
            <a:rPr lang="uk-UA" sz="3200" b="1" smtClean="0">
              <a:solidFill>
                <a:schemeClr val="accent1">
                  <a:lumMod val="25000"/>
                </a:schemeClr>
              </a:solidFill>
            </a:rPr>
            <a:t>Фізкультурно-оздоровчі заходи </a:t>
          </a:r>
          <a:endParaRPr lang="en-US" sz="3200" b="1">
            <a:solidFill>
              <a:schemeClr val="accent1">
                <a:lumMod val="25000"/>
              </a:schemeClr>
            </a:solidFill>
          </a:endParaRPr>
        </a:p>
      </dgm:t>
    </dgm:pt>
    <dgm:pt modelId="{A434B739-12AD-4D87-BB63-77C0C5504D3B}" type="parTrans" cxnId="{24B930A0-D6BE-4632-A5C0-B2DB6EB92FB0}">
      <dgm:prSet/>
      <dgm:spPr/>
      <dgm:t>
        <a:bodyPr/>
        <a:lstStyle/>
        <a:p>
          <a:endParaRPr lang="en-US"/>
        </a:p>
      </dgm:t>
    </dgm:pt>
    <dgm:pt modelId="{E9481076-A6BA-4E09-B61E-2553A87960D0}" type="sibTrans" cxnId="{24B930A0-D6BE-4632-A5C0-B2DB6EB92FB0}">
      <dgm:prSet/>
      <dgm:spPr/>
      <dgm:t>
        <a:bodyPr/>
        <a:lstStyle/>
        <a:p>
          <a:endParaRPr lang="en-US"/>
        </a:p>
      </dgm:t>
    </dgm:pt>
    <dgm:pt modelId="{5FBDC53E-28EE-4CEC-8698-BA482F381455}">
      <dgm:prSet phldrT="[Текст]" custT="1"/>
      <dgm:spPr/>
      <dgm:t>
        <a:bodyPr/>
        <a:lstStyle/>
        <a:p>
          <a:r>
            <a:rPr lang="uk-UA" sz="3200" b="1" smtClean="0">
              <a:solidFill>
                <a:schemeClr val="accent1">
                  <a:lumMod val="25000"/>
                </a:schemeClr>
              </a:solidFill>
            </a:rPr>
            <a:t>Форми активного відпочинку</a:t>
          </a:r>
          <a:endParaRPr lang="en-US" sz="3200" b="1">
            <a:solidFill>
              <a:schemeClr val="accent1">
                <a:lumMod val="25000"/>
              </a:schemeClr>
            </a:solidFill>
          </a:endParaRPr>
        </a:p>
      </dgm:t>
    </dgm:pt>
    <dgm:pt modelId="{0211A063-E55D-4573-9D45-37C1C2984942}" type="parTrans" cxnId="{4E12082C-3A84-48DF-9EAA-200355D791E6}">
      <dgm:prSet/>
      <dgm:spPr/>
      <dgm:t>
        <a:bodyPr/>
        <a:lstStyle/>
        <a:p>
          <a:endParaRPr lang="en-US"/>
        </a:p>
      </dgm:t>
    </dgm:pt>
    <dgm:pt modelId="{498789DF-7C49-40E1-85C3-71C0F45F978A}" type="sibTrans" cxnId="{4E12082C-3A84-48DF-9EAA-200355D791E6}">
      <dgm:prSet/>
      <dgm:spPr/>
      <dgm:t>
        <a:bodyPr/>
        <a:lstStyle/>
        <a:p>
          <a:endParaRPr lang="en-US"/>
        </a:p>
      </dgm:t>
    </dgm:pt>
    <dgm:pt modelId="{3031E5D8-269B-4A8A-B6CB-7BBF952AF935}" type="pres">
      <dgm:prSet presAssocID="{3E56A5E1-1211-46E8-BCAB-142EFEC794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775AFF-881F-4F56-A031-F25F18AE6C0A}" type="pres">
      <dgm:prSet presAssocID="{3E56A5E1-1211-46E8-BCAB-142EFEC79496}" presName="matrix" presStyleCnt="0"/>
      <dgm:spPr/>
    </dgm:pt>
    <dgm:pt modelId="{83E7E979-7BC7-496B-807D-949644B9532F}" type="pres">
      <dgm:prSet presAssocID="{3E56A5E1-1211-46E8-BCAB-142EFEC79496}" presName="tile1" presStyleLbl="node1" presStyleIdx="0" presStyleCnt="4"/>
      <dgm:spPr/>
      <dgm:t>
        <a:bodyPr/>
        <a:lstStyle/>
        <a:p>
          <a:endParaRPr lang="en-US"/>
        </a:p>
      </dgm:t>
    </dgm:pt>
    <dgm:pt modelId="{CD9941C4-6C75-4676-851D-07DB77651597}" type="pres">
      <dgm:prSet presAssocID="{3E56A5E1-1211-46E8-BCAB-142EFEC794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3E6CB-FE77-499A-BE4B-D8F280151838}" type="pres">
      <dgm:prSet presAssocID="{3E56A5E1-1211-46E8-BCAB-142EFEC79496}" presName="tile2" presStyleLbl="node1" presStyleIdx="1" presStyleCnt="4" custLinFactNeighborX="25112" custLinFactNeighborY="-17713"/>
      <dgm:spPr/>
      <dgm:t>
        <a:bodyPr/>
        <a:lstStyle/>
        <a:p>
          <a:endParaRPr lang="en-US"/>
        </a:p>
      </dgm:t>
    </dgm:pt>
    <dgm:pt modelId="{02FA3573-A434-49C8-82D6-FDE0E17B92D1}" type="pres">
      <dgm:prSet presAssocID="{3E56A5E1-1211-46E8-BCAB-142EFEC794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DE69B-7BAA-4586-8616-43D2AD700976}" type="pres">
      <dgm:prSet presAssocID="{3E56A5E1-1211-46E8-BCAB-142EFEC79496}" presName="tile3" presStyleLbl="node1" presStyleIdx="2" presStyleCnt="4"/>
      <dgm:spPr/>
      <dgm:t>
        <a:bodyPr/>
        <a:lstStyle/>
        <a:p>
          <a:endParaRPr lang="en-US"/>
        </a:p>
      </dgm:t>
    </dgm:pt>
    <dgm:pt modelId="{3CB6268F-E4A1-42AD-8FA3-28E4F8108DB2}" type="pres">
      <dgm:prSet presAssocID="{3E56A5E1-1211-46E8-BCAB-142EFEC794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C60B-CDE7-4EBA-A7BE-50DA7BACCEAE}" type="pres">
      <dgm:prSet presAssocID="{3E56A5E1-1211-46E8-BCAB-142EFEC79496}" presName="tile4" presStyleLbl="node1" presStyleIdx="3" presStyleCnt="4"/>
      <dgm:spPr/>
      <dgm:t>
        <a:bodyPr/>
        <a:lstStyle/>
        <a:p>
          <a:endParaRPr lang="en-US"/>
        </a:p>
      </dgm:t>
    </dgm:pt>
    <dgm:pt modelId="{FB6B3AEA-98C6-4BE5-93AC-8EB9C12FA35F}" type="pres">
      <dgm:prSet presAssocID="{3E56A5E1-1211-46E8-BCAB-142EFEC794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A78FC-2140-41E1-B168-068D9BF9C772}" type="pres">
      <dgm:prSet presAssocID="{3E56A5E1-1211-46E8-BCAB-142EFEC79496}" presName="centerTile" presStyleLbl="fgShp" presStyleIdx="0" presStyleCnt="1" custScaleX="92896" custScaleY="88889" custLinFactNeighborX="-2732" custLinFactNeighborY="0">
        <dgm:presLayoutVars>
          <dgm:chMax val="0"/>
          <dgm:chPref val="0"/>
        </dgm:presLayoutVars>
      </dgm:prSet>
      <dgm:spPr/>
    </dgm:pt>
  </dgm:ptLst>
  <dgm:cxnLst>
    <dgm:cxn modelId="{E3F1BB3A-E5E7-48F5-A2D4-831ABA396ED3}" type="presOf" srcId="{5A3872F7-192C-4D62-B3FB-64AD7149316F}" destId="{02FA3573-A434-49C8-82D6-FDE0E17B92D1}" srcOrd="1" destOrd="0" presId="urn:microsoft.com/office/officeart/2005/8/layout/matrix1"/>
    <dgm:cxn modelId="{FB958CE6-7FA8-4B6F-86AD-74A449CC684B}" type="presOf" srcId="{8B49C0A8-E371-4EE0-BE8C-6A5C89CC783C}" destId="{83E7E979-7BC7-496B-807D-949644B9532F}" srcOrd="0" destOrd="0" presId="urn:microsoft.com/office/officeart/2005/8/layout/matrix1"/>
    <dgm:cxn modelId="{E8CC3D92-6DDD-4690-8823-1564FFD95F01}" type="presOf" srcId="{3E56A5E1-1211-46E8-BCAB-142EFEC79496}" destId="{3031E5D8-269B-4A8A-B6CB-7BBF952AF935}" srcOrd="0" destOrd="0" presId="urn:microsoft.com/office/officeart/2005/8/layout/matrix1"/>
    <dgm:cxn modelId="{D0DE758B-C122-4A77-8A7F-B3238EACE4C8}" type="presOf" srcId="{8B49C0A8-E371-4EE0-BE8C-6A5C89CC783C}" destId="{CD9941C4-6C75-4676-851D-07DB77651597}" srcOrd="1" destOrd="0" presId="urn:microsoft.com/office/officeart/2005/8/layout/matrix1"/>
    <dgm:cxn modelId="{4E12082C-3A84-48DF-9EAA-200355D791E6}" srcId="{A014B7D1-EDAC-4DC4-AD2B-1C9D9A95B126}" destId="{5FBDC53E-28EE-4CEC-8698-BA482F381455}" srcOrd="3" destOrd="0" parTransId="{0211A063-E55D-4573-9D45-37C1C2984942}" sibTransId="{498789DF-7C49-40E1-85C3-71C0F45F978A}"/>
    <dgm:cxn modelId="{2D76E148-FA92-49C2-8634-D1A196526D99}" srcId="{3E56A5E1-1211-46E8-BCAB-142EFEC79496}" destId="{A014B7D1-EDAC-4DC4-AD2B-1C9D9A95B126}" srcOrd="0" destOrd="0" parTransId="{3621F639-518A-4D60-A213-579BCC69364A}" sibTransId="{FC7B5270-D7D3-49D7-BDE8-C18026F8D7CD}"/>
    <dgm:cxn modelId="{D7BB0F13-512C-488E-B6AD-DD0AB8758757}" type="presOf" srcId="{A014B7D1-EDAC-4DC4-AD2B-1C9D9A95B126}" destId="{893A78FC-2140-41E1-B168-068D9BF9C772}" srcOrd="0" destOrd="0" presId="urn:microsoft.com/office/officeart/2005/8/layout/matrix1"/>
    <dgm:cxn modelId="{24B930A0-D6BE-4632-A5C0-B2DB6EB92FB0}" srcId="{A014B7D1-EDAC-4DC4-AD2B-1C9D9A95B126}" destId="{2C76DE64-AEE4-4EC8-85E9-A6E4B01AEC8A}" srcOrd="2" destOrd="0" parTransId="{A434B739-12AD-4D87-BB63-77C0C5504D3B}" sibTransId="{E9481076-A6BA-4E09-B61E-2553A87960D0}"/>
    <dgm:cxn modelId="{3495019E-C01C-4340-9A8D-277CCB446C39}" type="presOf" srcId="{5FBDC53E-28EE-4CEC-8698-BA482F381455}" destId="{FB6B3AEA-98C6-4BE5-93AC-8EB9C12FA35F}" srcOrd="1" destOrd="0" presId="urn:microsoft.com/office/officeart/2005/8/layout/matrix1"/>
    <dgm:cxn modelId="{BE8881BE-843B-4109-AF3E-A5BCD37B3EC8}" type="presOf" srcId="{5FBDC53E-28EE-4CEC-8698-BA482F381455}" destId="{80D0C60B-CDE7-4EBA-A7BE-50DA7BACCEAE}" srcOrd="0" destOrd="0" presId="urn:microsoft.com/office/officeart/2005/8/layout/matrix1"/>
    <dgm:cxn modelId="{F8D8B1C7-A7BC-4CAD-8A21-6A72FE2D0A31}" type="presOf" srcId="{5A3872F7-192C-4D62-B3FB-64AD7149316F}" destId="{C493E6CB-FE77-499A-BE4B-D8F280151838}" srcOrd="0" destOrd="0" presId="urn:microsoft.com/office/officeart/2005/8/layout/matrix1"/>
    <dgm:cxn modelId="{47289553-2E73-46F8-8BD7-63B706191681}" srcId="{A014B7D1-EDAC-4DC4-AD2B-1C9D9A95B126}" destId="{8B49C0A8-E371-4EE0-BE8C-6A5C89CC783C}" srcOrd="0" destOrd="0" parTransId="{AF7C1828-D755-411E-949E-D3CD7255690F}" sibTransId="{BFEB0D0C-CE8C-4B2C-BD70-F974619387AD}"/>
    <dgm:cxn modelId="{021F533C-CC7F-4DDA-9765-03983BF65248}" srcId="{A014B7D1-EDAC-4DC4-AD2B-1C9D9A95B126}" destId="{5A3872F7-192C-4D62-B3FB-64AD7149316F}" srcOrd="1" destOrd="0" parTransId="{20D2D769-8630-4F6C-942E-CA61D58F0DB6}" sibTransId="{437FBCCE-F350-4664-AFCF-2774EA4F3B0F}"/>
    <dgm:cxn modelId="{39B3ED94-5143-4964-AECB-DF384EAC8C27}" type="presOf" srcId="{2C76DE64-AEE4-4EC8-85E9-A6E4B01AEC8A}" destId="{3CB6268F-E4A1-42AD-8FA3-28E4F8108DB2}" srcOrd="1" destOrd="0" presId="urn:microsoft.com/office/officeart/2005/8/layout/matrix1"/>
    <dgm:cxn modelId="{BA2AECB0-7D9F-4BF8-92F2-29B57CAE7FFB}" type="presOf" srcId="{2C76DE64-AEE4-4EC8-85E9-A6E4B01AEC8A}" destId="{A30DE69B-7BAA-4586-8616-43D2AD700976}" srcOrd="0" destOrd="0" presId="urn:microsoft.com/office/officeart/2005/8/layout/matrix1"/>
    <dgm:cxn modelId="{62170A6E-39F5-4ED4-9476-A7A492EBFA60}" type="presParOf" srcId="{3031E5D8-269B-4A8A-B6CB-7BBF952AF935}" destId="{FD775AFF-881F-4F56-A031-F25F18AE6C0A}" srcOrd="0" destOrd="0" presId="urn:microsoft.com/office/officeart/2005/8/layout/matrix1"/>
    <dgm:cxn modelId="{7335DDC2-1DF1-4BAC-8776-CF3ACF763BE6}" type="presParOf" srcId="{FD775AFF-881F-4F56-A031-F25F18AE6C0A}" destId="{83E7E979-7BC7-496B-807D-949644B9532F}" srcOrd="0" destOrd="0" presId="urn:microsoft.com/office/officeart/2005/8/layout/matrix1"/>
    <dgm:cxn modelId="{B69F521E-ABA9-439C-8166-6265A7A23F8B}" type="presParOf" srcId="{FD775AFF-881F-4F56-A031-F25F18AE6C0A}" destId="{CD9941C4-6C75-4676-851D-07DB77651597}" srcOrd="1" destOrd="0" presId="urn:microsoft.com/office/officeart/2005/8/layout/matrix1"/>
    <dgm:cxn modelId="{A51B18A1-1E44-447B-B78E-2252355C1615}" type="presParOf" srcId="{FD775AFF-881F-4F56-A031-F25F18AE6C0A}" destId="{C493E6CB-FE77-499A-BE4B-D8F280151838}" srcOrd="2" destOrd="0" presId="urn:microsoft.com/office/officeart/2005/8/layout/matrix1"/>
    <dgm:cxn modelId="{AAA2C228-79F3-4A3B-BD3F-E8D9D01EF7B8}" type="presParOf" srcId="{FD775AFF-881F-4F56-A031-F25F18AE6C0A}" destId="{02FA3573-A434-49C8-82D6-FDE0E17B92D1}" srcOrd="3" destOrd="0" presId="urn:microsoft.com/office/officeart/2005/8/layout/matrix1"/>
    <dgm:cxn modelId="{6455748E-4277-4B3F-AA6B-6F62D6933136}" type="presParOf" srcId="{FD775AFF-881F-4F56-A031-F25F18AE6C0A}" destId="{A30DE69B-7BAA-4586-8616-43D2AD700976}" srcOrd="4" destOrd="0" presId="urn:microsoft.com/office/officeart/2005/8/layout/matrix1"/>
    <dgm:cxn modelId="{6DF6B2DE-A68D-4F8F-9613-71A3D025B3B9}" type="presParOf" srcId="{FD775AFF-881F-4F56-A031-F25F18AE6C0A}" destId="{3CB6268F-E4A1-42AD-8FA3-28E4F8108DB2}" srcOrd="5" destOrd="0" presId="urn:microsoft.com/office/officeart/2005/8/layout/matrix1"/>
    <dgm:cxn modelId="{4C32298F-C62E-427B-B6B2-4D6300762C39}" type="presParOf" srcId="{FD775AFF-881F-4F56-A031-F25F18AE6C0A}" destId="{80D0C60B-CDE7-4EBA-A7BE-50DA7BACCEAE}" srcOrd="6" destOrd="0" presId="urn:microsoft.com/office/officeart/2005/8/layout/matrix1"/>
    <dgm:cxn modelId="{E8D0DF81-9B5C-4CA1-9251-03E7D9FAD88B}" type="presParOf" srcId="{FD775AFF-881F-4F56-A031-F25F18AE6C0A}" destId="{FB6B3AEA-98C6-4BE5-93AC-8EB9C12FA35F}" srcOrd="7" destOrd="0" presId="urn:microsoft.com/office/officeart/2005/8/layout/matrix1"/>
    <dgm:cxn modelId="{2EB8CC33-D69A-4C34-A2C8-4A3AD619BFAF}" type="presParOf" srcId="{3031E5D8-269B-4A8A-B6CB-7BBF952AF935}" destId="{893A78FC-2140-41E1-B168-068D9BF9C7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7E979-7BC7-496B-807D-949644B9532F}">
      <dsp:nvSpPr>
        <dsp:cNvPr id="0" name=""/>
        <dsp:cNvSpPr/>
      </dsp:nvSpPr>
      <dsp:spPr>
        <a:xfrm rot="16200000">
          <a:off x="576063" y="-576063"/>
          <a:ext cx="3240360" cy="439248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accent1">
                  <a:lumMod val="25000"/>
                </a:schemeClr>
              </a:solidFill>
            </a:rPr>
            <a:t>Уроки</a:t>
          </a:r>
          <a:endParaRPr lang="en-US" sz="3200" b="1" kern="1200">
            <a:solidFill>
              <a:schemeClr val="accent1">
                <a:lumMod val="25000"/>
              </a:schemeClr>
            </a:solidFill>
          </a:endParaRPr>
        </a:p>
      </dsp:txBody>
      <dsp:txXfrm rot="16200000">
        <a:off x="981108" y="-981108"/>
        <a:ext cx="2430270" cy="4392488"/>
      </dsp:txXfrm>
    </dsp:sp>
    <dsp:sp modelId="{C493E6CB-FE77-499A-BE4B-D8F280151838}">
      <dsp:nvSpPr>
        <dsp:cNvPr id="0" name=""/>
        <dsp:cNvSpPr/>
      </dsp:nvSpPr>
      <dsp:spPr>
        <a:xfrm>
          <a:off x="4392488" y="0"/>
          <a:ext cx="4392488" cy="324036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accent1">
                  <a:lumMod val="25000"/>
                </a:schemeClr>
              </a:solidFill>
            </a:rPr>
            <a:t>Позакласна робота</a:t>
          </a:r>
          <a:endParaRPr lang="en-US" sz="3200" b="1" kern="1200">
            <a:solidFill>
              <a:schemeClr val="accent1">
                <a:lumMod val="25000"/>
              </a:schemeClr>
            </a:solidFill>
          </a:endParaRPr>
        </a:p>
      </dsp:txBody>
      <dsp:txXfrm>
        <a:off x="4392488" y="0"/>
        <a:ext cx="4392488" cy="2430270"/>
      </dsp:txXfrm>
    </dsp:sp>
    <dsp:sp modelId="{A30DE69B-7BAA-4586-8616-43D2AD700976}">
      <dsp:nvSpPr>
        <dsp:cNvPr id="0" name=""/>
        <dsp:cNvSpPr/>
      </dsp:nvSpPr>
      <dsp:spPr>
        <a:xfrm rot="10800000">
          <a:off x="0" y="3240360"/>
          <a:ext cx="4392488" cy="324036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accent1">
                  <a:lumMod val="25000"/>
                </a:schemeClr>
              </a:solidFill>
            </a:rPr>
            <a:t>Фізкультурно-оздоровчі заходи </a:t>
          </a:r>
          <a:endParaRPr lang="en-US" sz="3200" b="1" kern="1200">
            <a:solidFill>
              <a:schemeClr val="accent1">
                <a:lumMod val="25000"/>
              </a:schemeClr>
            </a:solidFill>
          </a:endParaRPr>
        </a:p>
      </dsp:txBody>
      <dsp:txXfrm rot="10800000">
        <a:off x="0" y="4050450"/>
        <a:ext cx="4392488" cy="2430270"/>
      </dsp:txXfrm>
    </dsp:sp>
    <dsp:sp modelId="{80D0C60B-CDE7-4EBA-A7BE-50DA7BACCEAE}">
      <dsp:nvSpPr>
        <dsp:cNvPr id="0" name=""/>
        <dsp:cNvSpPr/>
      </dsp:nvSpPr>
      <dsp:spPr>
        <a:xfrm rot="5400000">
          <a:off x="4968552" y="2664296"/>
          <a:ext cx="3240360" cy="439248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accent1">
                  <a:lumMod val="25000"/>
                </a:schemeClr>
              </a:solidFill>
            </a:rPr>
            <a:t>Форми активного відпочинку</a:t>
          </a:r>
          <a:endParaRPr lang="en-US" sz="3200" b="1" kern="1200">
            <a:solidFill>
              <a:schemeClr val="accent1">
                <a:lumMod val="25000"/>
              </a:schemeClr>
            </a:solidFill>
          </a:endParaRPr>
        </a:p>
      </dsp:txBody>
      <dsp:txXfrm rot="5400000">
        <a:off x="5373597" y="3069341"/>
        <a:ext cx="2430270" cy="4392488"/>
      </dsp:txXfrm>
    </dsp:sp>
    <dsp:sp modelId="{893A78FC-2140-41E1-B168-068D9BF9C772}">
      <dsp:nvSpPr>
        <dsp:cNvPr id="0" name=""/>
        <dsp:cNvSpPr/>
      </dsp:nvSpPr>
      <dsp:spPr>
        <a:xfrm>
          <a:off x="3096352" y="2520279"/>
          <a:ext cx="2448267" cy="144016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/>
            <a:t>Форми організації</a:t>
          </a:r>
          <a:endParaRPr lang="en-US" sz="3200" b="1" kern="1200"/>
        </a:p>
      </dsp:txBody>
      <dsp:txXfrm>
        <a:off x="3096352" y="2520279"/>
        <a:ext cx="2448267" cy="1440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D618-8386-4542-91D1-F60733D10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B1BAD-6C94-41A0-8D95-4232377F1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91DC-440D-4C28-BEBD-1486A41F3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2441-3FD5-4911-9ED5-D5661531B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283F-542C-4740-A49B-6C2734026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4D01E-6808-4982-B56F-9205F90374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E1C27-3820-43BE-8DC1-8CC0E98A8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7BB95-0C67-473C-A2F0-E34E6B540A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4C35-9243-41E0-861C-039369A75F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FD19-3A2B-4D88-AF44-42D8791D3A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BCCA-2789-4BA5-B922-739DD80025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2EE59-6F53-4D14-B507-3B42758460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80728"/>
            <a:ext cx="7127826" cy="2952328"/>
          </a:xfrm>
        </p:spPr>
        <p:txBody>
          <a:bodyPr/>
          <a:lstStyle/>
          <a:p>
            <a:r>
              <a:rPr lang="uk-UA" b="1" smtClean="0">
                <a:solidFill>
                  <a:srgbClr val="820000"/>
                </a:solidFill>
              </a:rPr>
              <a:t>Формування компетентного ставлення до власного здоров</a:t>
            </a:r>
            <a:r>
              <a:rPr lang="en-US" b="1" smtClean="0">
                <a:solidFill>
                  <a:srgbClr val="820000"/>
                </a:solidFill>
              </a:rPr>
              <a:t>’</a:t>
            </a:r>
            <a:r>
              <a:rPr lang="uk-UA" b="1" smtClean="0">
                <a:solidFill>
                  <a:srgbClr val="820000"/>
                </a:solidFill>
              </a:rPr>
              <a:t>я учнів початкової школи</a:t>
            </a:r>
            <a:endParaRPr lang="en-US" b="1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4653136"/>
            <a:ext cx="4392488" cy="151259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Підготувала </a:t>
            </a:r>
          </a:p>
          <a:p>
            <a:pPr>
              <a:buFontTx/>
              <a:buNone/>
            </a:pPr>
            <a:r>
              <a:rPr lang="ru-RU" sz="2800" smtClean="0"/>
              <a:t>вчитель початкових класів</a:t>
            </a:r>
          </a:p>
          <a:p>
            <a:pPr>
              <a:buFontTx/>
              <a:buNone/>
            </a:pPr>
            <a:r>
              <a:rPr lang="ru-RU" b="1" i="1" smtClean="0"/>
              <a:t>Бобир Т.О.</a:t>
            </a:r>
            <a:endParaRPr lang="ru-RU" b="1" i="1"/>
          </a:p>
        </p:txBody>
      </p:sp>
      <p:pic>
        <p:nvPicPr>
          <p:cNvPr id="14342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acy;&amp;ncy;&amp;yacy;&amp;tcy;&amp;tcy;&amp;yacy; &amp;scy;&amp;pcy;&amp;ocy;&amp;rcy;&amp;tcy;&amp;ocy;&amp;mcy;&quot;"/>
          <p:cNvPicPr>
            <a:picLocks noChangeAspect="1" noChangeArrowheads="1"/>
          </p:cNvPicPr>
          <p:nvPr/>
        </p:nvPicPr>
        <p:blipFill>
          <a:blip r:embed="rId2" cstate="print"/>
          <a:srcRect l="7412" t="13221" r="6613" b="15159"/>
          <a:stretch>
            <a:fillRect/>
          </a:stretch>
        </p:blipFill>
        <p:spPr bwMode="auto">
          <a:xfrm>
            <a:off x="323528" y="3765997"/>
            <a:ext cx="4104456" cy="270894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07088" cy="922114"/>
          </a:xfrm>
        </p:spPr>
        <p:txBody>
          <a:bodyPr/>
          <a:lstStyle/>
          <a:p>
            <a:r>
              <a:rPr lang="uk-UA" sz="4000" smtClean="0"/>
              <a:t>Вимоги до вчителя</a:t>
            </a:r>
            <a:endParaRPr lang="en-US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504056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допускати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перевантаження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враховувати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особливості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школярів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планувати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роботу</a:t>
            </a:r>
            <a:r>
              <a: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яка сприяє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зниженню втоми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змінювати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ігри</a:t>
            </a:r>
            <a:r>
              <a: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нестандартні уроки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інтегровані уроки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створювати на уроках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середовище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доброзичливості</a:t>
            </a:r>
            <a:r>
              <a: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чітко організовувати навчальну працю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проводити роботу 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профілактики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стресів.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/>
          </a:p>
        </p:txBody>
      </p:sp>
      <p:pic>
        <p:nvPicPr>
          <p:cNvPr id="52226" name="Picture 2" descr="C:\Documents and Settings\Admin\Рабочий стол\p376_897a51c22d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08720"/>
            <a:ext cx="2902495" cy="2709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\Рабочий стол\41_день здоровья1.jpg"/>
          <p:cNvPicPr>
            <a:picLocks noChangeAspect="1" noChangeArrowheads="1"/>
          </p:cNvPicPr>
          <p:nvPr/>
        </p:nvPicPr>
        <p:blipFill>
          <a:blip r:embed="rId2" cstate="print"/>
          <a:srcRect l="12600" r="11801" b="19576"/>
          <a:stretch>
            <a:fillRect/>
          </a:stretch>
        </p:blipFill>
        <p:spPr bwMode="auto">
          <a:xfrm>
            <a:off x="2339752" y="836712"/>
            <a:ext cx="4968552" cy="4140460"/>
          </a:xfrm>
          <a:prstGeom prst="roundRect">
            <a:avLst/>
          </a:prstGeom>
          <a:noFill/>
          <a:ln w="57150">
            <a:solidFill>
              <a:schemeClr val="accent1">
                <a:lumMod val="25000"/>
              </a:schemeClr>
            </a:solidFill>
          </a:ln>
          <a:effectLst>
            <a:glow rad="228600">
              <a:schemeClr val="accent1">
                <a:lumMod val="2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5445224"/>
            <a:ext cx="392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smtClean="0">
                <a:solidFill>
                  <a:schemeClr val="accent1">
                    <a:lumMod val="25000"/>
                  </a:schemeClr>
                </a:solidFill>
              </a:rPr>
              <a:t>Дякую за увагу!</a:t>
            </a:r>
            <a:endParaRPr lang="en-US" sz="4000" b="1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11560" y="2086398"/>
            <a:ext cx="5112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uk-UA" sz="4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uk-UA" sz="4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</a:t>
            </a:r>
            <a:r>
              <a:rPr kumimoji="0" lang="uk-UA" sz="4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4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нічого</a:t>
            </a:r>
            <a:r>
              <a:rPr kumimoji="0" lang="en-US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4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Сократ</a:t>
            </a: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76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kcy;&amp;rcy;&amp;acy;&amp;t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2952328" cy="43300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278" name="AutoShape 1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kcy;&amp;rcy;&amp;acy;&amp;tcy;&quot;"/>
          <p:cNvSpPr>
            <a:spLocks noChangeAspect="1" noChangeArrowheads="1"/>
          </p:cNvSpPr>
          <p:nvPr/>
        </p:nvSpPr>
        <p:spPr bwMode="auto">
          <a:xfrm>
            <a:off x="149225" y="-1493838"/>
            <a:ext cx="238125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1143000"/>
          </a:xfrm>
        </p:spPr>
        <p:txBody>
          <a:bodyPr/>
          <a:lstStyle/>
          <a:p>
            <a:r>
              <a:rPr lang="uk-UA" sz="4000" smtClean="0"/>
              <a:t>Статистика </a:t>
            </a:r>
            <a:br>
              <a:rPr lang="uk-UA" sz="4000" smtClean="0"/>
            </a:br>
            <a:r>
              <a:rPr lang="uk-UA" sz="4000" smtClean="0"/>
              <a:t>стану здоров</a:t>
            </a:r>
            <a:r>
              <a:rPr lang="en-US" sz="4000" smtClean="0"/>
              <a:t>’</a:t>
            </a:r>
            <a:r>
              <a:rPr lang="uk-UA" sz="4000" smtClean="0"/>
              <a:t>я школярів</a:t>
            </a:r>
            <a:endParaRPr lang="en-US" sz="40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49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400600"/>
                <a:gridCol w="2036912"/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№ п/п</a:t>
                      </a:r>
                      <a:endParaRPr lang="en-US" sz="240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Назва патології</a:t>
                      </a:r>
                      <a:endParaRPr lang="en-US" sz="240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% учнів</a:t>
                      </a:r>
                      <a:endParaRPr lang="en-US" sz="240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1.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Захворювання кістково-м’язової системи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71,8% </a:t>
                      </a:r>
                      <a:endParaRPr lang="en-US" sz="2400"/>
                    </a:p>
                  </a:txBody>
                  <a:tcPr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2.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Ураження шлунково-кишкового тракту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47,9 %</a:t>
                      </a:r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/>
                    </a:p>
                  </a:txBody>
                  <a:tcPr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3.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Зміни з боку серцево-судинної системи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15,5%</a:t>
                      </a:r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/>
                    </a:p>
                  </a:txBody>
                  <a:tcPr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4.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Патологія</a:t>
                      </a:r>
                      <a:r>
                        <a:rPr lang="uk-UA" sz="2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ЛОР-органів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30,3 %</a:t>
                      </a:r>
                      <a:endParaRPr lang="en-US" sz="2400"/>
                    </a:p>
                  </a:txBody>
                  <a:tcPr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5.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Ожиріння, переважно I ступеня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14,8%</a:t>
                      </a:r>
                      <a:endParaRPr lang="en-US" sz="2400"/>
                    </a:p>
                  </a:txBody>
                  <a:tcPr/>
                </a:tc>
              </a:tr>
              <a:tr h="569463">
                <a:tc>
                  <a:txBody>
                    <a:bodyPr/>
                    <a:lstStyle/>
                    <a:p>
                      <a:pPr algn="ctr"/>
                      <a:r>
                        <a:rPr lang="uk-UA" sz="2400" smtClean="0"/>
                        <a:t>6.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Патологія зору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332656"/>
            <a:ext cx="4896544" cy="6192688"/>
          </a:xfrm>
        </p:spPr>
        <p:txBody>
          <a:bodyPr/>
          <a:lstStyle/>
          <a:p>
            <a:pPr algn="just">
              <a:buNone/>
            </a:pPr>
            <a:r>
              <a:rPr lang="uk-UA" sz="2800" b="1" i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Метою </a:t>
            </a:r>
            <a:r>
              <a:rPr lang="uk-UA" sz="28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освітньої галузі «Здоров’я і фізична культура» </a:t>
            </a:r>
            <a:r>
              <a:rPr lang="uk-UA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новій редакції Державного стандарту початкової загальної </a:t>
            </a:r>
            <a:r>
              <a:rPr lang="uk-UA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освіти </a:t>
            </a:r>
            <a:endParaRPr lang="uk-UA" sz="28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i="1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   «</a:t>
            </a:r>
            <a:r>
              <a:rPr lang="uk-UA" sz="2800" i="1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є </a:t>
            </a:r>
            <a:r>
              <a:rPr lang="uk-UA" sz="2800" i="1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формування </a:t>
            </a:r>
            <a:r>
              <a:rPr lang="uk-UA" sz="2800" i="1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здоров’язбережувальної </a:t>
            </a:r>
            <a:r>
              <a:rPr lang="uk-UA" sz="2800" i="1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компетентності шляхом набуття учнями навичок збереження</a:t>
            </a:r>
            <a:r>
              <a:rPr lang="uk-UA" sz="2800" i="1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800" i="1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зміцнення, використання </a:t>
            </a:r>
            <a:r>
              <a:rPr lang="uk-UA" sz="2800" i="1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здоров’я та дбайливого ставлення до нього, розвитку особистої фізичної культури». </a:t>
            </a:r>
            <a:endParaRPr lang="en-US" sz="2800" i="1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505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rcy;&amp;zhcy;&amp;acy;&amp;vcy;&amp;ncy;&amp;icy;&amp;jcy; &amp;scy;&amp;tcy;&amp;acy;&amp;ncy;&amp;dcy;&amp;acy;&amp;rcy;&amp;tcy; &amp;pcy;&amp;ocy;&amp;chcy;&amp;acy;&amp;tcy;&amp;kcy;&amp;ocy;&amp;vcy;&amp;ocy;&amp;yicy; &amp;zcy;&amp;acy;&amp;gcy;&amp;acy;&amp;lcy;&amp;softcy;&amp;ncy;&amp;ocy;&amp;yicy; &amp;ocy;&amp;scy;&amp;vcy;&amp;iukcy;&amp;t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639991" cy="273521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\Рабочий стол\sport_for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915816" cy="2555676"/>
          </a:xfrm>
          <a:prstGeom prst="rect">
            <a:avLst/>
          </a:prstGeom>
          <a:noFill/>
          <a:effectLst>
            <a:glow rad="228600">
              <a:schemeClr val="accent5">
                <a:lumMod val="50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uk-UA" sz="4000" smtClean="0"/>
              <a:t>З</a:t>
            </a:r>
            <a:r>
              <a:rPr lang="uk-UA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доров’язбережувальна компетентність</a:t>
            </a:r>
            <a:endParaRPr lang="en-US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496944" cy="4637112"/>
          </a:xfrm>
        </p:spPr>
        <p:txBody>
          <a:bodyPr/>
          <a:lstStyle/>
          <a:p>
            <a:pPr lvl="0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уявлення і поняття про здоров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я, здоровий спосіб життя та безпечну поведінку;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усвідомлення здоров’я як вищої  життєвої цінності;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 організму людини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природнім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 соціальним оточенням;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удосконалення фізичної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uk-UA" sz="24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/>
              <a:t> </a:t>
            </a:r>
            <a:r>
              <a:rPr lang="uk-UA" sz="2400" smtClean="0"/>
              <a:t>  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соціальної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психічної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духовної </a:t>
            </a:r>
            <a:endParaRPr lang="uk-UA" sz="24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uk-UA" sz="2400"/>
              <a:t> </a:t>
            </a:r>
            <a:r>
              <a:rPr lang="uk-UA" sz="2400" smtClean="0"/>
              <a:t>  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складових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здоров’я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дбайливе ставлення до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свого </a:t>
            </a:r>
            <a:endParaRPr lang="uk-UA" sz="24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400"/>
              <a:t> </a:t>
            </a:r>
            <a:r>
              <a:rPr lang="uk-UA" sz="2400" smtClean="0"/>
              <a:t>  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endParaRPr lang="en-US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dcy;&amp;ocy;&amp;rcy;&amp;ocy;&amp;vcy;&amp;iukcy; &amp;dcy;&amp;iukcy;&amp;t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406551" cy="16888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834880" cy="1143000"/>
          </a:xfrm>
        </p:spPr>
        <p:txBody>
          <a:bodyPr/>
          <a:lstStyle/>
          <a:p>
            <a:r>
              <a:rPr lang="uk-UA" sz="4000" smtClean="0"/>
              <a:t>К</a:t>
            </a:r>
            <a:r>
              <a:rPr lang="uk-UA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омпетентність </a:t>
            </a:r>
            <a:br>
              <a:rPr lang="uk-UA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вчителя</a:t>
            </a:r>
            <a:endParaRPr lang="en-US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7560840" cy="4707904"/>
          </a:xfrm>
        </p:spPr>
        <p:txBody>
          <a:bodyPr/>
          <a:lstStyle/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уявлення про здоров’я, про чинники, що впливають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нього;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 «здоров’я» як загальнолюдської цінності;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вміння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відстежувати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стані власного здоров’я і здоров’я оточуючих (учні, вчителі);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уміння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складати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програму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збереження та відновлення здоров’я учасників навчально-виховного процесу;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уміння створювати здоров’язберігаюче середовище в навчально-виховному процесі;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володіння способами </a:t>
            </a:r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організації </a:t>
            </a:r>
            <a:r>
              <a:rPr lang="uk-UA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 зі здоров’язбереження;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>
              <a:buNone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8130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dcy;&amp;ocy;&amp;rcy;&amp;ocy;&amp;vcy;&amp;iukcy; &amp;dcy;&amp;iukcy;&amp;tcy;&amp;icy;&quot;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54" name="Picture 2" descr="I:\Презентування професії\Фото свята\asdjHN2Ai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20888"/>
            <a:ext cx="3048338" cy="2286254"/>
          </a:xfrm>
          <a:prstGeom prst="roundRect">
            <a:avLst/>
          </a:prstGeom>
          <a:noFill/>
        </p:spPr>
      </p:pic>
      <p:pic>
        <p:nvPicPr>
          <p:cNvPr id="49155" name="Picture 3" descr="I:\Позакласна робота\Пожежна частина 01.03.16  4-Б\Фото07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420888"/>
            <a:ext cx="2977828" cy="2233371"/>
          </a:xfrm>
          <a:prstGeom prst="roundRect">
            <a:avLst/>
          </a:prstGeom>
          <a:noFill/>
        </p:spPr>
      </p:pic>
      <p:pic>
        <p:nvPicPr>
          <p:cNvPr id="49157" name="Picture 5" descr="I:\Позакласна робота\Екскурсія в Світловодськ\Фото01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60648"/>
            <a:ext cx="1620180" cy="2160240"/>
          </a:xfrm>
          <a:prstGeom prst="round2DiagRect">
            <a:avLst/>
          </a:prstGeom>
          <a:noFill/>
        </p:spPr>
      </p:pic>
      <p:sp>
        <p:nvSpPr>
          <p:cNvPr id="49159" name="AutoShap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dcy;&amp;ocy;&amp;rcy;&amp;ocy;&amp;vcy;&amp;iukcy; &amp;dcy;&amp;iukcy;&amp;tcy;&amp;icy;&quot;"/>
          <p:cNvSpPr>
            <a:spLocks noChangeAspect="1" noChangeArrowheads="1"/>
          </p:cNvSpPr>
          <p:nvPr/>
        </p:nvSpPr>
        <p:spPr bwMode="auto">
          <a:xfrm>
            <a:off x="14922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0" name="Picture 8" descr="C:\Documents and Settings\Admin\Рабочий стол\20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72514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3284984"/>
          <a:ext cx="8352927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242"/>
                <a:gridCol w="1624101"/>
                <a:gridCol w="1440160"/>
                <a:gridCol w="2145839"/>
                <a:gridCol w="1670585"/>
              </a:tblGrid>
              <a:tr h="780039">
                <a:tc gridSpan="5">
                  <a:txBody>
                    <a:bodyPr/>
                    <a:lstStyle/>
                    <a:p>
                      <a:pPr algn="ctr"/>
                      <a:r>
                        <a:rPr lang="uk-UA" sz="360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Уроки</a:t>
                      </a:r>
                      <a:r>
                        <a:rPr lang="uk-UA" sz="3600" baseline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з основ здоров</a:t>
                      </a:r>
                      <a:r>
                        <a:rPr lang="en-US" sz="3600" baseline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’</a:t>
                      </a:r>
                      <a:r>
                        <a:rPr lang="uk-UA" sz="3600" baseline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я</a:t>
                      </a:r>
                      <a:endParaRPr lang="en-US" sz="36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321"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рухливі ігри та естафети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практичні вправи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ігрові ситуації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індивідуальна й групова діяльність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заучування приказок та прислів’їв про здоров’я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178" name="Picture 2" descr="D:\kachechka\kachechka\Мамина\Виховна робота\фото\Виховні заходи\надзвичайні ситуації День довкілля 2015\Фото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2927971" cy="219597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50181" name="Picture 5" descr="C:\Documents and Settings\Admin\Рабочий стол\Кустова\Кустов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784309" cy="21602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50180" name="Picture 4" descr="http://school14-krd.klasna.com/uploads/editor/3462/140401/sitepage_143/images/img_2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2857500" cy="21431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78098"/>
          </a:xfrm>
        </p:spPr>
        <p:txBody>
          <a:bodyPr/>
          <a:lstStyle/>
          <a:p>
            <a:r>
              <a:rPr lang="uk-UA" sz="4000" smtClean="0"/>
              <a:t>Позакласна робота</a:t>
            </a:r>
            <a:endParaRPr lang="en-US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/>
          <a:lstStyle/>
          <a:p>
            <a:r>
              <a:rPr lang="uk-UA" sz="2400" b="1" smtClean="0"/>
              <a:t>Конкурси малюнків, плакатів</a:t>
            </a:r>
          </a:p>
          <a:p>
            <a:endParaRPr lang="uk-UA" sz="1400"/>
          </a:p>
          <a:p>
            <a:endParaRPr lang="uk-UA" sz="1400" smtClean="0"/>
          </a:p>
          <a:p>
            <a:endParaRPr lang="uk-UA" sz="1400"/>
          </a:p>
          <a:p>
            <a:endParaRPr lang="uk-UA" sz="1400" smtClean="0"/>
          </a:p>
          <a:p>
            <a:endParaRPr lang="uk-UA" sz="1400"/>
          </a:p>
          <a:p>
            <a:endParaRPr lang="en-US" sz="2800" smtClean="0"/>
          </a:p>
          <a:p>
            <a:r>
              <a:rPr lang="uk-UA" sz="2400" b="1" smtClean="0"/>
              <a:t>Відвідування Музею пожежників, пожежної частини</a:t>
            </a:r>
            <a:endParaRPr lang="en-US" sz="2400" b="1"/>
          </a:p>
        </p:txBody>
      </p:sp>
      <p:pic>
        <p:nvPicPr>
          <p:cNvPr id="51202" name="Picture 2" descr="D:\kachechka\kachechka\Мамина\Виховна робота\фото\Виховні заходи\Конкурси\Конкурс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232248" cy="1674186"/>
          </a:xfrm>
          <a:prstGeom prst="rect">
            <a:avLst/>
          </a:prstGeom>
          <a:noFill/>
        </p:spPr>
      </p:pic>
      <p:pic>
        <p:nvPicPr>
          <p:cNvPr id="51203" name="Picture 3" descr="D:\kachechka\kachechka\Мамина\Виховна робота\фото\Виховні заходи\Конкурси\Фото0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2304256" cy="1728192"/>
          </a:xfrm>
          <a:prstGeom prst="rect">
            <a:avLst/>
          </a:prstGeom>
          <a:noFill/>
        </p:spPr>
      </p:pic>
      <p:pic>
        <p:nvPicPr>
          <p:cNvPr id="51204" name="Picture 4" descr="D:\kachechka\kachechka\Мамина\Виховна робота\фото\Виховні заходи\Виставки малюнків 2014-2015\День боротьби з туберкульозом 2015\Фото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2304256" cy="1728192"/>
          </a:xfrm>
          <a:prstGeom prst="rect">
            <a:avLst/>
          </a:prstGeom>
          <a:noFill/>
        </p:spPr>
      </p:pic>
      <p:pic>
        <p:nvPicPr>
          <p:cNvPr id="51205" name="Picture 5" descr="I:\Позакласна робота\Пожежна частина 01.03.16  4-Б\Фото0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1880872" cy="2507829"/>
          </a:xfrm>
          <a:prstGeom prst="rect">
            <a:avLst/>
          </a:prstGeom>
          <a:noFill/>
        </p:spPr>
      </p:pic>
      <p:pic>
        <p:nvPicPr>
          <p:cNvPr id="51206" name="Picture 6" descr="I:\Позакласна робота\Пожежна частина 01.03.16  4-Б\Фото07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21088"/>
            <a:ext cx="3003153" cy="2252365"/>
          </a:xfrm>
          <a:prstGeom prst="rect">
            <a:avLst/>
          </a:prstGeom>
          <a:noFill/>
        </p:spPr>
      </p:pic>
      <p:pic>
        <p:nvPicPr>
          <p:cNvPr id="51207" name="Picture 7" descr="I:\Школа\фото\екскурсія\біля музе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29309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491</TotalTime>
  <Words>311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День Победы_06</vt:lpstr>
      <vt:lpstr>Формування компетентного ставлення до власного здоров’я учнів початкової школи</vt:lpstr>
      <vt:lpstr>Слайд 2</vt:lpstr>
      <vt:lpstr>Статистика  стану здоров’я школярів</vt:lpstr>
      <vt:lpstr>Слайд 4</vt:lpstr>
      <vt:lpstr>Здоров’язбережувальна компетентність</vt:lpstr>
      <vt:lpstr>Компетентність  вчителя</vt:lpstr>
      <vt:lpstr>Слайд 7</vt:lpstr>
      <vt:lpstr>Слайд 8</vt:lpstr>
      <vt:lpstr>Позакласна робота</vt:lpstr>
      <vt:lpstr>Вимоги до вчителя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52</cp:revision>
  <dcterms:created xsi:type="dcterms:W3CDTF">2013-03-16T20:41:41Z</dcterms:created>
  <dcterms:modified xsi:type="dcterms:W3CDTF">2016-10-16T21:24:30Z</dcterms:modified>
</cp:coreProperties>
</file>