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65" r:id="rId4"/>
    <p:sldId id="258" r:id="rId5"/>
    <p:sldId id="268" r:id="rId6"/>
    <p:sldId id="269" r:id="rId7"/>
    <p:sldId id="259" r:id="rId8"/>
    <p:sldId id="260" r:id="rId9"/>
    <p:sldId id="261" r:id="rId10"/>
    <p:sldId id="264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6" r:id="rId22"/>
    <p:sldId id="262" r:id="rId23"/>
    <p:sldId id="291" r:id="rId24"/>
    <p:sldId id="267" r:id="rId25"/>
    <p:sldId id="270" r:id="rId26"/>
    <p:sldId id="271" r:id="rId27"/>
    <p:sldId id="292" r:id="rId28"/>
    <p:sldId id="272" r:id="rId29"/>
    <p:sldId id="273" r:id="rId30"/>
    <p:sldId id="274" r:id="rId31"/>
    <p:sldId id="293" r:id="rId32"/>
    <p:sldId id="275" r:id="rId33"/>
    <p:sldId id="294" r:id="rId34"/>
    <p:sldId id="295" r:id="rId35"/>
    <p:sldId id="278" r:id="rId36"/>
    <p:sldId id="279" r:id="rId37"/>
    <p:sldId id="276" r:id="rId38"/>
    <p:sldId id="263" r:id="rId39"/>
    <p:sldId id="277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плавання</c:v>
                </c:pt>
                <c:pt idx="1">
                  <c:v>гімнастика</c:v>
                </c:pt>
                <c:pt idx="2">
                  <c:v>теквондо</c:v>
                </c:pt>
                <c:pt idx="3">
                  <c:v>танці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хлопці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плавання</c:v>
                </c:pt>
                <c:pt idx="1">
                  <c:v>гімнастика</c:v>
                </c:pt>
                <c:pt idx="2">
                  <c:v>теквондо</c:v>
                </c:pt>
                <c:pt idx="3">
                  <c:v>танці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дівчата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плавання</c:v>
                </c:pt>
                <c:pt idx="1">
                  <c:v>гімнастика</c:v>
                </c:pt>
                <c:pt idx="2">
                  <c:v>теквондо</c:v>
                </c:pt>
                <c:pt idx="3">
                  <c:v>танці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2185728"/>
        <c:axId val="32199808"/>
        <c:axId val="0"/>
      </c:bar3DChart>
      <c:catAx>
        <c:axId val="3218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2199808"/>
        <c:crosses val="autoZero"/>
        <c:auto val="1"/>
        <c:lblAlgn val="ctr"/>
        <c:lblOffset val="100"/>
        <c:noMultiLvlLbl val="0"/>
      </c:catAx>
      <c:valAx>
        <c:axId val="32199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18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повні сімї</c:v>
                </c:pt>
                <c:pt idx="1">
                  <c:v>неповні сімї</c:v>
                </c:pt>
                <c:pt idx="2">
                  <c:v>багатодітні сімї</c:v>
                </c:pt>
                <c:pt idx="3">
                  <c:v>матерів одиначок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2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frt6.png"/>
          <p:cNvPicPr>
            <a:picLocks noChangeAspect="1" noChangeArrowheads="1"/>
          </p:cNvPicPr>
          <p:nvPr userDrawn="1"/>
        </p:nvPicPr>
        <p:blipFill>
          <a:blip r:embed="rId13" cstate="screen"/>
          <a:srcRect l="1031" b="8373"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3"/>
          <p:cNvGrpSpPr/>
          <p:nvPr/>
        </p:nvGrpSpPr>
        <p:grpSpPr>
          <a:xfrm>
            <a:off x="1187624" y="2492896"/>
            <a:ext cx="6624736" cy="3076804"/>
            <a:chOff x="1115616" y="2132856"/>
            <a:chExt cx="7165477" cy="33550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BACC6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4"/>
              <a:ext cx="4910120" cy="402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250903"/>
          </a:xfrm>
        </p:spPr>
        <p:txBody>
          <a:bodyPr>
            <a:normAutofit fontScale="90000"/>
          </a:bodyPr>
          <a:lstStyle/>
          <a:p>
            <a:r>
              <a:rPr lang="uk-UA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– А класу</a:t>
            </a:r>
            <a:b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спеціалізованої</a:t>
            </a:r>
            <a:b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</a:t>
            </a:r>
            <a:b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І-ІІІ ступенів № 14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1296"/>
            <a:ext cx="20383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Соціальний стан</a:t>
            </a:r>
            <a:b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класу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4057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42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Розділ </a:t>
            </a:r>
            <a:r>
              <a:rPr lang="uk-UA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ІІ</a:t>
            </a:r>
          </a:p>
          <a:p>
            <a:pPr marL="0" indent="0" algn="ctr">
              <a:buNone/>
            </a:pPr>
            <a:r>
              <a:rPr lang="uk-UA" sz="1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Освіта</a:t>
            </a:r>
            <a:endParaRPr lang="ru-RU" sz="1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8756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74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540" y="2077852"/>
            <a:ext cx="3816424" cy="421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 1991 році закінчила Кіровоградський педагогічний  інститут ім. А.С.Пушкіна за спеціальністю «Педагогіка і методика початкового навчання» та здобула кваліфікацію : вчитель початкових класів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76673"/>
            <a:ext cx="568863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907264" cy="308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6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Нагородження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66249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15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Розділ ІІІ</a:t>
            </a:r>
          </a:p>
          <a:p>
            <a:pPr marL="0" indent="0" algn="ctr">
              <a:buNone/>
            </a:pPr>
            <a:r>
              <a:rPr lang="uk-UA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Творча</a:t>
            </a:r>
          </a:p>
          <a:p>
            <a:pPr marL="0" indent="0" algn="ctr">
              <a:buNone/>
            </a:pPr>
            <a:r>
              <a:rPr lang="uk-UA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скарбничка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38537"/>
            <a:ext cx="28083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67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dirty="0"/>
              <a:t> </a:t>
            </a:r>
            <a:r>
              <a:rPr lang="uk-UA" b="1" u="sng" dirty="0">
                <a:solidFill>
                  <a:srgbClr val="0070C0"/>
                </a:solidFill>
                <a:latin typeface="Times New Roman"/>
                <a:ea typeface="Times New Roman"/>
              </a:rPr>
              <a:t>Загальношкільна методична проблема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b="1" i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Здійснення </a:t>
            </a:r>
            <a:r>
              <a:rPr lang="uk-UA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компетентнісного</a:t>
            </a: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підходу до організації навчально-виховного процесу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1969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uk-UA" u="sng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3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Проблема </a:t>
            </a:r>
            <a:r>
              <a:rPr lang="uk-UA" sz="3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класного   колективу</a:t>
            </a:r>
            <a:endParaRPr lang="ru-RU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Екологія навколишнього середовища і      фізичного здоров’я   дітей  молодшого   шкільного віку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0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Мета.</a:t>
            </a:r>
            <a:r>
              <a:rPr lang="uk-UA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Виховання екологічної культури учнів, шляхом добору доцільних методів і прийомів; розвиток творчого потенціалу дітей, відповідального ставлення до навколишнього світу та власного здоров’я.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77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i="1" u="sng" dirty="0">
                <a:solidFill>
                  <a:srgbClr val="FF0000"/>
                </a:solidFill>
                <a:latin typeface="Times New Roman"/>
                <a:ea typeface="Times New Roman"/>
              </a:rPr>
              <a:t>Актуальність.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На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сучасному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етапі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охорона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навколишнього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є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однією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із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найактуальніших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проблем. 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Адже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здоров’я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кожної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, і</a:t>
            </a:r>
            <a:r>
              <a:rPr lang="uk-UA" b="1" i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взагалі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нації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залежить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від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стану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навколишнього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середовища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чистоти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повітря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ґрунту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флори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фауни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Розуміючи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актуальність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даної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проблеми</a:t>
            </a:r>
            <a:r>
              <a:rPr lang="uk-UA" b="1" i="1" dirty="0">
                <a:solidFill>
                  <a:srgbClr val="FF0000"/>
                </a:solidFill>
                <a:latin typeface="Times New Roman"/>
                <a:ea typeface="Times New Roman"/>
              </a:rPr>
              <a:t> доцільно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вихо</a:t>
            </a:r>
            <a:r>
              <a:rPr lang="uk-UA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ву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ва</a:t>
            </a:r>
            <a:r>
              <a:rPr lang="uk-UA" b="1" i="1" dirty="0">
                <a:solidFill>
                  <a:srgbClr val="FF0000"/>
                </a:solidFill>
                <a:latin typeface="Times New Roman"/>
                <a:ea typeface="Times New Roman"/>
              </a:rPr>
              <a:t>ти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екологічн</a:t>
            </a:r>
            <a:r>
              <a:rPr lang="uk-UA" b="1" i="1" dirty="0">
                <a:solidFill>
                  <a:srgbClr val="FF0000"/>
                </a:solidFill>
                <a:latin typeface="Times New Roman"/>
                <a:ea typeface="Times New Roman"/>
              </a:rPr>
              <a:t>у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культур</a:t>
            </a:r>
            <a:r>
              <a:rPr lang="uk-UA" b="1" i="1" dirty="0">
                <a:solidFill>
                  <a:srgbClr val="FF0000"/>
                </a:solidFill>
                <a:latin typeface="Times New Roman"/>
                <a:ea typeface="Times New Roman"/>
              </a:rPr>
              <a:t>у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учнів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усіх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сферах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шкільного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життя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uk-UA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62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Візитна картка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ІІ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ІІІ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Методична скарбничка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І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Виховна робота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Самоосвіта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з батьками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Безпека життєдіяльності</a:t>
            </a:r>
          </a:p>
          <a:p>
            <a:pPr marL="0" indent="0"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ІІІ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Нормативні документи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1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                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Етапи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розвитку мети: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І </a:t>
            </a:r>
            <a:r>
              <a:rPr lang="uk-UA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етап</a:t>
            </a:r>
            <a:endParaRPr lang="ru-RU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</a:t>
            </a:r>
            <a:r>
              <a:rPr lang="uk-UA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Забезпечення комплексного вивчення природи і розкриття учнями її багатогранних аспектів: естетичного, санітарно-гігієнічного, екологічного, економічного. Розуміння учнями залежності якості життя і здоров’я від стану довкілля, прагнення поліпшити його</a:t>
            </a:r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ІІ етап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Накопичення знань про природні об’єкти, правил поведінки в навколишньому середовищі. Збагачення відомостей про явища і закони природи</a:t>
            </a:r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ІІІ етап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</a:t>
            </a:r>
            <a:r>
              <a:rPr lang="uk-UA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Закріплення знань про явища і закони природи. Розкриття причин екологічних криз та усвідомлення необхідності збереження природних екосистем</a:t>
            </a:r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V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І </a:t>
            </a: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етап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Спонукання учнів до самостійної природоохоронної діяльності та збереження власного здоров’я.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752600" algn="l"/>
              </a:tabLst>
            </a:pPr>
            <a:r>
              <a:rPr lang="uk-UA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80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Розділ </a:t>
            </a:r>
            <a:r>
              <a:rPr lang="uk-U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</a:t>
            </a:r>
            <a:endParaRPr lang="uk-UA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Виховна робота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03353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Робота </a:t>
            </a:r>
            <a:br>
              <a:rPr lang="uk-UA" dirty="0" smtClean="0"/>
            </a:br>
            <a:r>
              <a:rPr lang="uk-UA" dirty="0" smtClean="0"/>
              <a:t>                     за напрямками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1700808"/>
            <a:ext cx="8291264" cy="4997152"/>
          </a:xfrm>
        </p:spPr>
        <p:txBody>
          <a:bodyPr vert="vert270"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648072" cy="43924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475656" y="2276872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7541705" y="2276872"/>
            <a:ext cx="648072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2123728" y="1844824"/>
            <a:ext cx="2304256" cy="1008112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Морально-правове</a:t>
            </a:r>
            <a:endParaRPr lang="ru-RU" dirty="0"/>
          </a:p>
        </p:txBody>
      </p:sp>
      <p:sp>
        <p:nvSpPr>
          <p:cNvPr id="9" name="8-конечная звезда 8"/>
          <p:cNvSpPr/>
          <p:nvPr/>
        </p:nvSpPr>
        <p:spPr>
          <a:xfrm>
            <a:off x="4788024" y="1956270"/>
            <a:ext cx="2210544" cy="1125836"/>
          </a:xfrm>
          <a:prstGeom prst="star8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Здоровий </a:t>
            </a:r>
          </a:p>
          <a:p>
            <a:pPr algn="ctr"/>
            <a:r>
              <a:rPr lang="uk-UA" dirty="0"/>
              <a:t>с</a:t>
            </a:r>
            <a:r>
              <a:rPr lang="uk-UA" dirty="0" smtClean="0"/>
              <a:t>посіб</a:t>
            </a:r>
          </a:p>
          <a:p>
            <a:pPr algn="ctr"/>
            <a:r>
              <a:rPr lang="uk-UA" dirty="0"/>
              <a:t>ж</a:t>
            </a:r>
            <a:r>
              <a:rPr lang="uk-UA" dirty="0" smtClean="0"/>
              <a:t>иття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309006" y="3211225"/>
            <a:ext cx="756084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195736" y="2875760"/>
            <a:ext cx="2304256" cy="922958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</a:t>
            </a:r>
            <a:r>
              <a:rPr lang="uk-UA" dirty="0" smtClean="0"/>
              <a:t>аціональне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7865741" y="3462857"/>
            <a:ext cx="813240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нта лицом вниз 12"/>
          <p:cNvSpPr/>
          <p:nvPr/>
        </p:nvSpPr>
        <p:spPr>
          <a:xfrm>
            <a:off x="4932040" y="3211225"/>
            <a:ext cx="2440288" cy="587493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</a:t>
            </a:r>
            <a:r>
              <a:rPr lang="uk-UA" dirty="0" smtClean="0"/>
              <a:t>равове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217328" y="4257092"/>
            <a:ext cx="9064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339752" y="3798718"/>
            <a:ext cx="2160240" cy="943006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</a:t>
            </a:r>
            <a:r>
              <a:rPr lang="uk-UA" dirty="0" smtClean="0"/>
              <a:t>кологічне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7865741" y="4378250"/>
            <a:ext cx="813240" cy="274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932040" y="3928474"/>
            <a:ext cx="2440288" cy="89955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Художньо-</a:t>
            </a:r>
            <a:endParaRPr lang="uk-UA" dirty="0" smtClean="0"/>
          </a:p>
          <a:p>
            <a:pPr algn="ctr"/>
            <a:r>
              <a:rPr lang="uk-UA" dirty="0" smtClean="0"/>
              <a:t>естетичне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145320" y="5384778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олна 18"/>
          <p:cNvSpPr/>
          <p:nvPr/>
        </p:nvSpPr>
        <p:spPr>
          <a:xfrm>
            <a:off x="2339752" y="5030519"/>
            <a:ext cx="2232248" cy="708518"/>
          </a:xfrm>
          <a:prstGeom prst="wave">
            <a:avLst>
              <a:gd name="adj1" fmla="val 12500"/>
              <a:gd name="adj2" fmla="val 9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</a:t>
            </a:r>
            <a:r>
              <a:rPr lang="uk-UA" dirty="0" smtClean="0"/>
              <a:t>атріотичне</a:t>
            </a: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7865741" y="5384778"/>
            <a:ext cx="813240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5364088" y="4941168"/>
            <a:ext cx="1850504" cy="1008112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Родинне 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145320" y="6211020"/>
            <a:ext cx="978408" cy="314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2339752" y="6139582"/>
            <a:ext cx="2232248" cy="457200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Громадянське 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7865741" y="6166233"/>
            <a:ext cx="813240" cy="2019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20511" y="6076851"/>
            <a:ext cx="2537657" cy="5826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Превентивне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4973"/>
            <a:ext cx="370261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1647" y="2967335"/>
            <a:ext cx="5860708" cy="30469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Естетичне</a:t>
            </a:r>
          </a:p>
          <a:p>
            <a:pPr algn="ctr"/>
            <a:r>
              <a:rPr lang="uk-UA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виховання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5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Цікаві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уроки</a:t>
            </a:r>
            <a:b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праці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92996"/>
            <a:ext cx="3816424" cy="245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56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Відвідування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виставки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02542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8245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8" y="1556792"/>
            <a:ext cx="43559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27918"/>
            <a:ext cx="388843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03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 </a:t>
            </a: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святкуємо</a:t>
            </a:r>
            <a:b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         Новий </a:t>
            </a:r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рік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73738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62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uk-UA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Екологічне </a:t>
            </a:r>
          </a:p>
          <a:p>
            <a:pPr marL="0" indent="0" algn="ctr">
              <a:buNone/>
            </a:pPr>
            <a:r>
              <a:rPr lang="uk-UA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виховання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5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Виховна 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година</a:t>
            </a:r>
            <a:b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«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Буду я природі</a:t>
            </a:r>
            <a:b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другом</a:t>
            </a: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5"/>
            <a:ext cx="4248472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744416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9"/>
            <a:ext cx="438546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32048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772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994"/>
            <a:ext cx="1371600" cy="1476375"/>
          </a:xfrm>
        </p:spPr>
      </p:pic>
      <p:sp>
        <p:nvSpPr>
          <p:cNvPr id="4" name="Прямоугольник 3"/>
          <p:cNvSpPr/>
          <p:nvPr/>
        </p:nvSpPr>
        <p:spPr>
          <a:xfrm>
            <a:off x="971600" y="2420888"/>
            <a:ext cx="734481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Розділ І</a:t>
            </a:r>
          </a:p>
          <a:p>
            <a:pPr algn="ctr"/>
            <a:r>
              <a:rPr lang="uk-UA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Візитна картка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60648"/>
            <a:ext cx="301773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39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38546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96044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90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Патріотичне</a:t>
            </a:r>
          </a:p>
          <a:p>
            <a:pPr marL="0" indent="0" algn="ctr">
              <a:buNone/>
            </a:pPr>
            <a:r>
              <a:rPr lang="uk-UA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виховання</a:t>
            </a:r>
            <a:endParaRPr lang="ru-RU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92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46" y="260648"/>
            <a:ext cx="4889517" cy="348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504056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11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  </a:t>
            </a:r>
            <a:r>
              <a:rPr lang="uk-UA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 – це наше</a:t>
            </a:r>
            <a:br>
              <a:rPr lang="uk-UA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майбутнє</a:t>
            </a:r>
            <a:endParaRPr lang="ru-RU" sz="4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961525" cy="38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56992"/>
            <a:ext cx="5580112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308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військовій </a:t>
            </a:r>
            <a:b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частині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1"/>
            <a:ext cx="475605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6085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964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691" y="2967335"/>
            <a:ext cx="81106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8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sz="8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sz="88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8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самоосвіта</a:t>
            </a:r>
            <a:endParaRPr lang="ru-RU" sz="8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54" y="332655"/>
            <a:ext cx="3024336" cy="263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19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самоосвітньої </a:t>
            </a:r>
            <a:b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діяльності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657" y="1589314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 екологічної культури молодших школярів.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Шляхи розвитку творчих здібностей учнів під час формування природничих знань.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 екологічної свідомості.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Правові аспекти екологічного виховання.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Екологічне виховання молодших школярів.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Екологічне виховання учнів початкової школи.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 екологічної культури молодших школярів.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Екологічна освіта учнів під час вивчення довкілля.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Екологічне виховання на уроках курсу «Я і Україна».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Інтерактивне навчання в початковій школі.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Реалізація завдань початкової освіти.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Сутність і дидактичні можливості екологічного виховання.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2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Розділ 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</a:t>
            </a:r>
            <a:endParaRPr lang="uk-UA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uk-UA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Робота з батьками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1145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97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                       Робота з батьками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u="sng" dirty="0" smtClean="0"/>
              <a:t>Батьківський комітет</a:t>
            </a:r>
          </a:p>
          <a:p>
            <a:pPr marL="0" indent="0" algn="ctr">
              <a:buNone/>
            </a:pPr>
            <a:r>
              <a:rPr lang="uk-UA" dirty="0" smtClean="0"/>
              <a:t>Іванова Наталія Михайлівна</a:t>
            </a:r>
          </a:p>
          <a:p>
            <a:pPr marL="0" indent="0" algn="ctr">
              <a:buNone/>
            </a:pPr>
            <a:r>
              <a:rPr lang="uk-UA" dirty="0" smtClean="0"/>
              <a:t>Ткаченко Інна Володимирівна</a:t>
            </a:r>
          </a:p>
          <a:p>
            <a:pPr marL="0" indent="0" algn="ctr">
              <a:buNone/>
            </a:pPr>
            <a:r>
              <a:rPr lang="uk-UA" dirty="0" smtClean="0"/>
              <a:t>Печериця Ольга Миколаївна</a:t>
            </a:r>
          </a:p>
          <a:p>
            <a:pPr marL="0" indent="0" algn="ctr">
              <a:buNone/>
            </a:pPr>
            <a:r>
              <a:rPr lang="uk-UA" dirty="0" err="1" smtClean="0"/>
              <a:t>Єлісєєва</a:t>
            </a:r>
            <a:r>
              <a:rPr lang="uk-UA" dirty="0" smtClean="0"/>
              <a:t> Майя Тимофіївна</a:t>
            </a:r>
          </a:p>
          <a:p>
            <a:pPr marL="0" indent="0" algn="ctr">
              <a:buNone/>
            </a:pPr>
            <a:r>
              <a:rPr lang="uk-UA" dirty="0" err="1" smtClean="0"/>
              <a:t>Гоєв</a:t>
            </a:r>
            <a:r>
              <a:rPr lang="uk-UA" dirty="0" smtClean="0"/>
              <a:t> Олександр Григорович</a:t>
            </a:r>
          </a:p>
          <a:p>
            <a:pPr marL="0" indent="0" algn="ctr">
              <a:buNone/>
            </a:pPr>
            <a:r>
              <a:rPr lang="uk-UA" dirty="0" err="1" smtClean="0"/>
              <a:t>Загороднюк</a:t>
            </a:r>
            <a:r>
              <a:rPr lang="uk-UA" dirty="0" smtClean="0"/>
              <a:t> Віталій Леонідович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9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2" cy="6696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0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2699594" y="2348880"/>
            <a:ext cx="5833021" cy="3550769"/>
            <a:chOff x="2699547" y="-815361"/>
            <a:chExt cx="5832893" cy="56595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11880" y="-815361"/>
              <a:ext cx="4320560" cy="588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</a:t>
            </a:r>
            <a:r>
              <a:rPr lang="uk-UA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Класний керівник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516" y="2240870"/>
            <a:ext cx="482453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55977" y="2174875"/>
            <a:ext cx="4330824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800" b="1" i="1" dirty="0" smtClean="0">
                <a:solidFill>
                  <a:srgbClr val="0070C0"/>
                </a:solidFill>
              </a:rPr>
              <a:t>     </a:t>
            </a:r>
            <a:r>
              <a:rPr lang="uk-UA" sz="4800" b="1" i="1" dirty="0" err="1" smtClean="0">
                <a:solidFill>
                  <a:srgbClr val="0070C0"/>
                </a:solidFill>
              </a:rPr>
              <a:t>Паталах</a:t>
            </a:r>
            <a:r>
              <a:rPr lang="uk-UA" sz="4800" b="1" i="1" dirty="0" smtClean="0">
                <a:solidFill>
                  <a:srgbClr val="0070C0"/>
                </a:solidFill>
              </a:rPr>
              <a:t>                   Світлана </a:t>
            </a:r>
            <a:r>
              <a:rPr lang="uk-UA" sz="4800" b="1" i="1" dirty="0" smtClean="0">
                <a:solidFill>
                  <a:srgbClr val="0070C0"/>
                </a:solidFill>
              </a:rPr>
              <a:t>Михайлівна</a:t>
            </a:r>
          </a:p>
          <a:p>
            <a:pPr marL="0" indent="0" algn="ctr">
              <a:buNone/>
            </a:pPr>
            <a:r>
              <a:rPr lang="uk-UA" sz="2800" i="1" dirty="0" smtClean="0"/>
              <a:t>    Вчитель початкових класів</a:t>
            </a:r>
          </a:p>
          <a:p>
            <a:pPr marL="0" indent="0" algn="ctr">
              <a:buNone/>
            </a:pPr>
            <a:r>
              <a:rPr lang="uk-UA" sz="2800" i="1" dirty="0"/>
              <a:t>в</a:t>
            </a:r>
            <a:r>
              <a:rPr lang="uk-UA" sz="2800" i="1" dirty="0" smtClean="0"/>
              <a:t>ищої кваліфікаційної категорії</a:t>
            </a:r>
            <a:endParaRPr lang="uk-UA" sz="2800" i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Розділ 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</a:t>
            </a:r>
            <a:r>
              <a:rPr lang="uk-UA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ІІ</a:t>
            </a:r>
          </a:p>
          <a:p>
            <a:pPr marL="0" indent="0" algn="ctr">
              <a:buNone/>
            </a:pPr>
            <a:r>
              <a:rPr lang="uk-UA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Безпека</a:t>
            </a:r>
          </a:p>
          <a:p>
            <a:pPr marL="0" indent="0" algn="ctr">
              <a:buNone/>
            </a:pPr>
            <a:r>
              <a:rPr lang="uk-UA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життєдіяльності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0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Вересень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Правила поведінки учнів у школі.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Безпека на дорогах.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Користування громадським транспортом.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Безпека на вулиці.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3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  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u="sng" dirty="0" smtClean="0">
                <a:solidFill>
                  <a:srgbClr val="002060"/>
                </a:solidFill>
              </a:rPr>
              <a:t>Жовтень </a:t>
            </a:r>
          </a:p>
          <a:p>
            <a:pPr algn="ctr"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B0F0"/>
                </a:solidFill>
              </a:rPr>
              <a:t>Навички збереження правильної постави.</a:t>
            </a:r>
          </a:p>
          <a:p>
            <a:pPr algn="ctr"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B0F0"/>
                </a:solidFill>
              </a:rPr>
              <a:t>Бережи свої очі.</a:t>
            </a:r>
          </a:p>
          <a:p>
            <a:pPr algn="ctr"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B0F0"/>
                </a:solidFill>
              </a:rPr>
              <a:t>Обережно гриби.</a:t>
            </a:r>
          </a:p>
          <a:p>
            <a:pPr algn="ctr"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B0F0"/>
                </a:solidFill>
              </a:rPr>
              <a:t>Бесіди з усіх видів дитячого травматизму напередодні канікул.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2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Листопад</a:t>
            </a:r>
          </a:p>
          <a:p>
            <a:pPr algn="ctr">
              <a:buFont typeface="Wingdings" pitchFamily="2" charset="2"/>
              <a:buChar char="q"/>
            </a:pPr>
            <a:r>
              <a:rPr lang="uk-UA" i="1" dirty="0" smtClean="0">
                <a:solidFill>
                  <a:srgbClr val="00B0F0"/>
                </a:solidFill>
              </a:rPr>
              <a:t>Загроза вимагання, шантажу.</a:t>
            </a:r>
          </a:p>
          <a:p>
            <a:pPr algn="ctr">
              <a:buFont typeface="Wingdings" pitchFamily="2" charset="2"/>
              <a:buChar char="q"/>
            </a:pPr>
            <a:r>
              <a:rPr lang="uk-UA" i="1" dirty="0" smtClean="0">
                <a:solidFill>
                  <a:srgbClr val="00B0F0"/>
                </a:solidFill>
              </a:rPr>
              <a:t>Пожежа.</a:t>
            </a:r>
          </a:p>
          <a:p>
            <a:pPr algn="ctr">
              <a:buFont typeface="Wingdings" pitchFamily="2" charset="2"/>
              <a:buChar char="q"/>
            </a:pPr>
            <a:r>
              <a:rPr lang="uk-UA" i="1" dirty="0" smtClean="0">
                <a:solidFill>
                  <a:srgbClr val="00B0F0"/>
                </a:solidFill>
              </a:rPr>
              <a:t>Безпечне користування мобільним телефоном.</a:t>
            </a:r>
          </a:p>
          <a:p>
            <a:pPr algn="ctr">
              <a:buFont typeface="Wingdings" pitchFamily="2" charset="2"/>
              <a:buChar char="q"/>
            </a:pPr>
            <a:r>
              <a:rPr lang="uk-UA" i="1" dirty="0" smtClean="0">
                <a:solidFill>
                  <a:srgbClr val="00B0F0"/>
                </a:solidFill>
              </a:rPr>
              <a:t>Як уберегтися від </a:t>
            </a:r>
            <a:r>
              <a:rPr lang="uk-UA" i="1" dirty="0" err="1" smtClean="0">
                <a:solidFill>
                  <a:srgbClr val="00B0F0"/>
                </a:solidFill>
              </a:rPr>
              <a:t>ушибів</a:t>
            </a:r>
            <a:r>
              <a:rPr lang="uk-UA" i="1" dirty="0" smtClean="0">
                <a:solidFill>
                  <a:srgbClr val="00B0F0"/>
                </a:solidFill>
              </a:rPr>
              <a:t> та падінь.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9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669979"/>
          </a:xfrm>
        </p:spPr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Грудень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/>
              <a:t> </a:t>
            </a:r>
            <a:r>
              <a:rPr lang="uk-UA" i="1" dirty="0" smtClean="0">
                <a:solidFill>
                  <a:srgbClr val="00B0F0"/>
                </a:solidFill>
              </a:rPr>
              <a:t>Тонкий лід</a:t>
            </a:r>
          </a:p>
          <a:p>
            <a:pPr algn="ctr"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B0F0"/>
                </a:solidFill>
              </a:rPr>
              <a:t>Ожеледиця</a:t>
            </a:r>
          </a:p>
          <a:p>
            <a:pPr algn="ctr">
              <a:buFont typeface="Wingdings" pitchFamily="2" charset="2"/>
              <a:buChar char="v"/>
            </a:pPr>
            <a:r>
              <a:rPr lang="uk-UA" i="1" dirty="0">
                <a:solidFill>
                  <a:srgbClr val="00B0F0"/>
                </a:solidFill>
              </a:rPr>
              <a:t> </a:t>
            </a:r>
            <a:r>
              <a:rPr lang="uk-UA" i="1" dirty="0" smtClean="0">
                <a:solidFill>
                  <a:srgbClr val="00B0F0"/>
                </a:solidFill>
              </a:rPr>
              <a:t>Правила поведінки під час зимових розваг</a:t>
            </a:r>
          </a:p>
          <a:p>
            <a:pPr algn="ctr">
              <a:buFont typeface="Wingdings" pitchFamily="2" charset="2"/>
              <a:buChar char="v"/>
            </a:pPr>
            <a:r>
              <a:rPr lang="uk-UA" i="1" dirty="0" smtClean="0">
                <a:solidFill>
                  <a:srgbClr val="00B0F0"/>
                </a:solidFill>
              </a:rPr>
              <a:t>Щоб не зіпсувати новорічне свято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Січень</a:t>
            </a:r>
          </a:p>
          <a:p>
            <a:pPr algn="ctr">
              <a:buFont typeface="Wingdings" pitchFamily="2" charset="2"/>
              <a:buChar char="§"/>
            </a:pPr>
            <a:r>
              <a:rPr lang="uk-UA" i="1" dirty="0" smtClean="0">
                <a:solidFill>
                  <a:srgbClr val="00B0F0"/>
                </a:solidFill>
              </a:rPr>
              <a:t>Користування газом</a:t>
            </a:r>
          </a:p>
          <a:p>
            <a:pPr algn="ctr">
              <a:buFont typeface="Wingdings" pitchFamily="2" charset="2"/>
              <a:buChar char="§"/>
            </a:pPr>
            <a:r>
              <a:rPr lang="uk-UA" i="1" dirty="0" err="1" smtClean="0">
                <a:solidFill>
                  <a:srgbClr val="00B0F0"/>
                </a:solidFill>
              </a:rPr>
              <a:t>Пожежонебезпечні</a:t>
            </a:r>
            <a:r>
              <a:rPr lang="uk-UA" i="1" dirty="0" smtClean="0">
                <a:solidFill>
                  <a:srgbClr val="00B0F0"/>
                </a:solidFill>
              </a:rPr>
              <a:t> властивості речовин</a:t>
            </a:r>
          </a:p>
          <a:p>
            <a:pPr algn="ctr">
              <a:buFont typeface="Wingdings" pitchFamily="2" charset="2"/>
              <a:buChar char="§"/>
            </a:pPr>
            <a:r>
              <a:rPr lang="uk-UA" i="1" dirty="0" smtClean="0">
                <a:solidFill>
                  <a:srgbClr val="00B0F0"/>
                </a:solidFill>
              </a:rPr>
              <a:t>Безпека при поводжені з електрикою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3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Лютий</a:t>
            </a:r>
          </a:p>
          <a:p>
            <a:pPr algn="ctr"/>
            <a:r>
              <a:rPr lang="uk-UA" i="1" dirty="0" smtClean="0">
                <a:solidFill>
                  <a:srgbClr val="00B0F0"/>
                </a:solidFill>
              </a:rPr>
              <a:t>Обірваний провід</a:t>
            </a:r>
          </a:p>
          <a:p>
            <a:pPr algn="ctr"/>
            <a:r>
              <a:rPr lang="uk-UA" i="1" dirty="0" smtClean="0">
                <a:solidFill>
                  <a:srgbClr val="00B0F0"/>
                </a:solidFill>
              </a:rPr>
              <a:t>Обережно, </a:t>
            </a:r>
            <a:r>
              <a:rPr lang="uk-UA" i="1" dirty="0" err="1" smtClean="0">
                <a:solidFill>
                  <a:srgbClr val="00B0F0"/>
                </a:solidFill>
              </a:rPr>
              <a:t>телеманія</a:t>
            </a:r>
            <a:endParaRPr lang="uk-UA" i="1" dirty="0" smtClean="0">
              <a:solidFill>
                <a:srgbClr val="00B0F0"/>
              </a:solidFill>
            </a:endParaRPr>
          </a:p>
          <a:p>
            <a:pPr algn="ctr"/>
            <a:r>
              <a:rPr lang="uk-UA" i="1" dirty="0" smtClean="0">
                <a:solidFill>
                  <a:srgbClr val="00B0F0"/>
                </a:solidFill>
              </a:rPr>
              <a:t>Щоб не стати жертвою на вулиці</a:t>
            </a:r>
          </a:p>
          <a:p>
            <a:pPr algn="ctr"/>
            <a:r>
              <a:rPr lang="uk-UA" i="1" dirty="0" smtClean="0">
                <a:solidFill>
                  <a:srgbClr val="00B0F0"/>
                </a:solidFill>
              </a:rPr>
              <a:t>Що таке радіація і з чим її їдять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0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Березень</a:t>
            </a:r>
          </a:p>
          <a:p>
            <a:pPr algn="ctr">
              <a:buFont typeface="Courier New" pitchFamily="49" charset="0"/>
              <a:buChar char="o"/>
            </a:pPr>
            <a:r>
              <a:rPr lang="uk-UA" i="1" dirty="0" smtClean="0">
                <a:solidFill>
                  <a:srgbClr val="00B0F0"/>
                </a:solidFill>
              </a:rPr>
              <a:t>Заходи радіаційного захисту</a:t>
            </a:r>
          </a:p>
          <a:p>
            <a:pPr algn="ctr">
              <a:buFont typeface="Courier New" pitchFamily="49" charset="0"/>
              <a:buChar char="o"/>
            </a:pPr>
            <a:r>
              <a:rPr lang="uk-UA" i="1" dirty="0" smtClean="0">
                <a:solidFill>
                  <a:srgbClr val="00B0F0"/>
                </a:solidFill>
              </a:rPr>
              <a:t>Обережно – вибухонебезпечні предмети</a:t>
            </a:r>
          </a:p>
          <a:p>
            <a:pPr algn="ctr">
              <a:buFont typeface="Courier New" pitchFamily="49" charset="0"/>
              <a:buChar char="o"/>
            </a:pPr>
            <a:r>
              <a:rPr lang="uk-UA" i="1" dirty="0" smtClean="0">
                <a:solidFill>
                  <a:srgbClr val="00B0F0"/>
                </a:solidFill>
              </a:rPr>
              <a:t>Засоби захисту органів дихання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Квітень</a:t>
            </a:r>
          </a:p>
          <a:p>
            <a:pPr algn="ctr">
              <a:buFont typeface="Wingdings" pitchFamily="2" charset="2"/>
              <a:buChar char="Ø"/>
            </a:pPr>
            <a:r>
              <a:rPr lang="uk-UA" i="1" dirty="0" err="1" smtClean="0">
                <a:solidFill>
                  <a:srgbClr val="00B0F0"/>
                </a:solidFill>
              </a:rPr>
              <a:t>Памятка</a:t>
            </a:r>
            <a:r>
              <a:rPr lang="uk-UA" i="1" dirty="0" smtClean="0">
                <a:solidFill>
                  <a:srgbClr val="00B0F0"/>
                </a:solidFill>
              </a:rPr>
              <a:t> дітям про заходи радіаційного захисту</a:t>
            </a:r>
          </a:p>
          <a:p>
            <a:pPr algn="ctr"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00B0F0"/>
                </a:solidFill>
              </a:rPr>
              <a:t>Дії при сигналі «УВАГА, ВСІМ!»</a:t>
            </a:r>
          </a:p>
          <a:p>
            <a:pPr algn="ctr"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00B0F0"/>
                </a:solidFill>
              </a:rPr>
              <a:t>Чи може вдарити сонце і тепло</a:t>
            </a:r>
          </a:p>
          <a:p>
            <a:pPr algn="ctr"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00B0F0"/>
                </a:solidFill>
              </a:rPr>
              <a:t>Зробіть відпочинок у лісі безпечним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0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uk-UA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Травень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Ліфт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Обережно, кліщі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Обережно, вода</a:t>
            </a:r>
          </a:p>
          <a:p>
            <a:pPr algn="ctr"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B0F0"/>
                </a:solidFill>
              </a:rPr>
              <a:t>Безпека під час відпочинку та вдома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</a:t>
            </a:r>
          </a:p>
          <a:p>
            <a:pPr marL="0" indent="0">
              <a:buNone/>
            </a:pP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</a:t>
            </a:r>
            <a:r>
              <a:rPr lang="uk-UA" sz="4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Педагогічне </a:t>
            </a:r>
            <a:r>
              <a:rPr lang="uk-UA" sz="44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кредо</a:t>
            </a:r>
            <a:r>
              <a:rPr lang="uk-UA" sz="4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uk-U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</a:t>
            </a:r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не той, хто вчить, </a:t>
            </a:r>
          </a:p>
          <a:p>
            <a:pPr marL="0" indent="0">
              <a:buNone/>
            </a:pPr>
            <a:r>
              <a:rPr lang="uk-UA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а той у кого вчаться.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81128"/>
            <a:ext cx="23629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Розділ </a:t>
            </a: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VIII</a:t>
            </a:r>
          </a:p>
          <a:p>
            <a:pPr marL="0" indent="0" algn="ctr">
              <a:buNone/>
            </a:pPr>
            <a:r>
              <a:rPr lang="uk-UA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Нормативні</a:t>
            </a:r>
          </a:p>
          <a:p>
            <a:pPr marL="0" indent="0" algn="ctr">
              <a:buNone/>
            </a:pPr>
            <a:r>
              <a:rPr lang="uk-UA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документи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6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Загальні Декларації прав людини.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Загальні Декларації прав дитини.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Конвенція прав дитини.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Закон  України « Про освіту».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Державна національна програма «Освіта».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Національна програма «Діти України».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Закон України «Про загальну середню освіту».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Закон України «Про позашкільну освіту».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Положення про позашкільний навчальний заклад.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Концепція виховання дітей та молоді в національній системі освіти.( </a:t>
            </a:r>
            <a:r>
              <a:rPr lang="uk-UA" b="1" dirty="0" err="1">
                <a:latin typeface="Times New Roman"/>
                <a:ea typeface="Times New Roman"/>
              </a:rPr>
              <a:t>інф.зб</a:t>
            </a:r>
            <a:r>
              <a:rPr lang="uk-UA" b="1" dirty="0">
                <a:latin typeface="Times New Roman"/>
                <a:ea typeface="Times New Roman"/>
              </a:rPr>
              <a:t>. №13, 96 р.)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Концепція громадянського виховання особистості в умовах розвитку укр. державності.(</a:t>
            </a:r>
            <a:r>
              <a:rPr lang="uk-UA" b="1" dirty="0" err="1">
                <a:latin typeface="Times New Roman"/>
                <a:ea typeface="Times New Roman"/>
              </a:rPr>
              <a:t>інф</a:t>
            </a:r>
            <a:r>
              <a:rPr lang="uk-UA" b="1" dirty="0">
                <a:latin typeface="Times New Roman"/>
                <a:ea typeface="Times New Roman"/>
              </a:rPr>
              <a:t>. зб. №22, 2000 р.)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Положення про психологічну службу системи освіти України. (</a:t>
            </a:r>
            <a:r>
              <a:rPr lang="uk-UA" b="1" dirty="0" err="1">
                <a:latin typeface="Times New Roman"/>
                <a:ea typeface="Times New Roman"/>
              </a:rPr>
              <a:t>інф</a:t>
            </a:r>
            <a:r>
              <a:rPr lang="uk-UA" b="1" dirty="0">
                <a:latin typeface="Times New Roman"/>
                <a:ea typeface="Times New Roman"/>
              </a:rPr>
              <a:t>. Зб. №6, 2000 р.)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Положення про класних керівників навчального закладу системи загальної середньої освіти.( </a:t>
            </a:r>
            <a:r>
              <a:rPr lang="uk-UA" b="1" dirty="0" err="1">
                <a:latin typeface="Times New Roman"/>
                <a:ea typeface="Times New Roman"/>
              </a:rPr>
              <a:t>інф</a:t>
            </a:r>
            <a:r>
              <a:rPr lang="uk-UA" b="1" dirty="0">
                <a:latin typeface="Times New Roman"/>
                <a:ea typeface="Times New Roman"/>
              </a:rPr>
              <a:t>. зб. №22, 2000 р.)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Про затвердження рекомендацій щодо порядку використання державної символіки в навчальних закладах освіти.(</a:t>
            </a:r>
            <a:r>
              <a:rPr lang="uk-UA" b="1" dirty="0" err="1">
                <a:latin typeface="Times New Roman"/>
                <a:ea typeface="Times New Roman"/>
              </a:rPr>
              <a:t>інф</a:t>
            </a:r>
            <a:r>
              <a:rPr lang="uk-UA" b="1" dirty="0">
                <a:latin typeface="Times New Roman"/>
                <a:ea typeface="Times New Roman"/>
              </a:rPr>
              <a:t>. зб. №5. 2001 р.)</a:t>
            </a:r>
            <a:endParaRPr lang="ru-RU" b="1" dirty="0">
              <a:latin typeface="Times New Roman"/>
              <a:ea typeface="Times New Roman"/>
            </a:endParaRPr>
          </a:p>
          <a:p>
            <a:pPr lvl="0" algn="ctr">
              <a:buFont typeface="+mj-lt"/>
              <a:buAutoNum type="arabicPeriod"/>
              <a:tabLst>
                <a:tab pos="228600" algn="l"/>
              </a:tabLst>
            </a:pPr>
            <a:r>
              <a:rPr lang="uk-UA" b="1" dirty="0">
                <a:latin typeface="Times New Roman"/>
                <a:ea typeface="Times New Roman"/>
              </a:rPr>
              <a:t>Національна програма виховання учнів 1-12 класів (Київ, 2007 р.)</a:t>
            </a:r>
            <a:endParaRPr lang="ru-RU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b="1" dirty="0">
                <a:latin typeface="Times New Roman"/>
                <a:ea typeface="Times New Roman"/>
              </a:rPr>
              <a:t> </a:t>
            </a:r>
            <a:endParaRPr lang="ru-RU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1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Плани на майбутнє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Стимулювати </a:t>
            </a: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творчість та самостійність учнів;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Впроваджувати ідеї родинного виховання, домагатися взаєморозуміння з батьками: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Розвивати здатність дітей до спілкування;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Покращити роботу активу класу;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Вчити учнів знаходити мирний шлях у вирішенні конфліктів;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Здійснювати роботу з класним колективом у тісній співпраці з практичним психологом школи;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Раціонально поєднувати особистий педагогічний досвід та нові методики під час організації виховної роботи з дитячим колективом із питань удосконалення системи учнівського самоврядування, створення умов для самовиховання, самоствердження особистості;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Активізувати роботу з батьківським комітетом. Один раз на чверть розглядати питання, де б велась мова про питання психологічного здоров</a:t>
            </a: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’</a:t>
            </a: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я дітей;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Організовувати колективну творчу діяльність у співпраці з обдарованими дітьми;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Залучати всіх учнів до різних видів діяльності, розвивати моральні почуття і риси поведінки, національну підсвідомість і самосвідомість;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0215" algn="l"/>
              </a:tabLst>
            </a:pPr>
            <a:r>
              <a:rPr lang="uk-UA" sz="6400" dirty="0">
                <a:latin typeface="Times New Roman" pitchFamily="18" charset="0"/>
                <a:ea typeface="Calibri"/>
                <a:cs typeface="Times New Roman" pitchFamily="18" charset="0"/>
              </a:rPr>
              <a:t>Формувати екологічну та фізичну культуру дітей.</a:t>
            </a:r>
            <a:endParaRPr lang="ru-RU" sz="6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64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6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49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13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</a:t>
            </a:r>
          </a:p>
          <a:p>
            <a:pPr marL="0" indent="0" algn="ctr">
              <a:buNone/>
            </a:pPr>
            <a:r>
              <a:rPr lang="uk-UA" sz="13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увагу</a:t>
            </a:r>
            <a:endParaRPr lang="ru-RU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6289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55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6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Життєве кредо</a:t>
            </a:r>
            <a:r>
              <a:rPr lang="uk-UA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uk-UA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48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Бути вчителем, значить не</a:t>
            </a:r>
          </a:p>
          <a:p>
            <a:pPr marL="0" indent="0" algn="ctr">
              <a:buNone/>
            </a:pPr>
            <a:r>
              <a:rPr lang="uk-UA" sz="48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48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росто знати свій предмет,</a:t>
            </a:r>
          </a:p>
          <a:p>
            <a:pPr marL="0" indent="0" algn="ctr">
              <a:buNone/>
            </a:pPr>
            <a:r>
              <a:rPr lang="uk-UA" sz="48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бути обізнаним у </a:t>
            </a:r>
            <a:r>
              <a:rPr lang="uk-UA" sz="48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різних </a:t>
            </a:r>
            <a:r>
              <a:rPr lang="uk-UA" sz="48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сферах життя, бути відкритою небайдужою, люблячою людиною.</a:t>
            </a:r>
            <a:endParaRPr lang="ru-RU" sz="2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5"/>
            <a:ext cx="19573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306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Наш клас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114737" cy="481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393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Загальні відомості про</a:t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класний колектив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872808" cy="460851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4 – А класі навчається 29 учнів:</a:t>
            </a:r>
          </a:p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Дівчаток – 16</a:t>
            </a:r>
          </a:p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Хлопців – 13</a:t>
            </a:r>
          </a:p>
          <a:p>
            <a:r>
              <a:rPr lang="uk-U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Староста класу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Шипілова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Поліна</a:t>
            </a:r>
          </a:p>
          <a:p>
            <a:pPr algn="just"/>
            <a:r>
              <a:rPr lang="uk-UA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Зам.старости</a:t>
            </a:r>
            <a:r>
              <a:rPr lang="uk-U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–Відніченко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Катерина</a:t>
            </a:r>
          </a:p>
          <a:p>
            <a:r>
              <a:rPr lang="uk-UA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Фізорги:</a:t>
            </a:r>
          </a:p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Пшеничний </a:t>
            </a:r>
            <a:r>
              <a:rPr lang="uk-U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Нікола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Баришнікова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Олександра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27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Зайнятість учнів</a:t>
            </a:r>
            <a:br>
              <a:rPr lang="uk-UA" dirty="0" smtClean="0"/>
            </a:br>
            <a:r>
              <a:rPr lang="uk-UA" dirty="0" smtClean="0"/>
              <a:t>                    у гуртках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400996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4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1029</Words>
  <Application>Microsoft Office PowerPoint</Application>
  <PresentationFormat>Экран (4:3)</PresentationFormat>
  <Paragraphs>215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1_Тема Office</vt:lpstr>
      <vt:lpstr>Портфоліо 4 – А класу спеціалізованої загальноосвітньої школи І-ІІІ ступенів № 14 </vt:lpstr>
      <vt:lpstr>                Зміст </vt:lpstr>
      <vt:lpstr>Презентация PowerPoint</vt:lpstr>
      <vt:lpstr>                        Класний керівник</vt:lpstr>
      <vt:lpstr>Презентация PowerPoint</vt:lpstr>
      <vt:lpstr>Презентация PowerPoint</vt:lpstr>
      <vt:lpstr>          Наш клас</vt:lpstr>
      <vt:lpstr>                    Загальні відомості про                     класний колектив</vt:lpstr>
      <vt:lpstr>                   Зайнятість учнів                     у гуртках</vt:lpstr>
      <vt:lpstr>                   Соціальний стан                                                          класу</vt:lpstr>
      <vt:lpstr>Презентация PowerPoint</vt:lpstr>
      <vt:lpstr>Презентация PowerPoint</vt:lpstr>
      <vt:lpstr>Презентация PowerPoint</vt:lpstr>
      <vt:lpstr>                      Нагородження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Етапи розвитку мети: </vt:lpstr>
      <vt:lpstr>Презентация PowerPoint</vt:lpstr>
      <vt:lpstr>                   Робота                       за напрямками</vt:lpstr>
      <vt:lpstr>Презентация PowerPoint</vt:lpstr>
      <vt:lpstr>                              Цікаві уроки                                праці </vt:lpstr>
      <vt:lpstr>                        Відвідування                            виставки</vt:lpstr>
      <vt:lpstr>                    Ми святкуємо                                              Новий рік </vt:lpstr>
      <vt:lpstr>Презентация PowerPoint</vt:lpstr>
      <vt:lpstr>                                                            Виховна година            «Буду я природі                                                                       другом»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Ми – це наше                                   майбутнє</vt:lpstr>
      <vt:lpstr>                                Ми у військовій                                           частині </vt:lpstr>
      <vt:lpstr>Презентация PowerPoint</vt:lpstr>
      <vt:lpstr>                        План самоосвітньої                          діяльності</vt:lpstr>
      <vt:lpstr>Презентация PowerPoint</vt:lpstr>
      <vt:lpstr>                       Робота з батьками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Плани на майбутнє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Домашний</cp:lastModifiedBy>
  <cp:revision>34</cp:revision>
  <dcterms:created xsi:type="dcterms:W3CDTF">2014-03-02T13:21:59Z</dcterms:created>
  <dcterms:modified xsi:type="dcterms:W3CDTF">2014-06-10T17:04:16Z</dcterms:modified>
</cp:coreProperties>
</file>