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73" r:id="rId3"/>
    <p:sldId id="274" r:id="rId4"/>
    <p:sldId id="259" r:id="rId5"/>
    <p:sldId id="260" r:id="rId6"/>
    <p:sldId id="261" r:id="rId7"/>
    <p:sldId id="262" r:id="rId8"/>
    <p:sldId id="265" r:id="rId9"/>
    <p:sldId id="275" r:id="rId10"/>
    <p:sldId id="263" r:id="rId11"/>
    <p:sldId id="264" r:id="rId12"/>
    <p:sldId id="266" r:id="rId13"/>
    <p:sldId id="276" r:id="rId14"/>
    <p:sldId id="267" r:id="rId15"/>
    <p:sldId id="268" r:id="rId16"/>
    <p:sldId id="269" r:id="rId17"/>
    <p:sldId id="270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7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618D7"/>
    <a:srgbClr val="FFCC00"/>
    <a:srgbClr val="9900CC"/>
    <a:srgbClr val="FF3300"/>
    <a:srgbClr val="66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2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E12F1-5E7B-4946-9FCF-E9B66CFCA00E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FC053-40B0-4F9A-8E63-11B129B04D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41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FC053-40B0-4F9A-8E63-11B129B04DC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1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ÑÐ¾Ð½ ÑÐ°Ð±Ð»Ð¾Ð½ Ð´Ð»Ñ Ð¿ÑÐµÐ·ÐµÐ½ÑÐ°ÑÐ¸Ð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34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215732" cy="5688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59" y="738570"/>
            <a:ext cx="784887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err="1" smtClean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E618D7"/>
                </a:solidFill>
                <a:effectLst/>
                <a:latin typeface="Monotype Corsiva" pitchFamily="66" charset="0"/>
              </a:rPr>
              <a:t>Смішарики</a:t>
            </a:r>
            <a:r>
              <a:rPr lang="uk-UA" sz="5400" b="1" cap="none" spc="0" dirty="0" smtClean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E618D7"/>
                </a:solidFill>
                <a:effectLst/>
                <a:latin typeface="Monotype Corsiva" pitchFamily="66" charset="0"/>
              </a:rPr>
              <a:t> про правила дорожнього руху</a:t>
            </a:r>
            <a:endParaRPr lang="ru-RU" sz="5400" b="1" cap="none" spc="0" dirty="0">
              <a:ln w="10541" cmpd="sng">
                <a:solidFill>
                  <a:srgbClr val="E618D7"/>
                </a:solidFill>
                <a:prstDash val="solid"/>
              </a:ln>
              <a:solidFill>
                <a:srgbClr val="E618D7"/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6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3446"/>
            <a:ext cx="3960440" cy="2200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79979" y="3140968"/>
            <a:ext cx="3984039" cy="267765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Зебра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я зебра не проста: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 копит і без хвоста,</a:t>
            </a:r>
          </a:p>
          <a:p>
            <a:pPr algn="ctr"/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Лиш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біленькі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смужки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маю.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лежу, а не гуляю.</a:t>
            </a:r>
          </a:p>
          <a:p>
            <a:pPr algn="ctr"/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Хочеш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перейти дорогу? –</a:t>
            </a:r>
          </a:p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прийду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допомогу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478" y="692696"/>
            <a:ext cx="3947970" cy="2200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590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8" t="25114" r="7669" b="17386"/>
          <a:stretch/>
        </p:blipFill>
        <p:spPr>
          <a:xfrm>
            <a:off x="1122218" y="2636912"/>
            <a:ext cx="6890328" cy="3505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704375" y="1052736"/>
            <a:ext cx="77352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FF00"/>
                </a:solidFill>
                <a:effectLst/>
                <a:latin typeface="Times New Roman" pitchFamily="18" charset="0"/>
                <a:cs typeface="Times New Roman" pitchFamily="18" charset="0"/>
              </a:rPr>
              <a:t>Пішохідний перехід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5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666" y="692696"/>
            <a:ext cx="601666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31640" y="3989382"/>
            <a:ext cx="66247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знак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можеш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побачити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садочка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майданчика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Проте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означає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тут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перебігати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дорогу.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можеш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перейти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вулицю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спеціально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відведеному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— по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зебрі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4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2" name="Picture 4" descr="71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39750" y="476250"/>
            <a:ext cx="6553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 b="1">
                <a:solidFill>
                  <a:srgbClr val="FF3300"/>
                </a:solidFill>
              </a:rPr>
              <a:t>* Написи та лінії на проїжджій частині…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84213" y="1773238"/>
            <a:ext cx="5327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0000FF"/>
                </a:solidFill>
              </a:rPr>
              <a:t>дорожня розмітка</a:t>
            </a:r>
            <a:r>
              <a:rPr lang="ru-RU" altLang="ru-RU" sz="1800"/>
              <a:t> </a:t>
            </a:r>
          </a:p>
        </p:txBody>
      </p:sp>
      <p:pic>
        <p:nvPicPr>
          <p:cNvPr id="22536" name="Picture 8" descr="ANd9GcQyHsGGFjUaXdkPm9PqnbtNZRiR-JghXxNptpC7btQQTIBSVva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41325"/>
            <a:ext cx="3384550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611188" y="3213100"/>
            <a:ext cx="81375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 b="1">
                <a:solidFill>
                  <a:srgbClr val="FF3300"/>
                </a:solidFill>
              </a:rPr>
              <a:t>* Пристрій для регулювання руху в певних напрямках…</a:t>
            </a:r>
            <a:r>
              <a:rPr lang="ru-RU" altLang="ru-RU" sz="1800"/>
              <a:t> 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84213" y="4797425"/>
            <a:ext cx="2808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0000FF"/>
                </a:solidFill>
              </a:rPr>
              <a:t>світлофор</a:t>
            </a:r>
          </a:p>
        </p:txBody>
      </p:sp>
      <p:pic>
        <p:nvPicPr>
          <p:cNvPr id="22539" name="Picture 11" descr="svitlofor_doro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933825"/>
            <a:ext cx="23749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15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  <p:bldP spid="22537" grpId="0"/>
      <p:bldP spid="225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"/>
          <a:stretch/>
        </p:blipFill>
        <p:spPr>
          <a:xfrm>
            <a:off x="1475656" y="2492896"/>
            <a:ext cx="6512436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19672" y="764704"/>
            <a:ext cx="61206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Знак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синьому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фоні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намальований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автобус, трамвай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тролейбус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виключно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можеш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сісти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у транспорт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зійти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66FF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66FF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5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5" t="20568" r="8579" b="18523"/>
          <a:stretch/>
        </p:blipFill>
        <p:spPr>
          <a:xfrm>
            <a:off x="3181816" y="692697"/>
            <a:ext cx="549464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95536" y="1052736"/>
            <a:ext cx="442730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ПІДЗЕМНИЙ ПЕРЕХІД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проспект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перетинаю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 не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поспішаю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машини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Абсолютно не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страшні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Переходом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довгим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йду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я, 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поважно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я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крокую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йти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сміливо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тут — </a:t>
            </a:r>
          </a:p>
          <a:p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Вільний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шлях,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безпечна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путь. 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турбуйтеся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даремно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—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зразковий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пішохід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Знаю я,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найкращий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певно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- </a:t>
            </a:r>
          </a:p>
          <a:p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підземний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перехід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03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21061" r="9318" b="19242"/>
          <a:stretch/>
        </p:blipFill>
        <p:spPr bwMode="auto">
          <a:xfrm>
            <a:off x="3599002" y="648559"/>
            <a:ext cx="4971489" cy="3275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ÐÐ°ÑÑÐ¸Ð½ÐºÐ¸ Ð¿Ð¾ Ð·Ð°Ð¿ÑÐ¾ÑÑ Ð½Ð°Ð´Ð·ÐµÐ¼Ð½Ð¸Ð¹ Ð¿ÑÑÐ¾ÑÑÐ´Ð½Ð¸Ð¹ Ð¿ÐµÑÐµÑÑÐ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401757"/>
            <a:ext cx="2736305" cy="2727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06987" y="3579981"/>
            <a:ext cx="377738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Надземний</a:t>
            </a:r>
          </a:p>
          <a:p>
            <a:pPr algn="ctr"/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ішохідний</a:t>
            </a:r>
          </a:p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перехід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6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arhivurokov.ru/multiurok/c/9/7/c97d2846c0600d4778b777171a61d0a9c39a7a2e/img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2" t="38334" r="6931" b="11363"/>
          <a:stretch/>
        </p:blipFill>
        <p:spPr bwMode="auto">
          <a:xfrm>
            <a:off x="499644" y="2060848"/>
            <a:ext cx="8133433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0872" y="1052736"/>
            <a:ext cx="82422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  <a:effectLst/>
                <a:latin typeface="Times New Roman" pitchFamily="18" charset="0"/>
                <a:cs typeface="Times New Roman" pitchFamily="18" charset="0"/>
              </a:rPr>
              <a:t> Надземний     Підземний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18581" y="5169966"/>
            <a:ext cx="25068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9900CC"/>
                </a:solidFill>
                <a:effectLst/>
                <a:latin typeface="Times New Roman" pitchFamily="18" charset="0"/>
                <a:cs typeface="Times New Roman" pitchFamily="18" charset="0"/>
              </a:rPr>
              <a:t>перехід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99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7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6" name="Picture 4" descr="71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11188" y="476250"/>
            <a:ext cx="79930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 b="1">
                <a:solidFill>
                  <a:srgbClr val="FF3300"/>
                </a:solidFill>
              </a:rPr>
              <a:t>* Для введення обмежень в русі застосовують … 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39750" y="1844675"/>
            <a:ext cx="5688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0000FF"/>
                </a:solidFill>
              </a:rPr>
              <a:t>заборонні дорожні знаки </a:t>
            </a:r>
          </a:p>
        </p:txBody>
      </p:sp>
      <p:pic>
        <p:nvPicPr>
          <p:cNvPr id="21512" name="Picture 8" descr="ANd9GcSqLdeGSitpnMrQerViyPZc3SyHIVrklHhKIDYN1pxmEDG-Hn_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7082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ANd9GcTVR4l7BNLzdOSbDL8VWXn0o7bE3g8KHTTDIyKQAGgK2fP9L77T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813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ANd9GcSrQC-Y9Dc1TJ3hUGAPAlLyFH3GrN1_Uogt3g91_zxmBdkgrTQ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78130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000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  <p:bldP spid="215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4" name="Picture 4" descr="71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95288" y="549275"/>
            <a:ext cx="8424862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 b="1">
                <a:solidFill>
                  <a:srgbClr val="FF3300"/>
                </a:solidFill>
              </a:rPr>
              <a:t>* Загальною ознакою попереджувальних дорожніх знаків є …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39750" y="2420938"/>
            <a:ext cx="828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0000FF"/>
                </a:solidFill>
              </a:rPr>
              <a:t>трикутник з червоною облямівкою та білим фоном</a:t>
            </a:r>
          </a:p>
        </p:txBody>
      </p:sp>
      <p:pic>
        <p:nvPicPr>
          <p:cNvPr id="19464" name="Picture 8" descr="ANd9GcQXYVHA_AlFj46HCLxLG9VpZPnfOXE7Jn3IEVmxCSfTGyUR-4Rh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221163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AutoShape 10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0249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19470" name="Picture 14" descr="zn_1_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8938"/>
            <a:ext cx="215900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16" descr="ANd9GcQJRSO2gILxt15XkED1XAef7nk2DiAZHaxLhOIzO7cgPBsHq5o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149725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0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  <p:bldP spid="194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6" name="Picture 4" descr="71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11188" y="476250"/>
            <a:ext cx="8135937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Ми з вами щодня перебуваємо в ролі учасника дорожнього руху. Переходимо дорогу – ми пішоходи, рухаємося міським транспортом – пасажири, а якщо маємо власний транспорт, то час від часу стаємо водіями (або ваші батьки).  Для виконання цих ролей ми повинні знати правила дорожнього руху, та засоби його регулювання. </a:t>
            </a:r>
          </a:p>
        </p:txBody>
      </p:sp>
    </p:spTree>
    <p:extLst>
      <p:ext uri="{BB962C8B-B14F-4D97-AF65-F5344CB8AC3E}">
        <p14:creationId xmlns:p14="http://schemas.microsoft.com/office/powerpoint/2010/main" val="27514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8" name="Picture 4" descr="71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9750" y="620713"/>
            <a:ext cx="8135938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 b="1">
                <a:solidFill>
                  <a:srgbClr val="FF3300"/>
                </a:solidFill>
              </a:rPr>
              <a:t>* Працівник ДАІ, який регулює дорожній рух…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755650" y="1916113"/>
            <a:ext cx="50403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0000FF"/>
                </a:solidFill>
              </a:rPr>
              <a:t>регулювальник </a:t>
            </a:r>
          </a:p>
        </p:txBody>
      </p:sp>
      <p:pic>
        <p:nvPicPr>
          <p:cNvPr id="18440" name="Picture 8" descr="15_06_2010_04_05_30_47939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98775"/>
            <a:ext cx="4103687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300px-Traffic-control-Rom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13063"/>
            <a:ext cx="4032250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18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2292" name="Picture 4" descr="71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539750" y="549275"/>
            <a:ext cx="8280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 b="1">
                <a:solidFill>
                  <a:srgbClr val="FF3300"/>
                </a:solidFill>
              </a:rPr>
              <a:t>* Транспорт, який стоїть обходити тільки…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755650" y="1844675"/>
            <a:ext cx="4464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0000FF"/>
                </a:solidFill>
              </a:rPr>
              <a:t>позаду</a:t>
            </a:r>
          </a:p>
        </p:txBody>
      </p:sp>
      <p:sp>
        <p:nvSpPr>
          <p:cNvPr id="12295" name="AutoShape 8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12296" name="AutoShape 10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pic>
        <p:nvPicPr>
          <p:cNvPr id="17420" name="Picture 12" descr="DSC062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40259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1261005348_15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644900"/>
            <a:ext cx="4249737" cy="260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16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2" name="Picture 4" descr="71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cyclist-montre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68413"/>
            <a:ext cx="5776913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11188" y="476250"/>
            <a:ext cx="8137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 b="1">
                <a:solidFill>
                  <a:srgbClr val="FF3300"/>
                </a:solidFill>
              </a:rPr>
              <a:t>Правила для велосипедистів</a:t>
            </a:r>
            <a:r>
              <a:rPr lang="ru-RU" altLang="ru-RU" sz="3600">
                <a:solidFill>
                  <a:srgbClr val="FF33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508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3556" name="Picture 4" descr="71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11188" y="549275"/>
            <a:ext cx="81375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 b="1">
                <a:solidFill>
                  <a:srgbClr val="FF3300"/>
                </a:solidFill>
              </a:rPr>
              <a:t>Правила для велосипедистів</a:t>
            </a:r>
            <a:r>
              <a:rPr lang="ru-RU" altLang="ru-RU" sz="36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55650" y="1196975"/>
            <a:ext cx="7848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>
                <a:solidFill>
                  <a:srgbClr val="0000FF"/>
                </a:solidFill>
              </a:rPr>
              <a:t>Під час їзди на велосипеді не варто дуже сильно триматися за кермо, дивитись треба не на колесо, а метрів на 5-6 уперед.</a:t>
            </a:r>
          </a:p>
        </p:txBody>
      </p:sp>
      <p:pic>
        <p:nvPicPr>
          <p:cNvPr id="15370" name="Picture 10" descr="434gonkaU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500438"/>
            <a:ext cx="3311525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img953468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500438"/>
            <a:ext cx="44767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022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153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4580" name="Picture 4" descr="71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5288" y="620713"/>
            <a:ext cx="8353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180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39750" y="404813"/>
            <a:ext cx="8135938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>
                <a:solidFill>
                  <a:srgbClr val="0000FF"/>
                </a:solidFill>
              </a:rPr>
              <a:t>Рухатись по дорозі на велосипеді дозволяється особам, які досягли 14-річного віку. Велосипеди мають бути обладнані звуковим сигналом і світловідбивачами. Для руху затемна - включити ліхтар (фару). Водії велосипедів, рухаючись групами, повинні їхати один за одним, щоб не заважати іншим учасникам руху.</a:t>
            </a:r>
          </a:p>
        </p:txBody>
      </p:sp>
    </p:spTree>
    <p:extLst>
      <p:ext uri="{BB962C8B-B14F-4D97-AF65-F5344CB8AC3E}">
        <p14:creationId xmlns:p14="http://schemas.microsoft.com/office/powerpoint/2010/main" val="28400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6628" name="Picture 4" descr="71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468313" y="476250"/>
            <a:ext cx="828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 b="1">
                <a:solidFill>
                  <a:srgbClr val="FF3300"/>
                </a:solidFill>
              </a:rPr>
              <a:t>Велосипедистам забороняється:</a:t>
            </a:r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80645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>
                <a:solidFill>
                  <a:srgbClr val="0000FF"/>
                </a:solidFill>
              </a:rPr>
              <a:t>їздити, не тримаючись за кермо, знімати ноги з педалей;</a:t>
            </a:r>
          </a:p>
          <a:p>
            <a:r>
              <a:rPr lang="ru-RU" altLang="ru-RU" sz="3600">
                <a:solidFill>
                  <a:srgbClr val="0000FF"/>
                </a:solidFill>
              </a:rPr>
              <a:t>буксирувати велосипеди;</a:t>
            </a:r>
          </a:p>
          <a:p>
            <a:r>
              <a:rPr lang="ru-RU" altLang="ru-RU" sz="3600">
                <a:solidFill>
                  <a:srgbClr val="0000FF"/>
                </a:solidFill>
              </a:rPr>
              <a:t>перевозити пасажирів на велосипеді (за винятком дітей до 7-и років на додатковому сидінні).</a:t>
            </a:r>
          </a:p>
        </p:txBody>
      </p:sp>
      <p:pic>
        <p:nvPicPr>
          <p:cNvPr id="44040" name="Picture 8" descr="velosipedist_215_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933825"/>
            <a:ext cx="30241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82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2772" name="Picture 4" descr="71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71550" y="476250"/>
            <a:ext cx="424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uk-UA" altLang="ru-RU" sz="4000" b="1">
                <a:solidFill>
                  <a:srgbClr val="FF3300"/>
                </a:solidFill>
              </a:rPr>
              <a:t>Пам</a:t>
            </a:r>
            <a:r>
              <a:rPr lang="en-US" altLang="ru-RU" sz="4000" b="1">
                <a:solidFill>
                  <a:srgbClr val="FF3300"/>
                </a:solidFill>
              </a:rPr>
              <a:t>’</a:t>
            </a:r>
            <a:r>
              <a:rPr lang="uk-UA" altLang="ru-RU" sz="4000" b="1">
                <a:solidFill>
                  <a:srgbClr val="FF3300"/>
                </a:solidFill>
              </a:rPr>
              <a:t>ятайте:</a:t>
            </a:r>
            <a:endParaRPr lang="ru-RU" altLang="ru-RU" sz="4000" b="1">
              <a:solidFill>
                <a:srgbClr val="FF3300"/>
              </a:solidFill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11188" y="1341438"/>
            <a:ext cx="792162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3600" b="1">
                <a:solidFill>
                  <a:srgbClr val="0000FF"/>
                </a:solidFill>
              </a:rPr>
              <a:t>переходити проїзну частину поза пішохідним переходом забороняється;</a:t>
            </a:r>
          </a:p>
          <a:p>
            <a:r>
              <a:rPr lang="ru-RU" altLang="ru-RU" sz="3600" b="1">
                <a:solidFill>
                  <a:srgbClr val="0000FF"/>
                </a:solidFill>
              </a:rPr>
              <a:t>затримуватись і зупинятися на проїзній частині, якщо це не пов’язано із забезпеченням безпеки дорожнього руху.</a:t>
            </a:r>
          </a:p>
        </p:txBody>
      </p:sp>
    </p:spTree>
    <p:extLst>
      <p:ext uri="{BB962C8B-B14F-4D97-AF65-F5344CB8AC3E}">
        <p14:creationId xmlns:p14="http://schemas.microsoft.com/office/powerpoint/2010/main" val="5432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772816"/>
            <a:ext cx="4314825" cy="3238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66657" y="692696"/>
            <a:ext cx="4983928" cy="56015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Дружно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скажіть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мені</a:t>
            </a:r>
            <a:endParaRPr lang="ru-RU" sz="2000" b="1" dirty="0">
              <a:ln w="10541" cmpd="sng">
                <a:solidFill>
                  <a:srgbClr val="E618D7"/>
                </a:solidFill>
                <a:prstDash val="solid"/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гратись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Лине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музика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пісні</a:t>
            </a:r>
            <a:endParaRPr lang="ru-RU" sz="2000" b="1" dirty="0">
              <a:ln w="10541" cmpd="sng">
                <a:solidFill>
                  <a:srgbClr val="E618D7"/>
                </a:solidFill>
                <a:prstDash val="solid"/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гратись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Б’є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в ворота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м’яч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хлопчак</a:t>
            </a:r>
            <a:endParaRPr lang="ru-RU" sz="2000" b="1" dirty="0">
              <a:ln w="10541" cmpd="sng">
                <a:solidFill>
                  <a:srgbClr val="E618D7"/>
                </a:solidFill>
                <a:prstDash val="solid"/>
              </a:ln>
              <a:solidFill>
                <a:srgbClr val="FFCC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подвір’ї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гратись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Так!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скажіть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Мчати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велосипеді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Як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тобі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чотирнадцять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мастак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дорозі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їхати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Так!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А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ви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сумні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порушувати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 err="1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000" b="1" dirty="0">
                <a:ln w="10541" cmpd="sng">
                  <a:solidFill>
                    <a:srgbClr val="E618D7"/>
                  </a:solidFill>
                  <a:prstDash val="solid"/>
                </a:ln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cap="none" spc="0" dirty="0">
              <a:ln w="10541" cmpd="sng">
                <a:solidFill>
                  <a:srgbClr val="E618D7"/>
                </a:solidFill>
                <a:prstDash val="solid"/>
              </a:ln>
              <a:solidFill>
                <a:srgbClr val="FFCC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44" y="908720"/>
            <a:ext cx="563891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475656" y="3723997"/>
            <a:ext cx="56886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Дотримуйтесь</a:t>
            </a:r>
          </a:p>
          <a:p>
            <a:pPr algn="ctr"/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п</a:t>
            </a:r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равил</a:t>
            </a:r>
          </a:p>
          <a:p>
            <a:pPr algn="ctr"/>
            <a:r>
              <a:rPr lang="uk-UA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д</a:t>
            </a:r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Monotype Corsiva" pitchFamily="66" charset="0"/>
              </a:rPr>
              <a:t>орожнього руху!!!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4" name="Picture 4" descr="71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11188" y="549275"/>
            <a:ext cx="81375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 b="1">
                <a:solidFill>
                  <a:srgbClr val="FF3300"/>
                </a:solidFill>
              </a:rPr>
              <a:t>* Нормативний документ, який встановлює порядок дорожнього руху на всій території України…</a:t>
            </a:r>
            <a:r>
              <a:rPr lang="ru-RU" altLang="ru-RU" sz="1800"/>
              <a:t> 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11188" y="2349500"/>
            <a:ext cx="7200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0000FF"/>
                </a:solidFill>
              </a:rPr>
              <a:t>правила дорожнього руху</a:t>
            </a:r>
            <a:r>
              <a:rPr lang="ru-RU" altLang="ru-RU" sz="1800"/>
              <a:t> </a:t>
            </a:r>
          </a:p>
        </p:txBody>
      </p:sp>
      <p:pic>
        <p:nvPicPr>
          <p:cNvPr id="36872" name="Picture 8" descr="ANd9GcTA6_J-IAGKaQcceq08C9YBKeBUof5PKc4Qlb2WnJ3okWkpcUladHDslP3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1663"/>
            <a:ext cx="2386013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1212644267_pdd_u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997200"/>
            <a:ext cx="2273300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16581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068638"/>
            <a:ext cx="23812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64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1052735"/>
            <a:ext cx="3816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СВІ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ТЛО</a:t>
            </a:r>
            <a:r>
              <a:rPr lang="ru-RU" sz="2400" b="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ФОР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переходиш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вулицю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розі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зупинись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 перш за все </a:t>
            </a:r>
            <a:r>
              <a:rPr lang="ru-RU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уважно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мене подивись.</a:t>
            </a:r>
          </a:p>
        </p:txBody>
      </p:sp>
      <p:sp>
        <p:nvSpPr>
          <p:cNvPr id="5" name="AutoShape 5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46555"/>
            <a:ext cx="2808312" cy="54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7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48680"/>
            <a:ext cx="4980445" cy="342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1991" y="3856980"/>
            <a:ext cx="764001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червоний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зупинись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навколо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подивись:</a:t>
            </a:r>
          </a:p>
          <a:p>
            <a:pPr algn="ctr"/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попереджає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машина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під’їжджає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0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36374" y="1124744"/>
            <a:ext cx="438004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Жовте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«око»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кліпне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лиш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будь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уважним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оглянись,</a:t>
            </a:r>
          </a:p>
          <a:p>
            <a:pPr algn="ctr"/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приготуйся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чітко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перейти дорогу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48847"/>
            <a:ext cx="3528392" cy="47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9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32448" y="326233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зелений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горить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переходь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 «</a:t>
            </a:r>
            <a:r>
              <a:rPr lang="ru-RU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зебрі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вмить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але й тут не </a:t>
            </a:r>
            <a:r>
              <a:rPr lang="ru-RU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забувати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навкруг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контролювати</a:t>
            </a:r>
            <a:r>
              <a:rPr lang="ru-RU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5004173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93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55976" y="1954575"/>
            <a:ext cx="41764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618D7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E618D7"/>
                </a:solidFill>
                <a:effectLst/>
                <a:latin typeface="Times New Roman" pitchFamily="18" charset="0"/>
                <a:cs typeface="Times New Roman" pitchFamily="18" charset="0"/>
              </a:rPr>
              <a:t>яке світло можна переходити дорогу?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E618D7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1843" r="13775" b="18151"/>
          <a:stretch/>
        </p:blipFill>
        <p:spPr>
          <a:xfrm>
            <a:off x="539552" y="1076050"/>
            <a:ext cx="3312368" cy="4613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62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8" name="Picture 4" descr="71-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68313" y="333375"/>
            <a:ext cx="83518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FF3300"/>
                </a:solidFill>
              </a:rPr>
              <a:t>* </a:t>
            </a:r>
            <a:r>
              <a:rPr lang="ru-RU" altLang="ru-RU" sz="3600" b="1">
                <a:solidFill>
                  <a:srgbClr val="FF3300"/>
                </a:solidFill>
              </a:rPr>
              <a:t>Частина дороги, призначена для руху пішоходів через проїжджу частину…</a:t>
            </a:r>
            <a:r>
              <a:rPr lang="ru-RU" altLang="ru-RU" sz="360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68313" y="2133600"/>
            <a:ext cx="4392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0000FF"/>
                </a:solidFill>
              </a:rPr>
              <a:t>пішохідний перехід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95288" y="3500438"/>
            <a:ext cx="80645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 b="1">
                <a:solidFill>
                  <a:srgbClr val="FF3300"/>
                </a:solidFill>
              </a:rPr>
              <a:t>* Особа, яка керує транспортним засобом…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187450" y="5084763"/>
            <a:ext cx="2016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3600">
                <a:solidFill>
                  <a:srgbClr val="0000FF"/>
                </a:solidFill>
              </a:rPr>
              <a:t>водій</a:t>
            </a:r>
          </a:p>
        </p:txBody>
      </p:sp>
      <p:pic>
        <p:nvPicPr>
          <p:cNvPr id="23564" name="Picture 12" descr="ANd9GcT8cF8kEJOKKQLziX-N7I__jEEXi2Ppmd-9hhpSc8bBu_EHLpSi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541463"/>
            <a:ext cx="252095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4" descr="c-vodite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365625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7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  <p:bldP spid="23559" grpId="0"/>
      <p:bldP spid="23560" grpId="0"/>
      <p:bldP spid="2356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645</Words>
  <Application>Microsoft Office PowerPoint</Application>
  <PresentationFormat>Экран (4:3)</PresentationFormat>
  <Paragraphs>95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</cp:revision>
  <dcterms:created xsi:type="dcterms:W3CDTF">2019-05-12T13:53:18Z</dcterms:created>
  <dcterms:modified xsi:type="dcterms:W3CDTF">2020-05-17T14:52:07Z</dcterms:modified>
</cp:coreProperties>
</file>