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8CB929-61D9-4B07-B2B4-2CC20BD42EDD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96BCE7-C201-4C00-8466-5A2E454D26BD}">
      <dgm:prSet phldrT="[Текст]" custT="1"/>
      <dgm:spPr/>
      <dgm:t>
        <a:bodyPr/>
        <a:lstStyle/>
        <a:p>
          <a:pPr algn="l"/>
          <a:r>
            <a:rPr lang="ru-RU" sz="2800" dirty="0" smtClean="0"/>
            <a:t>      </a:t>
          </a:r>
          <a:r>
            <a:rPr lang="ru-RU" sz="2400" b="1" dirty="0" smtClean="0">
              <a:solidFill>
                <a:schemeClr val="tx1"/>
              </a:solidFill>
            </a:rPr>
            <a:t>Семьи,   уважающие     </a:t>
          </a:r>
          <a:br>
            <a:rPr lang="ru-RU" sz="2400" b="1" dirty="0" smtClean="0">
              <a:solidFill>
                <a:schemeClr val="tx1"/>
              </a:solidFill>
            </a:rPr>
          </a:br>
          <a:r>
            <a:rPr lang="ru-RU" sz="2400" b="1" dirty="0" smtClean="0">
              <a:solidFill>
                <a:schemeClr val="tx1"/>
              </a:solidFill>
            </a:rPr>
            <a:t>      детей</a:t>
          </a:r>
          <a:endParaRPr lang="ru-RU" sz="2400" b="1" dirty="0">
            <a:solidFill>
              <a:schemeClr val="tx1"/>
            </a:solidFill>
          </a:endParaRPr>
        </a:p>
      </dgm:t>
    </dgm:pt>
    <dgm:pt modelId="{6841AA76-14FB-48BD-B68E-9176DB161DDD}" type="parTrans" cxnId="{F766B44D-07F9-4549-8D9C-BF7486538615}">
      <dgm:prSet/>
      <dgm:spPr/>
      <dgm:t>
        <a:bodyPr/>
        <a:lstStyle/>
        <a:p>
          <a:endParaRPr lang="ru-RU"/>
        </a:p>
      </dgm:t>
    </dgm:pt>
    <dgm:pt modelId="{D5031CDF-687E-4E0D-A19A-153B06907909}" type="sibTrans" cxnId="{F766B44D-07F9-4549-8D9C-BF7486538615}">
      <dgm:prSet/>
      <dgm:spPr/>
      <dgm:t>
        <a:bodyPr/>
        <a:lstStyle/>
        <a:p>
          <a:endParaRPr lang="ru-RU"/>
        </a:p>
      </dgm:t>
    </dgm:pt>
    <dgm:pt modelId="{A7C46F85-F89A-4BD6-A2BB-B66DAD5B9C5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Отзывчивые семьи</a:t>
          </a:r>
          <a:endParaRPr lang="ru-RU" sz="2400" b="1" dirty="0">
            <a:solidFill>
              <a:schemeClr val="tx1"/>
            </a:solidFill>
          </a:endParaRPr>
        </a:p>
      </dgm:t>
    </dgm:pt>
    <dgm:pt modelId="{3681F565-114C-40BA-BBEA-E381F8C3270E}" type="parTrans" cxnId="{8FDA33A6-AE41-4F82-8DE2-B53CA6C7D620}">
      <dgm:prSet/>
      <dgm:spPr/>
      <dgm:t>
        <a:bodyPr/>
        <a:lstStyle/>
        <a:p>
          <a:endParaRPr lang="ru-RU"/>
        </a:p>
      </dgm:t>
    </dgm:pt>
    <dgm:pt modelId="{38ED096E-8F32-4013-A127-413009A772B8}" type="sibTrans" cxnId="{8FDA33A6-AE41-4F82-8DE2-B53CA6C7D620}">
      <dgm:prSet/>
      <dgm:spPr/>
      <dgm:t>
        <a:bodyPr/>
        <a:lstStyle/>
        <a:p>
          <a:endParaRPr lang="ru-RU"/>
        </a:p>
      </dgm:t>
    </dgm:pt>
    <dgm:pt modelId="{7C379B1E-DB9A-4B17-82F3-06BADED7045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Материально-</a:t>
          </a:r>
          <a:br>
            <a:rPr lang="ru-RU" sz="2400" b="1" dirty="0" smtClean="0">
              <a:solidFill>
                <a:schemeClr val="tx1"/>
              </a:solidFill>
            </a:rPr>
          </a:br>
          <a:r>
            <a:rPr lang="ru-RU" sz="2400" b="1" dirty="0" smtClean="0">
              <a:solidFill>
                <a:schemeClr val="tx1"/>
              </a:solidFill>
            </a:rPr>
            <a:t>ориентированные семьи</a:t>
          </a:r>
          <a:br>
            <a:rPr lang="ru-RU" sz="2400" b="1" dirty="0" smtClean="0">
              <a:solidFill>
                <a:schemeClr val="tx1"/>
              </a:solidFill>
            </a:rPr>
          </a:br>
          <a:endParaRPr lang="ru-RU" sz="2400" b="1" dirty="0">
            <a:solidFill>
              <a:schemeClr val="tx1"/>
            </a:solidFill>
          </a:endParaRPr>
        </a:p>
      </dgm:t>
    </dgm:pt>
    <dgm:pt modelId="{D09FAED5-7091-40AE-95B4-903B1958EF00}" type="parTrans" cxnId="{BC0B284C-3264-4620-B518-E9A477054CA5}">
      <dgm:prSet/>
      <dgm:spPr/>
      <dgm:t>
        <a:bodyPr/>
        <a:lstStyle/>
        <a:p>
          <a:endParaRPr lang="ru-RU"/>
        </a:p>
      </dgm:t>
    </dgm:pt>
    <dgm:pt modelId="{BDCD22A2-8F79-4647-B518-DEB6DF6B9E37}" type="sibTrans" cxnId="{BC0B284C-3264-4620-B518-E9A477054CA5}">
      <dgm:prSet/>
      <dgm:spPr/>
      <dgm:t>
        <a:bodyPr/>
        <a:lstStyle/>
        <a:p>
          <a:endParaRPr lang="ru-RU"/>
        </a:p>
      </dgm:t>
    </dgm:pt>
    <dgm:pt modelId="{DFD8EB29-025F-4751-9766-444D85E203B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Враждебные семьи</a:t>
          </a:r>
          <a:endParaRPr lang="ru-RU" sz="2400" b="1" dirty="0">
            <a:solidFill>
              <a:schemeClr val="tx1"/>
            </a:solidFill>
          </a:endParaRPr>
        </a:p>
      </dgm:t>
    </dgm:pt>
    <dgm:pt modelId="{A48D7687-AAD5-49AD-B94F-F7E7CF8719BA}" type="parTrans" cxnId="{D7FB27E7-D691-475D-9BE4-35A72457606E}">
      <dgm:prSet/>
      <dgm:spPr/>
      <dgm:t>
        <a:bodyPr/>
        <a:lstStyle/>
        <a:p>
          <a:endParaRPr lang="ru-RU"/>
        </a:p>
      </dgm:t>
    </dgm:pt>
    <dgm:pt modelId="{5652B882-DCF6-4B93-88FB-828E7DFB528A}" type="sibTrans" cxnId="{D7FB27E7-D691-475D-9BE4-35A72457606E}">
      <dgm:prSet/>
      <dgm:spPr/>
      <dgm:t>
        <a:bodyPr/>
        <a:lstStyle/>
        <a:p>
          <a:endParaRPr lang="ru-RU"/>
        </a:p>
      </dgm:t>
    </dgm:pt>
    <dgm:pt modelId="{82C6E69E-6060-4945-8A29-A7468967526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Асоциальные</a:t>
          </a:r>
        </a:p>
        <a:p>
          <a:r>
            <a:rPr lang="ru-RU" sz="2400" b="1" dirty="0" smtClean="0">
              <a:solidFill>
                <a:schemeClr val="tx1"/>
              </a:solidFill>
            </a:rPr>
            <a:t>семьи</a:t>
          </a:r>
          <a:endParaRPr lang="ru-RU" sz="2400" b="1" dirty="0">
            <a:solidFill>
              <a:schemeClr val="tx1"/>
            </a:solidFill>
          </a:endParaRPr>
        </a:p>
      </dgm:t>
    </dgm:pt>
    <dgm:pt modelId="{A4A423F4-DEF3-4C4F-9F53-47D4697ACDD5}" type="parTrans" cxnId="{A8D4DB43-2C84-4BBB-92EA-5838B3BC642F}">
      <dgm:prSet/>
      <dgm:spPr/>
      <dgm:t>
        <a:bodyPr/>
        <a:lstStyle/>
        <a:p>
          <a:endParaRPr lang="ru-RU"/>
        </a:p>
      </dgm:t>
    </dgm:pt>
    <dgm:pt modelId="{AE9BBFB1-E91E-415B-862A-AFE054552745}" type="sibTrans" cxnId="{A8D4DB43-2C84-4BBB-92EA-5838B3BC642F}">
      <dgm:prSet/>
      <dgm:spPr/>
      <dgm:t>
        <a:bodyPr/>
        <a:lstStyle/>
        <a:p>
          <a:endParaRPr lang="ru-RU"/>
        </a:p>
      </dgm:t>
    </dgm:pt>
    <dgm:pt modelId="{B3325CAE-DB20-4309-838B-768062852661}" type="pres">
      <dgm:prSet presAssocID="{B08CB929-61D9-4B07-B2B4-2CC20BD42E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7EB697-25D1-4C77-B19B-440A8AFEC9DB}" type="pres">
      <dgm:prSet presAssocID="{2996BCE7-C201-4C00-8466-5A2E454D26B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194893-91A3-4AC9-81C7-68D8184C0011}" type="pres">
      <dgm:prSet presAssocID="{D5031CDF-687E-4E0D-A19A-153B06907909}" presName="sibTrans" presStyleCnt="0"/>
      <dgm:spPr/>
    </dgm:pt>
    <dgm:pt modelId="{0E35E1EC-918E-46DA-B9F4-5990EDEFF2D8}" type="pres">
      <dgm:prSet presAssocID="{A7C46F85-F89A-4BD6-A2BB-B66DAD5B9C5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79FD6-3F6C-4279-9268-4312B6C5EB9D}" type="pres">
      <dgm:prSet presAssocID="{38ED096E-8F32-4013-A127-413009A772B8}" presName="sibTrans" presStyleCnt="0"/>
      <dgm:spPr/>
    </dgm:pt>
    <dgm:pt modelId="{4055E330-3B36-461D-A899-BA43A4A1B483}" type="pres">
      <dgm:prSet presAssocID="{7C379B1E-DB9A-4B17-82F3-06BADED70453}" presName="node" presStyleLbl="node1" presStyleIdx="2" presStyleCnt="5" custLinFactNeighborX="392" custLinFactNeighborY="3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8D8F56-892F-4C45-B7D4-F39C972379DE}" type="pres">
      <dgm:prSet presAssocID="{BDCD22A2-8F79-4647-B518-DEB6DF6B9E37}" presName="sibTrans" presStyleCnt="0"/>
      <dgm:spPr/>
    </dgm:pt>
    <dgm:pt modelId="{6EA4CBF7-A6E9-473A-A1E1-CA90114515EF}" type="pres">
      <dgm:prSet presAssocID="{DFD8EB29-025F-4751-9766-444D85E203B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B6AABC-76FB-4EA7-988F-3FC3E2A6D574}" type="pres">
      <dgm:prSet presAssocID="{5652B882-DCF6-4B93-88FB-828E7DFB528A}" presName="sibTrans" presStyleCnt="0"/>
      <dgm:spPr/>
    </dgm:pt>
    <dgm:pt modelId="{EDC1D6E8-24C3-4986-8695-8EF396B63BA2}" type="pres">
      <dgm:prSet presAssocID="{82C6E69E-6060-4945-8A29-A7468967526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89122D-B81A-4D00-B650-050D8FEE97E2}" type="presOf" srcId="{A7C46F85-F89A-4BD6-A2BB-B66DAD5B9C5B}" destId="{0E35E1EC-918E-46DA-B9F4-5990EDEFF2D8}" srcOrd="0" destOrd="0" presId="urn:microsoft.com/office/officeart/2005/8/layout/default"/>
    <dgm:cxn modelId="{8FDA33A6-AE41-4F82-8DE2-B53CA6C7D620}" srcId="{B08CB929-61D9-4B07-B2B4-2CC20BD42EDD}" destId="{A7C46F85-F89A-4BD6-A2BB-B66DAD5B9C5B}" srcOrd="1" destOrd="0" parTransId="{3681F565-114C-40BA-BBEA-E381F8C3270E}" sibTransId="{38ED096E-8F32-4013-A127-413009A772B8}"/>
    <dgm:cxn modelId="{225984EF-4439-434F-95FB-F2E3EF901BDE}" type="presOf" srcId="{82C6E69E-6060-4945-8A29-A74689675269}" destId="{EDC1D6E8-24C3-4986-8695-8EF396B63BA2}" srcOrd="0" destOrd="0" presId="urn:microsoft.com/office/officeart/2005/8/layout/default"/>
    <dgm:cxn modelId="{89CAC11F-311E-4BF8-94A2-4D88857DC8F1}" type="presOf" srcId="{B08CB929-61D9-4B07-B2B4-2CC20BD42EDD}" destId="{B3325CAE-DB20-4309-838B-768062852661}" srcOrd="0" destOrd="0" presId="urn:microsoft.com/office/officeart/2005/8/layout/default"/>
    <dgm:cxn modelId="{BC0B284C-3264-4620-B518-E9A477054CA5}" srcId="{B08CB929-61D9-4B07-B2B4-2CC20BD42EDD}" destId="{7C379B1E-DB9A-4B17-82F3-06BADED70453}" srcOrd="2" destOrd="0" parTransId="{D09FAED5-7091-40AE-95B4-903B1958EF00}" sibTransId="{BDCD22A2-8F79-4647-B518-DEB6DF6B9E37}"/>
    <dgm:cxn modelId="{2E75B7CC-EC8E-4357-AB4B-02CD6DDE1939}" type="presOf" srcId="{2996BCE7-C201-4C00-8466-5A2E454D26BD}" destId="{0A7EB697-25D1-4C77-B19B-440A8AFEC9DB}" srcOrd="0" destOrd="0" presId="urn:microsoft.com/office/officeart/2005/8/layout/default"/>
    <dgm:cxn modelId="{A8D4DB43-2C84-4BBB-92EA-5838B3BC642F}" srcId="{B08CB929-61D9-4B07-B2B4-2CC20BD42EDD}" destId="{82C6E69E-6060-4945-8A29-A74689675269}" srcOrd="4" destOrd="0" parTransId="{A4A423F4-DEF3-4C4F-9F53-47D4697ACDD5}" sibTransId="{AE9BBFB1-E91E-415B-862A-AFE054552745}"/>
    <dgm:cxn modelId="{F766B44D-07F9-4549-8D9C-BF7486538615}" srcId="{B08CB929-61D9-4B07-B2B4-2CC20BD42EDD}" destId="{2996BCE7-C201-4C00-8466-5A2E454D26BD}" srcOrd="0" destOrd="0" parTransId="{6841AA76-14FB-48BD-B68E-9176DB161DDD}" sibTransId="{D5031CDF-687E-4E0D-A19A-153B06907909}"/>
    <dgm:cxn modelId="{22F9BBE6-4868-4761-9356-67A69FD12EE1}" type="presOf" srcId="{DFD8EB29-025F-4751-9766-444D85E203B9}" destId="{6EA4CBF7-A6E9-473A-A1E1-CA90114515EF}" srcOrd="0" destOrd="0" presId="urn:microsoft.com/office/officeart/2005/8/layout/default"/>
    <dgm:cxn modelId="{967C7781-F484-45B2-9568-2FCC573E2B8D}" type="presOf" srcId="{7C379B1E-DB9A-4B17-82F3-06BADED70453}" destId="{4055E330-3B36-461D-A899-BA43A4A1B483}" srcOrd="0" destOrd="0" presId="urn:microsoft.com/office/officeart/2005/8/layout/default"/>
    <dgm:cxn modelId="{D7FB27E7-D691-475D-9BE4-35A72457606E}" srcId="{B08CB929-61D9-4B07-B2B4-2CC20BD42EDD}" destId="{DFD8EB29-025F-4751-9766-444D85E203B9}" srcOrd="3" destOrd="0" parTransId="{A48D7687-AAD5-49AD-B94F-F7E7CF8719BA}" sibTransId="{5652B882-DCF6-4B93-88FB-828E7DFB528A}"/>
    <dgm:cxn modelId="{CE4D63FA-7E60-446C-BDFF-DD37B7A833AC}" type="presParOf" srcId="{B3325CAE-DB20-4309-838B-768062852661}" destId="{0A7EB697-25D1-4C77-B19B-440A8AFEC9DB}" srcOrd="0" destOrd="0" presId="urn:microsoft.com/office/officeart/2005/8/layout/default"/>
    <dgm:cxn modelId="{18C9AC50-1423-4849-86EE-E1094BEF1C04}" type="presParOf" srcId="{B3325CAE-DB20-4309-838B-768062852661}" destId="{A4194893-91A3-4AC9-81C7-68D8184C0011}" srcOrd="1" destOrd="0" presId="urn:microsoft.com/office/officeart/2005/8/layout/default"/>
    <dgm:cxn modelId="{DFCAF3AB-6DC2-4D99-A2CA-866B3A4710E3}" type="presParOf" srcId="{B3325CAE-DB20-4309-838B-768062852661}" destId="{0E35E1EC-918E-46DA-B9F4-5990EDEFF2D8}" srcOrd="2" destOrd="0" presId="urn:microsoft.com/office/officeart/2005/8/layout/default"/>
    <dgm:cxn modelId="{4016853E-EC68-47C2-9812-D809DAF60BDC}" type="presParOf" srcId="{B3325CAE-DB20-4309-838B-768062852661}" destId="{65D79FD6-3F6C-4279-9268-4312B6C5EB9D}" srcOrd="3" destOrd="0" presId="urn:microsoft.com/office/officeart/2005/8/layout/default"/>
    <dgm:cxn modelId="{21C7FF75-9DA0-466D-9FAB-DAB44DACD74D}" type="presParOf" srcId="{B3325CAE-DB20-4309-838B-768062852661}" destId="{4055E330-3B36-461D-A899-BA43A4A1B483}" srcOrd="4" destOrd="0" presId="urn:microsoft.com/office/officeart/2005/8/layout/default"/>
    <dgm:cxn modelId="{F0ABFBCB-13C8-46EE-B727-251517399820}" type="presParOf" srcId="{B3325CAE-DB20-4309-838B-768062852661}" destId="{E68D8F56-892F-4C45-B7D4-F39C972379DE}" srcOrd="5" destOrd="0" presId="urn:microsoft.com/office/officeart/2005/8/layout/default"/>
    <dgm:cxn modelId="{F1C409BC-DAA0-443C-B562-958FF2EF2A90}" type="presParOf" srcId="{B3325CAE-DB20-4309-838B-768062852661}" destId="{6EA4CBF7-A6E9-473A-A1E1-CA90114515EF}" srcOrd="6" destOrd="0" presId="urn:microsoft.com/office/officeart/2005/8/layout/default"/>
    <dgm:cxn modelId="{549FA38C-82E4-4FC6-998D-8ED7E6A949F7}" type="presParOf" srcId="{B3325CAE-DB20-4309-838B-768062852661}" destId="{71B6AABC-76FB-4EA7-988F-3FC3E2A6D574}" srcOrd="7" destOrd="0" presId="urn:microsoft.com/office/officeart/2005/8/layout/default"/>
    <dgm:cxn modelId="{E0D0DAE6-6C4C-480A-8A2E-331B143E40CE}" type="presParOf" srcId="{B3325CAE-DB20-4309-838B-768062852661}" destId="{EDC1D6E8-24C3-4986-8695-8EF396B63BA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7EB697-25D1-4C77-B19B-440A8AFEC9DB}">
      <dsp:nvSpPr>
        <dsp:cNvPr id="0" name=""/>
        <dsp:cNvSpPr/>
      </dsp:nvSpPr>
      <dsp:spPr>
        <a:xfrm>
          <a:off x="1176292" y="1091"/>
          <a:ext cx="2435721" cy="14614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      </a:t>
          </a:r>
          <a:r>
            <a:rPr lang="ru-RU" sz="2400" b="1" kern="1200" dirty="0" smtClean="0">
              <a:solidFill>
                <a:schemeClr val="tx1"/>
              </a:solidFill>
            </a:rPr>
            <a:t>Семьи,   уважающие     </a:t>
          </a:r>
          <a:br>
            <a:rPr lang="ru-RU" sz="2400" b="1" kern="1200" dirty="0" smtClean="0">
              <a:solidFill>
                <a:schemeClr val="tx1"/>
              </a:solidFill>
            </a:rPr>
          </a:br>
          <a:r>
            <a:rPr lang="ru-RU" sz="2400" b="1" kern="1200" dirty="0" smtClean="0">
              <a:solidFill>
                <a:schemeClr val="tx1"/>
              </a:solidFill>
            </a:rPr>
            <a:t>      детей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176292" y="1091"/>
        <a:ext cx="2435721" cy="1461432"/>
      </dsp:txXfrm>
    </dsp:sp>
    <dsp:sp modelId="{0E35E1EC-918E-46DA-B9F4-5990EDEFF2D8}">
      <dsp:nvSpPr>
        <dsp:cNvPr id="0" name=""/>
        <dsp:cNvSpPr/>
      </dsp:nvSpPr>
      <dsp:spPr>
        <a:xfrm>
          <a:off x="3855586" y="1091"/>
          <a:ext cx="2435721" cy="14614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Отзывчивые семьи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855586" y="1091"/>
        <a:ext cx="2435721" cy="1461432"/>
      </dsp:txXfrm>
    </dsp:sp>
    <dsp:sp modelId="{4055E330-3B36-461D-A899-BA43A4A1B483}">
      <dsp:nvSpPr>
        <dsp:cNvPr id="0" name=""/>
        <dsp:cNvSpPr/>
      </dsp:nvSpPr>
      <dsp:spPr>
        <a:xfrm>
          <a:off x="1185840" y="1757363"/>
          <a:ext cx="2435721" cy="14614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Материально-</a:t>
          </a:r>
          <a:br>
            <a:rPr lang="ru-RU" sz="2400" b="1" kern="1200" dirty="0" smtClean="0">
              <a:solidFill>
                <a:schemeClr val="tx1"/>
              </a:solidFill>
            </a:rPr>
          </a:br>
          <a:r>
            <a:rPr lang="ru-RU" sz="2400" b="1" kern="1200" dirty="0" smtClean="0">
              <a:solidFill>
                <a:schemeClr val="tx1"/>
              </a:solidFill>
            </a:rPr>
            <a:t>ориентированные семьи</a:t>
          </a:r>
          <a:br>
            <a:rPr lang="ru-RU" sz="2400" b="1" kern="1200" dirty="0" smtClean="0">
              <a:solidFill>
                <a:schemeClr val="tx1"/>
              </a:solidFill>
            </a:rPr>
          </a:br>
          <a:endParaRPr lang="ru-RU" sz="2400" b="1" kern="1200" dirty="0">
            <a:solidFill>
              <a:schemeClr val="tx1"/>
            </a:solidFill>
          </a:endParaRPr>
        </a:p>
      </dsp:txBody>
      <dsp:txXfrm>
        <a:off x="1185840" y="1757363"/>
        <a:ext cx="2435721" cy="1461432"/>
      </dsp:txXfrm>
    </dsp:sp>
    <dsp:sp modelId="{6EA4CBF7-A6E9-473A-A1E1-CA90114515EF}">
      <dsp:nvSpPr>
        <dsp:cNvPr id="0" name=""/>
        <dsp:cNvSpPr/>
      </dsp:nvSpPr>
      <dsp:spPr>
        <a:xfrm>
          <a:off x="3855586" y="1706096"/>
          <a:ext cx="2435721" cy="14614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Враждебные семьи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855586" y="1706096"/>
        <a:ext cx="2435721" cy="1461432"/>
      </dsp:txXfrm>
    </dsp:sp>
    <dsp:sp modelId="{EDC1D6E8-24C3-4986-8695-8EF396B63BA2}">
      <dsp:nvSpPr>
        <dsp:cNvPr id="0" name=""/>
        <dsp:cNvSpPr/>
      </dsp:nvSpPr>
      <dsp:spPr>
        <a:xfrm>
          <a:off x="2515939" y="3411100"/>
          <a:ext cx="2435721" cy="14614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Асоциальные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семьи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2515939" y="3411100"/>
        <a:ext cx="2435721" cy="1461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919143E-B0FF-4286-AB9C-5993F40E57D4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1C4687-4266-41B0-B123-BCFA893C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143E-B0FF-4286-AB9C-5993F40E57D4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4687-4266-41B0-B123-BCFA893C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143E-B0FF-4286-AB9C-5993F40E57D4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4687-4266-41B0-B123-BCFA893C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19143E-B0FF-4286-AB9C-5993F40E57D4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1C4687-4266-41B0-B123-BCFA893CA8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919143E-B0FF-4286-AB9C-5993F40E57D4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1C4687-4266-41B0-B123-BCFA893C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143E-B0FF-4286-AB9C-5993F40E57D4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4687-4266-41B0-B123-BCFA893CA8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143E-B0FF-4286-AB9C-5993F40E57D4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4687-4266-41B0-B123-BCFA893CA8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19143E-B0FF-4286-AB9C-5993F40E57D4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1C4687-4266-41B0-B123-BCFA893CA8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143E-B0FF-4286-AB9C-5993F40E57D4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4687-4266-41B0-B123-BCFA893C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19143E-B0FF-4286-AB9C-5993F40E57D4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1C4687-4266-41B0-B123-BCFA893CA8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19143E-B0FF-4286-AB9C-5993F40E57D4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1C4687-4266-41B0-B123-BCFA893CA8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919143E-B0FF-4286-AB9C-5993F40E57D4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1C4687-4266-41B0-B123-BCFA893C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556792"/>
            <a:ext cx="7848872" cy="17945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  </a:t>
            </a:r>
            <a:r>
              <a:rPr lang="ru-RU" sz="5400" dirty="0" smtClean="0">
                <a:solidFill>
                  <a:schemeClr val="tx1"/>
                </a:solidFill>
              </a:rPr>
              <a:t>«Модели семейного воспитания»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5518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85728"/>
            <a:ext cx="6172200" cy="50006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                  </a:t>
            </a:r>
            <a:r>
              <a:rPr lang="ru-RU" sz="3200" dirty="0" smtClean="0">
                <a:solidFill>
                  <a:srgbClr val="C00000"/>
                </a:solidFill>
              </a:rPr>
              <a:t>Асоциальные семьи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071546"/>
            <a:ext cx="6172200" cy="53033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r>
              <a:rPr lang="ru-RU" sz="2000" u="sng" dirty="0" smtClean="0">
                <a:solidFill>
                  <a:srgbClr val="C00000"/>
                </a:solidFill>
              </a:rPr>
              <a:t>Дети, которых не любят, становятся взрослыми, которые не могут любить.</a:t>
            </a:r>
          </a:p>
          <a:p>
            <a:r>
              <a:rPr lang="ru-RU" sz="2000" i="1" u="sng" dirty="0" smtClean="0">
                <a:solidFill>
                  <a:srgbClr val="C00000"/>
                </a:solidFill>
              </a:rPr>
              <a:t>Перл Бак</a:t>
            </a:r>
            <a:endParaRPr lang="ru-RU" sz="2000" u="sng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r>
              <a:rPr lang="ru-RU" sz="2000" dirty="0" smtClean="0">
                <a:solidFill>
                  <a:schemeClr val="tx1"/>
                </a:solidFill>
              </a:rPr>
              <a:t>Это скорее не семьи, а временное пристанище для детей, которых здесь не ждут, не любят и не приемлют. Родители в этих семьях, как правило, ведут аморальный образ жизни. Влияние таких родителей на детей может быть только крайне негативным.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 </a:t>
            </a:r>
          </a:p>
          <a:p>
            <a:pPr algn="ctr"/>
            <a:endParaRPr lang="ru-RU" dirty="0"/>
          </a:p>
        </p:txBody>
      </p:sp>
      <p:pic>
        <p:nvPicPr>
          <p:cNvPr id="4" name="Рисунок 3" descr="MC900440506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4500570"/>
            <a:ext cx="14478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285728"/>
            <a:ext cx="6572296" cy="6429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/>
            </a:r>
            <a:br>
              <a:rPr lang="ru-RU" sz="1600" dirty="0" smtClean="0">
                <a:solidFill>
                  <a:srgbClr val="C00000"/>
                </a:solidFill>
              </a:rPr>
            </a:b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1142984"/>
            <a:ext cx="6715172" cy="55721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500" dirty="0" smtClean="0">
                <a:solidFill>
                  <a:schemeClr val="tx1"/>
                </a:solidFill>
              </a:rPr>
              <a:t>Рассмотрим самые важные факторы оказывающие отрицательное влияние на формирование семейной воспитательной среды. </a:t>
            </a:r>
          </a:p>
          <a:p>
            <a:r>
              <a:rPr lang="ru-RU" sz="1600" u="sng" dirty="0" smtClean="0"/>
              <a:t>   </a:t>
            </a:r>
            <a:r>
              <a:rPr lang="ru-RU" sz="1600" u="sng" dirty="0" smtClean="0">
                <a:solidFill>
                  <a:schemeClr val="accent3">
                    <a:lumMod val="75000"/>
                  </a:schemeClr>
                </a:solidFill>
              </a:rPr>
              <a:t>Выделено несколько  наиболее  часто встречающихся причин:</a:t>
            </a:r>
            <a:br>
              <a:rPr lang="ru-RU" sz="1600" u="sng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600" u="sng" dirty="0" smtClean="0">
                <a:solidFill>
                  <a:schemeClr val="tx1"/>
                </a:solidFill>
              </a:rPr>
              <a:t>1. </a:t>
            </a:r>
            <a:r>
              <a:rPr lang="ru-RU" sz="1600" i="1" dirty="0" smtClean="0">
                <a:solidFill>
                  <a:srgbClr val="C00000"/>
                </a:solidFill>
              </a:rPr>
              <a:t>Педагогическая несостоятельность родителей. </a:t>
            </a:r>
            <a:r>
              <a:rPr lang="ru-RU" sz="1600" i="1" dirty="0" smtClean="0">
                <a:solidFill>
                  <a:schemeClr val="tx1"/>
                </a:solidFill>
              </a:rPr>
              <a:t/>
            </a:r>
            <a:br>
              <a:rPr lang="ru-RU" sz="1600" i="1" dirty="0" smtClean="0">
                <a:solidFill>
                  <a:schemeClr val="tx1"/>
                </a:solidFill>
              </a:rPr>
            </a:br>
            <a:r>
              <a:rPr lang="ru-RU" sz="1600" dirty="0" smtClean="0"/>
              <a:t> </a:t>
            </a:r>
            <a:r>
              <a:rPr lang="ru-RU" sz="1500" dirty="0" smtClean="0">
                <a:solidFill>
                  <a:schemeClr val="tx1"/>
                </a:solidFill>
              </a:rPr>
              <a:t>Большинство родителей приступает к  воспитанию детей не имея о нем никаких педагогических представлений. Но поскольку родители сами воспитывались в семье, в детском саду, в школе, у них возникают иллюзии осведомленности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600" u="sng" dirty="0" smtClean="0">
                <a:solidFill>
                  <a:schemeClr val="tx1"/>
                </a:solidFill>
              </a:rPr>
              <a:t>2. </a:t>
            </a:r>
            <a:r>
              <a:rPr lang="ru-RU" sz="1600" i="1" u="sng" dirty="0" smtClean="0">
                <a:solidFill>
                  <a:srgbClr val="C00000"/>
                </a:solidFill>
              </a:rPr>
              <a:t>Ж</a:t>
            </a:r>
            <a:r>
              <a:rPr lang="ru-RU" sz="1600" i="1" dirty="0" smtClean="0">
                <a:solidFill>
                  <a:srgbClr val="C00000"/>
                </a:solidFill>
              </a:rPr>
              <a:t>естокие, варварские методы воспитания.</a:t>
            </a:r>
            <a:br>
              <a:rPr lang="ru-RU" sz="1600" i="1" dirty="0" smtClean="0">
                <a:solidFill>
                  <a:srgbClr val="C00000"/>
                </a:solidFill>
              </a:rPr>
            </a:br>
            <a:r>
              <a:rPr lang="ru-RU" sz="1600" b="0" dirty="0" smtClean="0"/>
              <a:t>  </a:t>
            </a:r>
            <a:r>
              <a:rPr lang="ru-RU" sz="1600" dirty="0" smtClean="0">
                <a:solidFill>
                  <a:schemeClr val="tx1"/>
                </a:solidFill>
              </a:rPr>
              <a:t>Дети начинают бояться, ненавидеть, прези­рать родителей и любыми путями спасаются от них. 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3. </a:t>
            </a:r>
            <a:r>
              <a:rPr lang="ru-RU" sz="1600" i="1" dirty="0" smtClean="0">
                <a:solidFill>
                  <a:srgbClr val="C00000"/>
                </a:solidFill>
              </a:rPr>
              <a:t>Сотворение в семье кумира обычно в лице единственного ребенка.</a:t>
            </a:r>
            <a:br>
              <a:rPr lang="ru-RU" sz="1600" i="1" dirty="0" smtClean="0">
                <a:solidFill>
                  <a:srgbClr val="C00000"/>
                </a:solidFill>
              </a:rPr>
            </a:br>
            <a:r>
              <a:rPr lang="ru-RU" sz="1600" b="0" dirty="0" smtClean="0"/>
              <a:t> </a:t>
            </a:r>
            <a:r>
              <a:rPr lang="ru-RU" sz="1500" dirty="0" smtClean="0">
                <a:solidFill>
                  <a:schemeClr val="tx1"/>
                </a:solidFill>
              </a:rPr>
              <a:t>Задобренного, зацелованного, заласканного. Капризного и плак­сивого. А в результате - эгоцентричного и бессовестно-равнодушного.</a:t>
            </a:r>
            <a:endParaRPr lang="ru-RU" sz="1500" i="1" u="sng" dirty="0" smtClean="0">
              <a:solidFill>
                <a:schemeClr val="tx1"/>
              </a:solidFill>
            </a:endParaRPr>
          </a:p>
          <a:p>
            <a:r>
              <a:rPr lang="ru-RU" sz="1500" dirty="0" smtClean="0">
                <a:solidFill>
                  <a:srgbClr val="C00000"/>
                </a:solidFill>
              </a:rPr>
              <a:t>Тот или иной вариант влияния некоторых факторов на формирование модели семейного воспитания вовсе не является фатальной доминантой. Если родители смогут психологически и педагогически грамотно - сами или с помощью учителя, психолога-консультанта или социального педагога школы - ра­зобраться в сложившейся ситуации, то преодоление отри­цательных факторов возможно, что позволит преобразовать ущербную модель в благополучную.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928794" y="285728"/>
            <a:ext cx="6715172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 fontScale="6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1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7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Содержание и направленность каждой из представленных моделей формируются в результате взаимодействия многих факторов.  </a:t>
            </a:r>
            <a:r>
              <a:rPr kumimoji="0" lang="ru-RU" sz="27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7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16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1600" b="1" i="0" u="none" strike="noStrike" kern="1200" cap="small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85728"/>
            <a:ext cx="6172200" cy="7143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3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3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>Сознательное отношение к воспитанию в семье требуется и от детей .</a:t>
            </a:r>
            <a:endParaRPr lang="ru-RU" sz="1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000108"/>
            <a:ext cx="6172200" cy="53748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Это связано с тем, что в него входит постепенное развитие их ответственности за семейный микроклимат.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rgbClr val="C00000"/>
                </a:solidFill>
              </a:rPr>
              <a:t>Позитивная позиция родителей столь же необходимо для нормального воспитания, как и позиция детей. </a:t>
            </a:r>
            <a:r>
              <a:rPr lang="ru-RU" sz="1400" dirty="0" smtClean="0">
                <a:solidFill>
                  <a:schemeClr val="tx1"/>
                </a:solidFill>
              </a:rPr>
              <a:t>Именно это позволяет сформировать рациональные отношения в семье, положительно влияющие на эффективность семейного воспитания.</a:t>
            </a:r>
            <a:br>
              <a:rPr lang="ru-RU" sz="1400" dirty="0" smtClean="0">
                <a:solidFill>
                  <a:schemeClr val="tx1"/>
                </a:solidFill>
              </a:rPr>
            </a:b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Подводя итог вышесказанному, хочется  пожелать каждому родителю , чтобы они </a:t>
            </a:r>
            <a:r>
              <a:rPr lang="ru-RU" sz="1400" dirty="0" smtClean="0">
                <a:solidFill>
                  <a:srgbClr val="C00000"/>
                </a:solidFill>
              </a:rPr>
              <a:t>БЕРЕГЛИ СВОЙ  МАЛЕНЬКИЙ МИРОК  - СЕМЬЮ.</a:t>
            </a:r>
            <a:br>
              <a:rPr lang="ru-RU" sz="1400" dirty="0" smtClean="0">
                <a:solidFill>
                  <a:srgbClr val="C00000"/>
                </a:solidFill>
              </a:rPr>
            </a:br>
            <a:r>
              <a:rPr lang="ru-RU" sz="1400" dirty="0" smtClean="0">
                <a:solidFill>
                  <a:srgbClr val="C00000"/>
                </a:solidFill>
              </a:rPr>
              <a:t>ПУСТЬ В НЕЙ ПОСЕЛЯТСЯ ТОЛЬКО  - ЛЮБОВЬ, СЧАСТЬЕ, ВЗАИМОУВАЖЕНИЕ И МИР! И ТОГДА  ИХ ДЕТИ  ВЫРАСТУТ НАСТОЯЩИМИ ЛЮДЬМИ И ОБЯЗАТЕЛЬНО  СКАЖУТ – «У МЕНЯ САМАЯ ЛУЧШАЯ СЕМЬЯ И Я СЧАСТЛИВ!»</a:t>
            </a:r>
            <a:br>
              <a:rPr lang="ru-RU" sz="1400" dirty="0" smtClean="0">
                <a:solidFill>
                  <a:srgbClr val="C00000"/>
                </a:solidFill>
              </a:rPr>
            </a:br>
            <a:endParaRPr lang="ru-RU" sz="1400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Семья - это место, где верят и ждут. Где примут любого, простят и поймут, Где правят улыбка и любящий взгляд. В семье разделяют всегда всё на всех: Проблемы, удачи и радостный смех. Так будьте же крепкой, счастливой семьей, Тогда вас печаль обойдет стороной!</a:t>
            </a:r>
          </a:p>
          <a:p>
            <a:pPr algn="ctr"/>
            <a:endParaRPr lang="ru-RU" sz="1600" dirty="0" smtClean="0"/>
          </a:p>
          <a:p>
            <a:r>
              <a:rPr lang="ru-RU" sz="1400" dirty="0" smtClean="0">
                <a:solidFill>
                  <a:srgbClr val="C00000"/>
                </a:solidFill>
              </a:rPr>
              <a:t/>
            </a:r>
            <a:br>
              <a:rPr lang="ru-RU" sz="1400" dirty="0" smtClean="0">
                <a:solidFill>
                  <a:srgbClr val="C00000"/>
                </a:solidFill>
              </a:rPr>
            </a:br>
            <a:endParaRPr lang="ru-RU" sz="1400" dirty="0" smtClean="0">
              <a:solidFill>
                <a:srgbClr val="C00000"/>
              </a:solidFill>
            </a:endParaRPr>
          </a:p>
          <a:p>
            <a:endParaRPr lang="ru-RU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467600" cy="21431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2400" b="1" i="1" dirty="0" smtClean="0"/>
              <a:t>Ребенок – зеркало семьи; как в капле воды отражается солнце, так в детях отражается нравственная чистота матери и отца.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1" dirty="0" smtClean="0"/>
              <a:t>                       В.А.Сухомлинский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4" name="Содержимое 3" descr="MC900358763.WM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331464" y="3009489"/>
            <a:ext cx="3097924" cy="32808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428736"/>
            <a:ext cx="6172200" cy="46434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</a:rPr>
              <a:t>Как бы ни жил человек, ему все равно требуется семья. Семью не заменишь ни деньгами, ни карьерой, ни друзьями. Ребёнок не выбирает семью, родителей и в детстве очень зависит от малого круга общения. В жизни каждого человека родители играют большую и ответственную роль. Они дают первые образцы поведения. Ребенок подражает, стремится быть похожим на мать и отца. Когда родители понимают, что во многом от них самих зависит формирование личности ребенка, то они ведут себя так, что все их поступки и поведение в целом способствуют формированию у ребенка тех качеств и такого понимания человеческих ценностей, которые они хотят ему передать.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6000" y="214290"/>
            <a:ext cx="6172200" cy="857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Семья — как элемент </a:t>
            </a:r>
            <a:r>
              <a:rPr lang="ru-RU" sz="2000" dirty="0" err="1" smtClean="0">
                <a:solidFill>
                  <a:schemeClr val="tx1"/>
                </a:solidFill>
              </a:rPr>
              <a:t>пазла</a:t>
            </a:r>
            <a:r>
              <a:rPr lang="ru-RU" sz="2000" dirty="0" smtClean="0">
                <a:solidFill>
                  <a:schemeClr val="tx1"/>
                </a:solidFill>
              </a:rPr>
              <a:t>: найдешь недостающий кусочек, и картинка жизни сложится…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28604"/>
            <a:ext cx="6172200" cy="10715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Внутрисемейные отношения для ребенка – первый специфический образец общественных отношений.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928802"/>
            <a:ext cx="6172200" cy="3643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Результаты специального изучения своеобразия семейных отношений последних лет позволили выделить </a:t>
            </a:r>
            <a:r>
              <a:rPr lang="ru-RU" dirty="0" smtClean="0">
                <a:solidFill>
                  <a:srgbClr val="C00000"/>
                </a:solidFill>
              </a:rPr>
              <a:t>типичные модели семейного воспитания</a:t>
            </a:r>
            <a:r>
              <a:rPr lang="ru-RU" dirty="0" smtClean="0">
                <a:solidFill>
                  <a:schemeClr val="tx1"/>
                </a:solidFill>
              </a:rPr>
              <a:t>. Они были положены в основу соответствующей систематизации, отражающей те или иные </a:t>
            </a:r>
            <a:r>
              <a:rPr lang="ru-RU" dirty="0" err="1" smtClean="0">
                <a:solidFill>
                  <a:schemeClr val="tx1"/>
                </a:solidFill>
              </a:rPr>
              <a:t>системообразующие</a:t>
            </a:r>
            <a:r>
              <a:rPr lang="ru-RU" dirty="0" smtClean="0">
                <a:solidFill>
                  <a:schemeClr val="tx1"/>
                </a:solidFill>
              </a:rPr>
              <a:t> признаки. Это позволило сформировать достаточно широкий спектр научных подходов. Рассмотрим тот из них, где в качестве основания для систематизации выступает характер внутрисемейных отношений и его влияние на воспитание детей.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МОДЕЛИ СЕМЕЙНОГО ВОСПИТАНИЯ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00042"/>
            <a:ext cx="6172200" cy="5715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</a:t>
            </a:r>
            <a:r>
              <a:rPr lang="ru-RU" dirty="0" smtClean="0">
                <a:solidFill>
                  <a:srgbClr val="C00000"/>
                </a:solidFill>
              </a:rPr>
              <a:t>Семьи, уважающие детей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285860"/>
            <a:ext cx="5786462" cy="52864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sz="2600" u="sng" dirty="0" smtClean="0">
                <a:solidFill>
                  <a:srgbClr val="C00000"/>
                </a:solidFill>
              </a:rPr>
              <a:t>Если мы хотим, чтобы наши дети проявляли доброту, вежливость и любовь, то мы сами должны подавать им пример.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sz="2900" dirty="0" smtClean="0">
                <a:solidFill>
                  <a:schemeClr val="tx1"/>
                </a:solidFill>
              </a:rPr>
              <a:t>Детей в таких семьях любят. Родители знают, чем они интересуются, что их беспокоит. Уважают их мнение, переживания, стремятся тактичным советом помочь и ободрить. Это наиболее благополучные для воспитания семьи. Взаимоотношения родителей и детей в этой модели характеризуются общей высоконравственной атмосферой семьи: порядочностью, откровенностью, взаимным доверием, равенством и взаимопомощью.</a:t>
            </a:r>
          </a:p>
          <a:p>
            <a:r>
              <a:rPr lang="ru-RU" sz="2900" dirty="0" smtClean="0">
                <a:solidFill>
                  <a:schemeClr val="tx1"/>
                </a:solidFill>
              </a:rPr>
              <a:t> 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4" name="Рисунок 3" descr="MC900183066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5072074"/>
            <a:ext cx="1819656" cy="15087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14290"/>
            <a:ext cx="61722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 </a:t>
            </a:r>
            <a:r>
              <a:rPr lang="ru-RU" dirty="0" smtClean="0">
                <a:solidFill>
                  <a:srgbClr val="C00000"/>
                </a:solidFill>
              </a:rPr>
              <a:t>Отзывчивые семьи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500174"/>
            <a:ext cx="6172200" cy="48747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sz="2200" dirty="0" smtClean="0">
                <a:solidFill>
                  <a:srgbClr val="C00000"/>
                </a:solidFill>
              </a:rPr>
              <a:t>Отзывчивость ближних — это зачастую лучший психолог или психиатр.</a:t>
            </a:r>
          </a:p>
          <a:p>
            <a:endParaRPr lang="ru-RU" dirty="0" smtClean="0"/>
          </a:p>
          <a:p>
            <a:r>
              <a:rPr lang="ru-RU" sz="2000" dirty="0" smtClean="0">
                <a:solidFill>
                  <a:schemeClr val="tx1"/>
                </a:solidFill>
              </a:rPr>
              <a:t>Отношения между взрослыми и детьми нормальные, но существует определенная дистанция, которую родители и дети стараются не нарушать. В таких семьях родители часто сами решают, что нужно детям, вникают в их заботы и интересы, а дети делятся с ними своими проблемами. Они растут послушными, вежливыми, но недостаточно инициативными. Также дети в таких семьях нередко с трудом могут сформировать и отстаивать собственное мнение, легко попадают в зависимость от других людей.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57166"/>
            <a:ext cx="6172200" cy="6429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   </a:t>
            </a:r>
            <a:r>
              <a:rPr lang="ru-RU" sz="2400" dirty="0" smtClean="0">
                <a:solidFill>
                  <a:srgbClr val="C00000"/>
                </a:solidFill>
              </a:rPr>
              <a:t>Материально - ориентированные семьи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643050"/>
            <a:ext cx="6172200" cy="47318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u="sng" dirty="0" smtClean="0">
                <a:solidFill>
                  <a:srgbClr val="C00000"/>
                </a:solidFill>
              </a:rPr>
              <a:t>Кто видит счастье в обретении материальных благ, те никогда не смогут стать по-настоящему счастливыми. </a:t>
            </a:r>
          </a:p>
          <a:p>
            <a:endParaRPr lang="ru-RU" dirty="0" smtClean="0"/>
          </a:p>
          <a:p>
            <a:r>
              <a:rPr lang="ru-RU" sz="2000" dirty="0" smtClean="0">
                <a:solidFill>
                  <a:schemeClr val="tx1"/>
                </a:solidFill>
              </a:rPr>
              <a:t>Материально-ориентированные семьи. В таких семьях главное внимание уделяется материальному благополучию. Детей здесь с раннего детства приучают смотреть на жизнь прагматически. Духовный мир родителей и детей, как правило, обеднен. Такой вариант модели воспитания может сформироваться и при чрезмерной увлеченности родителей собой, своей работой или собственными отношениями.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42852"/>
            <a:ext cx="6172200" cy="6429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  </a:t>
            </a:r>
            <a:r>
              <a:rPr lang="ru-RU" sz="3200" dirty="0" smtClean="0">
                <a:solidFill>
                  <a:srgbClr val="C00000"/>
                </a:solidFill>
              </a:rPr>
              <a:t>Враждебные семьи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428736"/>
            <a:ext cx="6172200" cy="50006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r>
              <a:rPr lang="ru-RU" u="sng" dirty="0" smtClean="0">
                <a:solidFill>
                  <a:srgbClr val="C00000"/>
                </a:solidFill>
              </a:rPr>
              <a:t>Враждебные отношения  чаще всего  приводят к равнодушию, изоляции людей друг от друга, а отсюда один шаг к одиночеству.</a:t>
            </a:r>
          </a:p>
          <a:p>
            <a:endParaRPr lang="ru-RU" dirty="0" smtClean="0"/>
          </a:p>
          <a:p>
            <a:r>
              <a:rPr lang="ru-RU" sz="2400" dirty="0" smtClean="0">
                <a:solidFill>
                  <a:schemeClr val="tx1"/>
                </a:solidFill>
              </a:rPr>
              <a:t>В них преобладает неуважение к детям, недоверие, слежка за ними, физические наказания. В результате дети, как правило, растут скрытными, недружелюбными, плохо относятся к родителям, не ладят между собой и со сверстниками, не любят школу и могут уйти из семьи.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579</TotalTime>
  <Words>486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   «Модели семейного воспитания»</vt:lpstr>
      <vt:lpstr>Ребенок – зеркало семьи; как в капле воды отражается солнце, так в детях отражается нравственная чистота матери и отца.                         В.А.Сухомлинский   </vt:lpstr>
      <vt:lpstr>Семья — как элемент пазла: найдешь недостающий кусочек, и картинка жизни сложится…</vt:lpstr>
      <vt:lpstr>Внутрисемейные отношения для ребенка – первый специфический образец общественных отношений. </vt:lpstr>
      <vt:lpstr> МОДЕЛИ СЕМЕЙНОГО ВОСПИТАНИЯ</vt:lpstr>
      <vt:lpstr>        Семьи, уважающие детей</vt:lpstr>
      <vt:lpstr>             Отзывчивые семьи</vt:lpstr>
      <vt:lpstr>   Материально - ориентированные семьи</vt:lpstr>
      <vt:lpstr>              Враждебные семьи</vt:lpstr>
      <vt:lpstr>                  Асоциальные семьи</vt:lpstr>
      <vt:lpstr> </vt:lpstr>
      <vt:lpstr>  Сознательное отношение к воспитанию в семье требуется и от детей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Алла</cp:lastModifiedBy>
  <cp:revision>59</cp:revision>
  <dcterms:created xsi:type="dcterms:W3CDTF">2013-10-10T10:06:42Z</dcterms:created>
  <dcterms:modified xsi:type="dcterms:W3CDTF">2015-09-28T14:03:13Z</dcterms:modified>
</cp:coreProperties>
</file>