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72" r:id="rId9"/>
    <p:sldId id="264" r:id="rId10"/>
    <p:sldId id="262" r:id="rId11"/>
    <p:sldId id="275" r:id="rId12"/>
    <p:sldId id="276" r:id="rId13"/>
    <p:sldId id="277" r:id="rId14"/>
    <p:sldId id="266" r:id="rId15"/>
    <p:sldId id="274" r:id="rId16"/>
    <p:sldId id="267" r:id="rId17"/>
    <p:sldId id="268" r:id="rId18"/>
    <p:sldId id="263" r:id="rId19"/>
    <p:sldId id="270" r:id="rId20"/>
    <p:sldId id="273" r:id="rId21"/>
    <p:sldId id="271" r:id="rId22"/>
    <p:sldId id="26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09E7"/>
    <a:srgbClr val="04979E"/>
    <a:srgbClr val="039F28"/>
    <a:srgbClr val="390AE6"/>
    <a:srgbClr val="A40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54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aseline="0" dirty="0" err="1">
                <a:solidFill>
                  <a:schemeClr val="tx2">
                    <a:lumMod val="10000"/>
                  </a:schemeClr>
                </a:solidFill>
              </a:rPr>
              <a:t>Існування</a:t>
            </a:r>
            <a:r>
              <a:rPr lang="ru-RU" sz="2000" baseline="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000" baseline="0" dirty="0" err="1">
                <a:solidFill>
                  <a:schemeClr val="tx2">
                    <a:lumMod val="10000"/>
                  </a:schemeClr>
                </a:solidFill>
              </a:rPr>
              <a:t>торгівлі</a:t>
            </a:r>
            <a:r>
              <a:rPr lang="ru-RU" sz="2000" baseline="0" dirty="0">
                <a:solidFill>
                  <a:schemeClr val="tx2">
                    <a:lumMod val="10000"/>
                  </a:schemeClr>
                </a:solidFill>
              </a:rPr>
              <a:t> людьми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B3-45AA-BDD2-DF2330F266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B3-45AA-BDD2-DF2330F266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Лист1!$A$1:$B$1</c:f>
              <c:strCache>
                <c:ptCount val="2"/>
                <c:pt idx="0">
                  <c:v>так</c:v>
                </c:pt>
                <c:pt idx="1">
                  <c:v>ні</c:v>
                </c:pt>
              </c:strCache>
            </c:strRef>
          </c:cat>
          <c:val>
            <c:numRef>
              <c:f>Лист1!$A$2:$B$2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FB3-45AA-BDD2-DF2330F26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1"/>
                <c:order val="1"/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6-CFB3-45AA-BDD2-DF2330F266B3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8-CFB3-45AA-BDD2-DF2330F266B3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Лист1!$A$1:$B$1</c15:sqref>
                        </c15:formulaRef>
                      </c:ext>
                    </c:extLst>
                    <c:strCache>
                      <c:ptCount val="2"/>
                      <c:pt idx="0">
                        <c:v>так</c:v>
                      </c:pt>
                      <c:pt idx="1">
                        <c:v>ні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Лист1!$A$3:$B$3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CFB3-45AA-BDD2-DF2330F266B3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>
                <a:solidFill>
                  <a:schemeClr val="tx2">
                    <a:lumMod val="10000"/>
                  </a:schemeClr>
                </a:solidFill>
              </a:rPr>
              <a:t>ІНФОРМУВАННЯ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3D-473C-A1AF-6D49B15B6D5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3D-473C-A1AF-6D49B15B6D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'[2Лист Microsoft Excel.xlsx]Лист1'!$A$1:$B$1</c:f>
              <c:strCache>
                <c:ptCount val="2"/>
                <c:pt idx="0">
                  <c:v>ЗМІ</c:v>
                </c:pt>
                <c:pt idx="1">
                  <c:v>Школа</c:v>
                </c:pt>
              </c:strCache>
            </c:strRef>
          </c:cat>
          <c:val>
            <c:numRef>
              <c:f>'[2Лист Microsoft Excel.xlsx]Лист1'!$A$2:$B$2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43D-473C-A1AF-6D49B15B6D59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43D-473C-A1AF-6D49B15B6D5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D43D-473C-A1AF-6D49B15B6D59}"/>
              </c:ext>
            </c:extLst>
          </c:dPt>
          <c:cat>
            <c:strRef>
              <c:f>'[2Лист Microsoft Excel.xlsx]Лист1'!$A$1:$B$1</c:f>
              <c:strCache>
                <c:ptCount val="2"/>
                <c:pt idx="0">
                  <c:v>ЗМІ</c:v>
                </c:pt>
                <c:pt idx="1">
                  <c:v>Школа</c:v>
                </c:pt>
              </c:strCache>
            </c:strRef>
          </c:cat>
          <c:val>
            <c:numRef>
              <c:f>'[2Лист Microsoft Excel.xlsx]Лист1'!$A$3:$B$3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43D-473C-A1AF-6D49B15B6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25787401574806"/>
          <c:y val="0.86611585010207059"/>
          <c:w val="0.63826202974628177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Лист1!$A$2:$A$3</c:f>
              <c:numCache>
                <c:formatCode>General</c:formatCode>
                <c:ptCount val="2"/>
                <c:pt idx="0" formatCode="0%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C2-46AC-A84E-6BDD0ABEF5DB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Лист1!$B$2:$B$3</c:f>
              <c:numCache>
                <c:formatCode>General</c:formatCode>
                <c:ptCount val="2"/>
                <c:pt idx="0" formatCode="0%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C2-46AC-A84E-6BDD0ABEF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511936"/>
        <c:axId val="185513472"/>
      </c:barChart>
      <c:catAx>
        <c:axId val="185511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513472"/>
        <c:crosses val="autoZero"/>
        <c:auto val="1"/>
        <c:lblAlgn val="ctr"/>
        <c:lblOffset val="100"/>
        <c:noMultiLvlLbl val="0"/>
      </c:catAx>
      <c:valAx>
        <c:axId val="18551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51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017903634386499E-2"/>
          <c:y val="0.83472721428574015"/>
          <c:w val="0.33387297189271403"/>
          <c:h val="0.137721777481136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27-4964-BC6A-5D4289E7558F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27-4964-BC6A-5D4289E755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Лист1!$A$1:$B$1</c:f>
              <c:strCache>
                <c:ptCount val="2"/>
                <c:pt idx="0">
                  <c:v>так</c:v>
                </c:pt>
                <c:pt idx="1">
                  <c:v>ні</c:v>
                </c:pt>
              </c:strCache>
            </c:strRef>
          </c:cat>
          <c:val>
            <c:numRef>
              <c:f>Лист1!$A$2:$B$2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D27-4964-BC6A-5D4289E7558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5A-41B8-953A-FA99B19979C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5A-41B8-953A-FA99B19979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Лист1!$A$1:$B$1</c:f>
              <c:strCache>
                <c:ptCount val="2"/>
                <c:pt idx="0">
                  <c:v>так</c:v>
                </c:pt>
                <c:pt idx="1">
                  <c:v>ні</c:v>
                </c:pt>
              </c:strCache>
            </c:strRef>
          </c:cat>
          <c:val>
            <c:numRef>
              <c:f>Лист1!$A$2:$B$2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5A-41B8-953A-FA99B19979C7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275A-41B8-953A-FA99B19979C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275A-41B8-953A-FA99B19979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Лист1!$A$1:$B$1</c:f>
              <c:strCache>
                <c:ptCount val="2"/>
                <c:pt idx="0">
                  <c:v>так</c:v>
                </c:pt>
                <c:pt idx="1">
                  <c:v>ні</c:v>
                </c:pt>
              </c:strCache>
            </c:strRef>
          </c:cat>
          <c:val>
            <c:numRef>
              <c:f>Лист1!$A$3:$B$3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275A-41B8-953A-FA99B19979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86833721256541"/>
          <c:y val="0.10185185185185185"/>
          <c:w val="0.44417636474685945"/>
          <c:h val="0.1342257217847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3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18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327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0843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10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92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007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20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03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45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4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7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5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92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00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70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8E271-AF03-4A8D-B1C0-9A7194AB3D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00C95-54AB-4CD2-94E2-94636C593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888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Профілактика торгівлі людьми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1127856" cy="1747117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гідність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2575948"/>
            <a:ext cx="3078480" cy="16885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73891" y="378470"/>
            <a:ext cx="613962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ЧЕЛЕНДЖ</a:t>
            </a:r>
          </a:p>
        </p:txBody>
      </p:sp>
    </p:spTree>
    <p:extLst>
      <p:ext uri="{BB962C8B-B14F-4D97-AF65-F5344CB8AC3E}">
        <p14:creationId xmlns:p14="http://schemas.microsoft.com/office/powerpoint/2010/main" val="35205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09249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88" y="0"/>
            <a:ext cx="818871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67093" y="1042650"/>
            <a:ext cx="5750312" cy="2960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prstTxWarp prst="textArchUp">
              <a:avLst/>
            </a:prstTxWarp>
            <a:spAutoFit/>
          </a:bodyPr>
          <a:lstStyle/>
          <a:p>
            <a:endParaRPr lang="ru-RU" dirty="0"/>
          </a:p>
          <a:p>
            <a:pPr algn="ctr"/>
            <a:r>
              <a:rPr lang="ru-RU" sz="3600" dirty="0">
                <a:solidFill>
                  <a:srgbClr val="FF0000"/>
                </a:solidFill>
              </a:rPr>
              <a:t>ВІДКРИЙ</a:t>
            </a:r>
            <a:r>
              <a:rPr lang="ru-RU" sz="3600" dirty="0"/>
              <a:t> </a:t>
            </a:r>
            <a:r>
              <a:rPr lang="ru-RU" sz="3600" dirty="0">
                <a:solidFill>
                  <a:srgbClr val="FF0000"/>
                </a:solidFill>
              </a:rPr>
              <a:t>СВОЇ ОЧІ !</a:t>
            </a:r>
          </a:p>
        </p:txBody>
      </p:sp>
    </p:spTree>
    <p:extLst>
      <p:ext uri="{BB962C8B-B14F-4D97-AF65-F5344CB8AC3E}">
        <p14:creationId xmlns:p14="http://schemas.microsoft.com/office/powerpoint/2010/main" val="361285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71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0586" y="780585"/>
            <a:ext cx="6858000" cy="5296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29" y="0"/>
            <a:ext cx="7040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61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82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4000" y="599749"/>
            <a:ext cx="295507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ПРОТИ СУЧАСНОГО РАБСТВА! МИ ЗА БЕЗПЕЧНЕ ТА КОРИСНЕ ДОЗВІЛЛЯ!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3513" y="1065162"/>
            <a:ext cx="870058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prstClr val="white"/>
                </a:solidFill>
                <a:ea typeface="+mj-ea"/>
                <a:cs typeface="+mj-cs"/>
              </a:rPr>
              <a:t>Віртуальна </a:t>
            </a:r>
            <a:r>
              <a:rPr lang="uk-UA" sz="3600" dirty="0" smtClean="0">
                <a:solidFill>
                  <a:prstClr val="white"/>
                </a:solidFill>
                <a:ea typeface="+mj-ea"/>
                <a:cs typeface="+mj-cs"/>
              </a:rPr>
              <a:t>фотовиставка</a:t>
            </a:r>
          </a:p>
          <a:p>
            <a:endParaRPr lang="uk-UA" sz="3600" dirty="0">
              <a:solidFill>
                <a:prstClr val="white"/>
              </a:solidFill>
              <a:ea typeface="+mj-ea"/>
              <a:cs typeface="+mj-cs"/>
            </a:endParaRPr>
          </a:p>
          <a:p>
            <a:pPr algn="ctr"/>
            <a:endParaRPr lang="uk-UA" sz="3600" dirty="0" smtClean="0">
              <a:solidFill>
                <a:prstClr val="white"/>
              </a:solidFill>
              <a:ea typeface="+mj-ea"/>
              <a:cs typeface="+mj-cs"/>
            </a:endParaRPr>
          </a:p>
          <a:p>
            <a:pPr algn="ctr"/>
            <a:r>
              <a:rPr lang="uk-UA" sz="3600" dirty="0" smtClean="0">
                <a:solidFill>
                  <a:prstClr val="white"/>
                </a:solidFill>
                <a:ea typeface="+mj-ea"/>
                <a:cs typeface="+mj-cs"/>
              </a:rPr>
              <a:t>Учні, батьки та класні керівники</a:t>
            </a:r>
          </a:p>
          <a:p>
            <a:pPr algn="ctr"/>
            <a:r>
              <a:rPr lang="uk-UA" sz="3600" dirty="0" smtClean="0">
                <a:solidFill>
                  <a:prstClr val="white"/>
                </a:solidFill>
                <a:ea typeface="+mj-ea"/>
                <a:cs typeface="+mj-cs"/>
              </a:rPr>
              <a:t> 7-10-х класів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761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164"/>
            <a:ext cx="5866462" cy="3915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62" y="0"/>
            <a:ext cx="4576970" cy="6858000"/>
          </a:xfrm>
          <a:prstGeom prst="rect">
            <a:avLst/>
          </a:prstGeom>
        </p:spPr>
      </p:pic>
      <p:pic>
        <p:nvPicPr>
          <p:cNvPr id="1026" name="Picture 2" descr="Ð ÐµÐ·ÑÐ»ÑÑÐ°Ñ Ð¿Ð¾ÑÑÐºÑ Ð·Ð¾Ð±ÑÐ°Ð¶ÐµÐ½Ñ Ð·Ð° Ð·Ð°Ð¿Ð¸ÑÐ¾Ð¼ &quot;ÐÐÐÐÐÐÐ Ð¢ÐÐ ÐÐÐÐÐ¯ ÐÐ®ÐÐ¬ÐÐ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8664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6885" y="6161847"/>
            <a:ext cx="297440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РАБСТВО ДОСІ ІСНУЄ…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69083" y="4631"/>
            <a:ext cx="622927" cy="660341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СКАСУВАТИ ТОРГІВЛЮ ЛЮДЬМИ!!!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384" y="0"/>
            <a:ext cx="5010615" cy="6824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78"/>
            <a:ext cx="508482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16682" y="904046"/>
            <a:ext cx="1589474" cy="2712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STOP! 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 </a:t>
            </a:r>
            <a:endParaRPr lang="en-US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ЗАВЖДИ </a:t>
            </a:r>
            <a:endParaRPr lang="en-US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43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014"/>
            <a:ext cx="3423424" cy="62669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591014"/>
            <a:ext cx="4705815" cy="3699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5735" y="1195820"/>
            <a:ext cx="4668024" cy="3501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233" y="3787816"/>
            <a:ext cx="4070196" cy="356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184529" y="5280341"/>
            <a:ext cx="3445727" cy="96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БЕРЕЖИ ТЕ, ЩО В ТЕБЕ Є! НЕ ДИВИСЬ НА ТЕ</a:t>
            </a:r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Є В ІНШИХ!</a:t>
            </a:r>
            <a:endParaRPr lang="ru-RU" sz="1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44398" y="831552"/>
            <a:ext cx="346782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НАЙВИЩА ЦІННІСТЬ – ДОВІРА!</a:t>
            </a:r>
            <a:endParaRPr lang="ru-RU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432" y="-168268"/>
            <a:ext cx="5698274" cy="72391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39139" y="926350"/>
            <a:ext cx="3610998" cy="287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ЦІКАВА ПРОПОЗИЦІЯ? </a:t>
            </a:r>
            <a:endParaRPr lang="uk-UA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ОБІЗНАНІ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ЗАХИЩЕНІ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2982" y="6300439"/>
            <a:ext cx="6899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Дерево </a:t>
            </a:r>
            <a:r>
              <a:rPr lang="ru-RU" sz="2400" dirty="0" err="1"/>
              <a:t>тримається</a:t>
            </a:r>
            <a:r>
              <a:rPr lang="ru-RU" sz="2400" dirty="0"/>
              <a:t> </a:t>
            </a:r>
            <a:r>
              <a:rPr lang="ru-RU" sz="2400" dirty="0" err="1"/>
              <a:t>корінням</a:t>
            </a:r>
            <a:r>
              <a:rPr lang="ru-RU" sz="2400" dirty="0"/>
              <a:t>, а </a:t>
            </a:r>
            <a:r>
              <a:rPr lang="ru-RU" sz="2400" dirty="0" err="1"/>
              <a:t>людина</a:t>
            </a:r>
            <a:r>
              <a:rPr lang="ru-RU" sz="2400" dirty="0"/>
              <a:t> </a:t>
            </a:r>
            <a:r>
              <a:rPr lang="ru-RU" sz="2400" dirty="0" err="1"/>
              <a:t>сім’єю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868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47970"/>
            <a:ext cx="7259444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 анкетування батьків з питання «торгівля людьми»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/батьківський лекторій </a:t>
            </a:r>
            <a:r>
              <a:rPr lang="uk-UA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kumimoji="0" lang="uk-UA" alt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.12.16р./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alt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таке «торгівля людьми»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96% респондентів обізнані з даного питання,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4% - без відповіді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altLang="ru-RU" b="1" i="0" u="none" strike="noStrike" cap="none" normalizeH="0" baseline="0" dirty="0" smtClean="0">
                <a:ln>
                  <a:noFill/>
                </a:ln>
                <a:solidFill>
                  <a:srgbClr val="A40C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 актуальною для України є проблема торгівлі людьми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A40C8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100% респондентів вважають актуальною проблемою сучасне рабство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Причини торгівлі людьми: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низький соціальний рівень життя, економічне становище країни – 37%;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збагачення групи людей, легкі гроші – 48%;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необізнаність, не інформованість населення – 15%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 людина може потрапити в руки торговців людьми: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пошук роботи за кордоном – 19%;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легковажність, обман, жага багатства, легкі гроші – 81%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alt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Ризик потрапляння в руки торговців /за шкалою оцінювання/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kumimoji="0" lang="uk-UA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301673"/>
              </p:ext>
            </p:extLst>
          </p:nvPr>
        </p:nvGraphicFramePr>
        <p:xfrm>
          <a:off x="156117" y="5518243"/>
          <a:ext cx="11140072" cy="1095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12628">
                  <a:extLst>
                    <a:ext uri="{9D8B030D-6E8A-4147-A177-3AD203B41FA5}">
                      <a16:colId xmlns:a16="http://schemas.microsoft.com/office/drawing/2014/main" xmlns="" val="656439150"/>
                    </a:ext>
                  </a:extLst>
                </a:gridCol>
                <a:gridCol w="1012628">
                  <a:extLst>
                    <a:ext uri="{9D8B030D-6E8A-4147-A177-3AD203B41FA5}">
                      <a16:colId xmlns:a16="http://schemas.microsoft.com/office/drawing/2014/main" xmlns="" val="1417244741"/>
                    </a:ext>
                  </a:extLst>
                </a:gridCol>
                <a:gridCol w="1012628">
                  <a:extLst>
                    <a:ext uri="{9D8B030D-6E8A-4147-A177-3AD203B41FA5}">
                      <a16:colId xmlns:a16="http://schemas.microsoft.com/office/drawing/2014/main" xmlns="" val="1949721684"/>
                    </a:ext>
                  </a:extLst>
                </a:gridCol>
                <a:gridCol w="1012628">
                  <a:extLst>
                    <a:ext uri="{9D8B030D-6E8A-4147-A177-3AD203B41FA5}">
                      <a16:colId xmlns:a16="http://schemas.microsoft.com/office/drawing/2014/main" xmlns="" val="3089934117"/>
                    </a:ext>
                  </a:extLst>
                </a:gridCol>
                <a:gridCol w="1012628">
                  <a:extLst>
                    <a:ext uri="{9D8B030D-6E8A-4147-A177-3AD203B41FA5}">
                      <a16:colId xmlns:a16="http://schemas.microsoft.com/office/drawing/2014/main" xmlns="" val="3460328370"/>
                    </a:ext>
                  </a:extLst>
                </a:gridCol>
                <a:gridCol w="1012628">
                  <a:extLst>
                    <a:ext uri="{9D8B030D-6E8A-4147-A177-3AD203B41FA5}">
                      <a16:colId xmlns:a16="http://schemas.microsoft.com/office/drawing/2014/main" xmlns="" val="62606014"/>
                    </a:ext>
                  </a:extLst>
                </a:gridCol>
                <a:gridCol w="1012628">
                  <a:extLst>
                    <a:ext uri="{9D8B030D-6E8A-4147-A177-3AD203B41FA5}">
                      <a16:colId xmlns:a16="http://schemas.microsoft.com/office/drawing/2014/main" xmlns="" val="357193137"/>
                    </a:ext>
                  </a:extLst>
                </a:gridCol>
                <a:gridCol w="1012628">
                  <a:extLst>
                    <a:ext uri="{9D8B030D-6E8A-4147-A177-3AD203B41FA5}">
                      <a16:colId xmlns:a16="http://schemas.microsoft.com/office/drawing/2014/main" xmlns="" val="2608166834"/>
                    </a:ext>
                  </a:extLst>
                </a:gridCol>
                <a:gridCol w="1012628">
                  <a:extLst>
                    <a:ext uri="{9D8B030D-6E8A-4147-A177-3AD203B41FA5}">
                      <a16:colId xmlns:a16="http://schemas.microsoft.com/office/drawing/2014/main" xmlns="" val="3680776389"/>
                    </a:ext>
                  </a:extLst>
                </a:gridCol>
                <a:gridCol w="1012628">
                  <a:extLst>
                    <a:ext uri="{9D8B030D-6E8A-4147-A177-3AD203B41FA5}">
                      <a16:colId xmlns:a16="http://schemas.microsoft.com/office/drawing/2014/main" xmlns="" val="692663134"/>
                    </a:ext>
                  </a:extLst>
                </a:gridCol>
                <a:gridCol w="1013792">
                  <a:extLst>
                    <a:ext uri="{9D8B030D-6E8A-4147-A177-3AD203B41FA5}">
                      <a16:colId xmlns:a16="http://schemas.microsoft.com/office/drawing/2014/main" xmlns="" val="4054941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особисто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1849749"/>
                  </a:ext>
                </a:extLst>
              </a:tr>
              <a:tr h="167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6158368"/>
                  </a:ext>
                </a:extLst>
              </a:tr>
              <a:tr h="3341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знайомі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80755039"/>
                  </a:ext>
                </a:extLst>
              </a:tr>
              <a:tr h="3341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бал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бали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бали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бали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балів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балів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балів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балів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балів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балів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1752122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664" y="1416205"/>
            <a:ext cx="5037336" cy="41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8" y="1500187"/>
            <a:ext cx="6858000" cy="3857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500186"/>
            <a:ext cx="6858000" cy="38576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01755" y="1002938"/>
            <a:ext cx="4788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Молодь </a:t>
            </a:r>
            <a:r>
              <a:rPr lang="ru-RU" sz="2400" dirty="0" err="1"/>
              <a:t>багата</a:t>
            </a:r>
            <a:r>
              <a:rPr lang="ru-RU" sz="2400" dirty="0"/>
              <a:t> </a:t>
            </a:r>
            <a:r>
              <a:rPr lang="ru-RU" sz="2400" dirty="0" err="1"/>
              <a:t>мудрістю</a:t>
            </a:r>
            <a:r>
              <a:rPr lang="ru-RU" sz="2400" dirty="0"/>
              <a:t> </a:t>
            </a:r>
            <a:r>
              <a:rPr lang="ru-RU" sz="2400" dirty="0" err="1"/>
              <a:t>батьків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48" y="2324137"/>
            <a:ext cx="4899103" cy="36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0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Ð ÐµÐ·ÑÐ»ÑÑÐ°Ñ Ð¿Ð¾ÑÑÐºÑ Ð·Ð¾Ð±ÑÐ°Ð¶ÐµÐ½Ñ Ð·Ð° Ð·Ð°Ð¿Ð¸ÑÐ¾Ð¼ &quot;ÑÐ°ÑÐ»Ð¸Ð²Ð¸Ð¹ ÐºÑÐ½ÐµÑÑ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1"/>
            <a:ext cx="12192000" cy="72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97953" y="921308"/>
            <a:ext cx="63387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4809E7"/>
                </a:solidFill>
              </a:rPr>
              <a:t>HAPPY </a:t>
            </a:r>
            <a:r>
              <a:rPr lang="en-US" sz="9600" dirty="0" smtClean="0">
                <a:solidFill>
                  <a:srgbClr val="4809E7"/>
                </a:solidFill>
              </a:rPr>
              <a:t>END</a:t>
            </a:r>
            <a:endParaRPr lang="ru-RU" sz="9600" dirty="0">
              <a:solidFill>
                <a:srgbClr val="4809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82" y="-142498"/>
            <a:ext cx="11749304" cy="8875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07926"/>
            <a:ext cx="4903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uk-UA" alt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таке «торгівля людьми</a:t>
            </a:r>
            <a:r>
              <a:rPr lang="uk-UA" alt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?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uk-UA" alt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100% респондентів обізнані з цього питання</a:t>
            </a:r>
            <a:endParaRPr lang="ru-RU" altLang="ru-RU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1007" y="38030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 err="1"/>
              <a:t>Чи</a:t>
            </a:r>
            <a:r>
              <a:rPr lang="ru-RU" dirty="0"/>
              <a:t> актуальною для </a:t>
            </a:r>
            <a:r>
              <a:rPr lang="ru-RU" dirty="0" err="1"/>
              <a:t>України</a:t>
            </a:r>
            <a:r>
              <a:rPr lang="ru-RU" dirty="0"/>
              <a:t> є проблема </a:t>
            </a:r>
            <a:r>
              <a:rPr lang="ru-RU" dirty="0" err="1"/>
              <a:t>торгівлі</a:t>
            </a:r>
            <a:r>
              <a:rPr lang="ru-RU" dirty="0"/>
              <a:t> </a:t>
            </a:r>
            <a:r>
              <a:rPr lang="ru-RU" dirty="0" smtClean="0"/>
              <a:t>людьми?</a:t>
            </a:r>
            <a:endParaRPr lang="ru-RU" dirty="0"/>
          </a:p>
          <a:p>
            <a:r>
              <a:rPr lang="ru-RU" dirty="0"/>
              <a:t>100% </a:t>
            </a:r>
            <a:r>
              <a:rPr lang="ru-RU" dirty="0" err="1"/>
              <a:t>респондентів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актуальною </a:t>
            </a:r>
            <a:r>
              <a:rPr lang="ru-RU" dirty="0"/>
              <a:t>проблемою </a:t>
            </a:r>
            <a:r>
              <a:rPr lang="ru-RU" dirty="0" err="1"/>
              <a:t>сучасне</a:t>
            </a:r>
            <a:r>
              <a:rPr lang="ru-RU" dirty="0"/>
              <a:t> рабство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004681"/>
            <a:ext cx="1219200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Інтерв,ю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опитування з проблеми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«Торгівля людьми очима </a:t>
            </a: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кропивничан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3446" y="2887359"/>
            <a:ext cx="4027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Вік</a:t>
            </a:r>
            <a:r>
              <a:rPr lang="ru-RU" dirty="0"/>
              <a:t> </a:t>
            </a:r>
            <a:r>
              <a:rPr lang="ru-RU" dirty="0" err="1"/>
              <a:t>респондентів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11 до  30 </a:t>
            </a:r>
            <a:r>
              <a:rPr lang="ru-RU" dirty="0" err="1"/>
              <a:t>років</a:t>
            </a:r>
            <a:endParaRPr lang="ru-RU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939468777"/>
              </p:ext>
            </p:extLst>
          </p:nvPr>
        </p:nvGraphicFramePr>
        <p:xfrm>
          <a:off x="0" y="3017319"/>
          <a:ext cx="41204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038017664"/>
              </p:ext>
            </p:extLst>
          </p:nvPr>
        </p:nvGraphicFramePr>
        <p:xfrm>
          <a:off x="8030509" y="3034406"/>
          <a:ext cx="387362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14" y="3256691"/>
            <a:ext cx="2558570" cy="341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7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 rot="10800000" flipV="1">
            <a:off x="248354" y="519268"/>
            <a:ext cx="381564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 вважаєте Ви проблему торгівлі людьми загрозою для нашого суспільства?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00913236"/>
              </p:ext>
            </p:extLst>
          </p:nvPr>
        </p:nvGraphicFramePr>
        <p:xfrm>
          <a:off x="0" y="1827035"/>
          <a:ext cx="3725333" cy="2765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209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73070157"/>
              </p:ext>
            </p:extLst>
          </p:nvPr>
        </p:nvGraphicFramePr>
        <p:xfrm>
          <a:off x="5458178" y="15832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696178" y="577116"/>
            <a:ext cx="6096000" cy="7346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 траплялися з Вашими близькими або знайомими такі випадки?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84" y="3986784"/>
            <a:ext cx="3637280" cy="272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24" y="3944874"/>
            <a:ext cx="3884168" cy="29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6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879" y="806978"/>
            <a:ext cx="4126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 Вашу думку, </a:t>
            </a:r>
            <a:r>
              <a:rPr lang="ru-RU" sz="2000" dirty="0" err="1"/>
              <a:t>чи</a:t>
            </a:r>
            <a:r>
              <a:rPr lang="ru-RU" sz="2000" dirty="0"/>
              <a:t> могли б </a:t>
            </a:r>
            <a:r>
              <a:rPr lang="ru-RU" sz="2000" dirty="0" err="1"/>
              <a:t>самі</a:t>
            </a:r>
            <a:r>
              <a:rPr lang="ru-RU" sz="2000" dirty="0"/>
              <a:t> стати жертвою </a:t>
            </a:r>
            <a:r>
              <a:rPr lang="ru-RU" sz="2000" dirty="0" err="1"/>
              <a:t>торгівлі</a:t>
            </a:r>
            <a:r>
              <a:rPr lang="ru-RU" sz="2000" dirty="0"/>
              <a:t> людьми?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54695028"/>
              </p:ext>
            </p:extLst>
          </p:nvPr>
        </p:nvGraphicFramePr>
        <p:xfrm>
          <a:off x="-62866" y="1405890"/>
          <a:ext cx="30289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76" y="1514864"/>
            <a:ext cx="4429760" cy="332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936" y="24384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936" y="3806952"/>
            <a:ext cx="4068064" cy="305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5824"/>
            <a:ext cx="3909568" cy="293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5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582" y="724012"/>
            <a:ext cx="3345366" cy="1080938"/>
          </a:xfrm>
        </p:spPr>
        <p:txBody>
          <a:bodyPr/>
          <a:lstStyle/>
          <a:p>
            <a:pPr algn="ctr"/>
            <a:r>
              <a:rPr lang="uk-UA" dirty="0" smtClean="0"/>
              <a:t>Графічні </a:t>
            </a:r>
            <a:r>
              <a:rPr lang="uk-UA" dirty="0" err="1" smtClean="0"/>
              <a:t>мотиватори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3"/>
            <a:ext cx="3546088" cy="4471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36" y="527140"/>
            <a:ext cx="4779264" cy="3328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88" y="3780572"/>
            <a:ext cx="5471476" cy="30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2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12" y="0"/>
            <a:ext cx="10181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11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210"/>
            <a:ext cx="6611279" cy="6947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76" y="0"/>
            <a:ext cx="60142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7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258</TotalTime>
  <Words>357</Words>
  <Application>Microsoft Office PowerPoint</Application>
  <PresentationFormat>Произвольный</PresentationFormat>
  <Paragraphs>108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Берлин</vt:lpstr>
      <vt:lpstr>Профілактика торгівлі людьми</vt:lpstr>
      <vt:lpstr>Презентация PowerPoint</vt:lpstr>
      <vt:lpstr>Презентация PowerPoint</vt:lpstr>
      <vt:lpstr>Презентация PowerPoint</vt:lpstr>
      <vt:lpstr>Презентация PowerPoint</vt:lpstr>
      <vt:lpstr>Графічні мотиватори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Профілактика торгівлі людьми</dc:title>
  <dc:creator>Пользователь Windows</dc:creator>
  <cp:lastModifiedBy>СЗОШ №14</cp:lastModifiedBy>
  <cp:revision>51</cp:revision>
  <dcterms:created xsi:type="dcterms:W3CDTF">2018-04-25T08:54:33Z</dcterms:created>
  <dcterms:modified xsi:type="dcterms:W3CDTF">2018-05-08T06:58:37Z</dcterms:modified>
</cp:coreProperties>
</file>