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4" r:id="rId8"/>
    <p:sldId id="267" r:id="rId9"/>
    <p:sldId id="265" r:id="rId10"/>
    <p:sldId id="266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D5DA805-32C8-4D5F-9E4B-D386718B3213}" type="datetimeFigureOut">
              <a:rPr lang="uk-UA" smtClean="0"/>
              <a:pPr/>
              <a:t>21.04.2014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58FE69-4B1A-46B0-8EEE-4EB1C21452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A805-32C8-4D5F-9E4B-D386718B3213}" type="datetimeFigureOut">
              <a:rPr lang="uk-UA" smtClean="0"/>
              <a:pPr/>
              <a:t>21.04.2014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FE69-4B1A-46B0-8EEE-4EB1C21452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A805-32C8-4D5F-9E4B-D386718B3213}" type="datetimeFigureOut">
              <a:rPr lang="uk-UA" smtClean="0"/>
              <a:pPr/>
              <a:t>21.04.2014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FE69-4B1A-46B0-8EEE-4EB1C21452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D5DA805-32C8-4D5F-9E4B-D386718B3213}" type="datetimeFigureOut">
              <a:rPr lang="uk-UA" smtClean="0"/>
              <a:pPr/>
              <a:t>21.04.2014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FE69-4B1A-46B0-8EEE-4EB1C21452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D5DA805-32C8-4D5F-9E4B-D386718B3213}" type="datetimeFigureOut">
              <a:rPr lang="uk-UA" smtClean="0"/>
              <a:pPr/>
              <a:t>21.04.2014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58FE69-4B1A-46B0-8EEE-4EB1C2145254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D5DA805-32C8-4D5F-9E4B-D386718B3213}" type="datetimeFigureOut">
              <a:rPr lang="uk-UA" smtClean="0"/>
              <a:pPr/>
              <a:t>21.04.2014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58FE69-4B1A-46B0-8EEE-4EB1C21452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D5DA805-32C8-4D5F-9E4B-D386718B3213}" type="datetimeFigureOut">
              <a:rPr lang="uk-UA" smtClean="0"/>
              <a:pPr/>
              <a:t>21.04.2014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58FE69-4B1A-46B0-8EEE-4EB1C21452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A805-32C8-4D5F-9E4B-D386718B3213}" type="datetimeFigureOut">
              <a:rPr lang="uk-UA" smtClean="0"/>
              <a:pPr/>
              <a:t>21.04.2014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FE69-4B1A-46B0-8EEE-4EB1C21452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D5DA805-32C8-4D5F-9E4B-D386718B3213}" type="datetimeFigureOut">
              <a:rPr lang="uk-UA" smtClean="0"/>
              <a:pPr/>
              <a:t>21.04.2014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58FE69-4B1A-46B0-8EEE-4EB1C21452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D5DA805-32C8-4D5F-9E4B-D386718B3213}" type="datetimeFigureOut">
              <a:rPr lang="uk-UA" smtClean="0"/>
              <a:pPr/>
              <a:t>21.04.2014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58FE69-4B1A-46B0-8EEE-4EB1C21452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D5DA805-32C8-4D5F-9E4B-D386718B3213}" type="datetimeFigureOut">
              <a:rPr lang="uk-UA" smtClean="0"/>
              <a:pPr/>
              <a:t>21.04.2014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58FE69-4B1A-46B0-8EEE-4EB1C21452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D5DA805-32C8-4D5F-9E4B-D386718B3213}" type="datetimeFigureOut">
              <a:rPr lang="uk-UA" smtClean="0"/>
              <a:pPr/>
              <a:t>21.04.2014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58FE69-4B1A-46B0-8EEE-4EB1C214525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svita.ua/legislation/law/3197/" TargetMode="External"/><Relationship Id="rId2" Type="http://schemas.openxmlformats.org/officeDocument/2006/relationships/hyperlink" Target="http://osvita.ua/legislation/law/2241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4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Як раціонально спланувати  літній відпочинок сім'ї?!</a:t>
            </a:r>
            <a:endParaRPr lang="uk-UA" sz="40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		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Підготувала:</a:t>
            </a:r>
          </a:p>
          <a:p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Кл. керівник 6-а класу</a:t>
            </a:r>
          </a:p>
          <a:p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сзош№14 м. Кіровограда</a:t>
            </a:r>
          </a:p>
          <a:p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Рева А. М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.</a:t>
            </a:r>
            <a:endParaRPr lang="uk-UA" sz="2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7" name="Picture 3" descr="C:\Users\User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356992"/>
            <a:ext cx="3456384" cy="201622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028" name="Picture 4" descr="C:\Users\User\Desktop\загруже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913784"/>
            <a:ext cx="3600400" cy="1944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9" name="Picture 5" descr="C:\Users\User\Desktop\turkey-s-det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3528392" cy="1944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6" name="Picture 2" descr="C:\Users\User\Desktop\1306413705_545218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797152"/>
            <a:ext cx="3528392" cy="18002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softEdge rad="1270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User\Desktop\1146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9265"/>
            <a:ext cx="9144000" cy="5818735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uk-UA" i="1" dirty="0" smtClean="0">
                <a:latin typeface="+mn-lt"/>
              </a:rPr>
              <a:t>Гарного вам відпочинку</a:t>
            </a:r>
            <a:r>
              <a:rPr lang="uk-UA" dirty="0" smtClean="0"/>
              <a:t>!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6147" name="Picture 3" descr="C:\Users\User\Desktop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060848"/>
            <a:ext cx="2195736" cy="237626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146" name="Picture 2" descr="C:\Users\User\Desktop\images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2775" y="0"/>
            <a:ext cx="2181225" cy="20955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Три місяці  з дітьми?!Як бути?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          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Згідно щорічного наказу Міністерства освіти і науки, молоді та спорту України </a:t>
            </a:r>
            <a:r>
              <a:rPr lang="uk-UA" sz="2400" i="1" dirty="0" smtClean="0">
                <a:solidFill>
                  <a:schemeClr val="accent6">
                    <a:lumMod val="75000"/>
                  </a:schemeClr>
                </a:solidFill>
              </a:rPr>
              <a:t>«Про організацію літнього оздоровлення та відпочинку дітей"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 визначено ряд завдань щодо реалізації права кожної дитини на: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</a:rPr>
              <a:t> забезпечення зайнятості дітей та підлітків,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</a:rPr>
              <a:t> профілактики асоціальних явищ в молодіжному середовищі, 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</a:rPr>
              <a:t>задоволення інтересів і духовних запитів відповідно до індивідуальних потреб дітей шкільного віку.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User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972616" cy="148369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7" name="Picture 2" descr="C:\Users\User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157192"/>
            <a:ext cx="1512168" cy="1483692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Нормативно-правові документи: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16832"/>
            <a:ext cx="7632848" cy="4572000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obliqueTopRight"/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uk-UA" sz="2600" dirty="0" smtClean="0"/>
              <a:t>Законом України </a:t>
            </a:r>
            <a:r>
              <a:rPr lang="uk-UA" sz="2600" dirty="0" smtClean="0">
                <a:hlinkClick r:id="rId2" tooltip="Закон України Про позашкільну освіту"/>
              </a:rPr>
              <a:t>"Про позашкільну освіту"</a:t>
            </a:r>
            <a:r>
              <a:rPr lang="uk-UA" sz="2600" dirty="0" smtClean="0"/>
              <a:t> від 22 червня 2000 (із змінами і доповненнями);</a:t>
            </a:r>
          </a:p>
          <a:p>
            <a:pPr lvl="0">
              <a:buFont typeface="Wingdings" pitchFamily="2" charset="2"/>
              <a:buChar char="Ø"/>
            </a:pPr>
            <a:r>
              <a:rPr lang="uk-UA" sz="2600" dirty="0" smtClean="0"/>
              <a:t>Законом України "Про оздоровлення та відпочинок дітей" від 4 вересня 2008 р. (із змінами і доповненнями).</a:t>
            </a:r>
          </a:p>
          <a:p>
            <a:pPr lvl="0">
              <a:buFont typeface="Wingdings" pitchFamily="2" charset="2"/>
              <a:buChar char="Ø"/>
            </a:pPr>
            <a:r>
              <a:rPr lang="uk-UA" sz="2600" dirty="0" smtClean="0"/>
              <a:t>Законом України </a:t>
            </a:r>
            <a:r>
              <a:rPr lang="uk-UA" sz="2600" dirty="0" smtClean="0">
                <a:hlinkClick r:id="rId3" tooltip="Закон України Про охорону дитинства"/>
              </a:rPr>
              <a:t>"Про охорону дитинства"</a:t>
            </a:r>
            <a:r>
              <a:rPr lang="uk-UA" sz="2600" dirty="0" smtClean="0"/>
              <a:t> від 26 квітня 2001р. (із змінами і доповненнями);</a:t>
            </a:r>
          </a:p>
          <a:p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tabLst>
                <a:tab pos="722313" algn="l"/>
              </a:tabLst>
            </a:pPr>
            <a:r>
              <a:rPr lang="uk-UA" dirty="0" smtClean="0"/>
              <a:t>Літні канікули – найцікавіша пора 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99592" y="1722437"/>
            <a:ext cx="4032448" cy="4370859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  <a:scene3d>
            <a:camera prst="orthographicFront">
              <a:rot lat="600000" lon="1200000" rev="1800000"/>
            </a:camera>
            <a:lightRig rig="threePt" dir="t"/>
          </a:scene3d>
        </p:spPr>
        <p:txBody>
          <a:bodyPr>
            <a:noAutofit/>
          </a:bodyPr>
          <a:lstStyle/>
          <a:p>
            <a:r>
              <a:rPr lang="uk-UA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 ДОЗВІЛЛЯ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 – це час, призначений для самопізнання та самореалізації, саморозвитку та самовдосконалення особистості</a:t>
            </a:r>
          </a:p>
          <a:p>
            <a:pPr algn="ctr">
              <a:buNone/>
            </a:pPr>
            <a:r>
              <a:rPr lang="uk-UA" sz="2000" u="sng" dirty="0" smtClean="0">
                <a:solidFill>
                  <a:schemeClr val="bg1"/>
                </a:solidFill>
              </a:rPr>
              <a:t>Завдяки формам </a:t>
            </a:r>
            <a:r>
              <a:rPr lang="uk-UA" sz="2000" u="sng" dirty="0" err="1" smtClean="0">
                <a:solidFill>
                  <a:schemeClr val="bg1"/>
                </a:solidFill>
              </a:rPr>
              <a:t>дозвіллєвої</a:t>
            </a:r>
            <a:r>
              <a:rPr lang="uk-UA" sz="2000" u="sng" dirty="0" smtClean="0">
                <a:solidFill>
                  <a:schemeClr val="bg1"/>
                </a:solidFill>
              </a:rPr>
              <a:t> активності можна підтримувати:</a:t>
            </a:r>
          </a:p>
          <a:p>
            <a:pPr lvl="0"/>
            <a:r>
              <a:rPr lang="uk-UA" sz="2000" dirty="0" smtClean="0">
                <a:solidFill>
                  <a:schemeClr val="bg1"/>
                </a:solidFill>
              </a:rPr>
              <a:t>емоційне здоров’я, </a:t>
            </a:r>
          </a:p>
          <a:p>
            <a:pPr lvl="0"/>
            <a:r>
              <a:rPr lang="uk-UA" sz="2000" dirty="0" smtClean="0">
                <a:solidFill>
                  <a:schemeClr val="bg1"/>
                </a:solidFill>
              </a:rPr>
              <a:t>переборювати власні недоліки,</a:t>
            </a:r>
          </a:p>
          <a:p>
            <a:pPr lvl="0"/>
            <a:r>
              <a:rPr lang="uk-UA" sz="2000" dirty="0" smtClean="0">
                <a:solidFill>
                  <a:schemeClr val="bg1"/>
                </a:solidFill>
              </a:rPr>
              <a:t>формувати волю й характер. </a:t>
            </a:r>
          </a:p>
          <a:p>
            <a:endParaRPr lang="uk-UA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  <a:scene3d>
            <a:camera prst="isometricOffAxis1Righ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lvl="1">
              <a:buNone/>
            </a:pPr>
            <a:r>
              <a:rPr lang="uk-UA" sz="2800" u="sng" dirty="0" smtClean="0">
                <a:solidFill>
                  <a:schemeClr val="accent5">
                    <a:lumMod val="75000"/>
                  </a:schemeClr>
                </a:solidFill>
              </a:rPr>
              <a:t>Дозвілля сприяє: </a:t>
            </a: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</a:rPr>
              <a:t>духовному, </a:t>
            </a: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</a:rPr>
              <a:t>соціальному </a:t>
            </a: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</a:rPr>
              <a:t>інтелектуальному розвитку людини,</a:t>
            </a: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</a:rPr>
              <a:t>попередженню розумової відсталості</a:t>
            </a: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</a:rPr>
              <a:t>фізичному, </a:t>
            </a: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</a:rPr>
              <a:t>реабілітації розумово хворих дітей. </a:t>
            </a:r>
          </a:p>
          <a:p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Оздоровлення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>-  це комплекс заходів соціального, виховного, медичного, гігієнічного, фізкультурного характеру, спрямованих на поліпшення та зміцнення стану фізичного і психологічного здоров`я дітей.</a:t>
            </a:r>
            <a:r>
              <a:rPr lang="uk-UA" sz="3200" dirty="0" smtClean="0"/>
              <a:t/>
            </a:r>
            <a:br>
              <a:rPr lang="uk-UA" sz="3200" dirty="0" smtClean="0"/>
            </a:br>
            <a:endParaRPr lang="uk-UA" dirty="0" smtClean="0"/>
          </a:p>
          <a:p>
            <a:endParaRPr lang="uk-UA" dirty="0"/>
          </a:p>
        </p:txBody>
      </p:sp>
      <p:pic>
        <p:nvPicPr>
          <p:cNvPr id="4098" name="Picture 2" descr="C:\Users\User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2295525" cy="199072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099" name="Picture 3" descr="C:\Users\User\Desktop\fl_mai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2592288" cy="191829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00" name="Picture 4" descr="C:\Users\User\Desktop\2727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581128"/>
            <a:ext cx="2652294" cy="20162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1" name="Picture 5" descr="C:\Users\User\Desktop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365104"/>
            <a:ext cx="2699792" cy="201622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02" name="Picture 6" descr="C:\Users\User\Desktop\images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548680"/>
            <a:ext cx="1905000" cy="13716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     </a:t>
            </a:r>
            <a:r>
              <a:rPr lang="uk-UA" b="1" dirty="0" smtClean="0"/>
              <a:t>Види активного відпочинку дітей влітку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rgbClr val="00B0F0"/>
          </a:solidFill>
          <a:ln/>
          <a:scene3d>
            <a:camera prst="perspectiveLeft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chemeClr val="accent5">
                    <a:lumMod val="75000"/>
                  </a:schemeClr>
                </a:solidFill>
              </a:rPr>
              <a:t>  Туризм.</a:t>
            </a:r>
            <a:r>
              <a:rPr lang="uk-UA" sz="2200" dirty="0" smtClean="0">
                <a:solidFill>
                  <a:schemeClr val="accent5">
                    <a:lumMod val="75000"/>
                  </a:schemeClr>
                </a:solidFill>
              </a:rPr>
              <a:t>  Пропонується  </a:t>
            </a:r>
          </a:p>
          <a:p>
            <a:pPr>
              <a:buNone/>
            </a:pPr>
            <a:r>
              <a:rPr lang="uk-UA" sz="2200" dirty="0" smtClean="0">
                <a:solidFill>
                  <a:schemeClr val="accent5">
                    <a:lumMod val="75000"/>
                  </a:schemeClr>
                </a:solidFill>
              </a:rPr>
              <a:t>морський, гірський туризм.</a:t>
            </a:r>
          </a:p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uk-UA" sz="2200" b="1" dirty="0" smtClean="0">
                <a:solidFill>
                  <a:schemeClr val="bg1"/>
                </a:solidFill>
              </a:rPr>
              <a:t>Екскурсія</a:t>
            </a:r>
            <a:r>
              <a:rPr lang="uk-UA" sz="2200" dirty="0" smtClean="0">
                <a:solidFill>
                  <a:schemeClr val="bg1"/>
                </a:solidFill>
              </a:rPr>
              <a:t> - колективне відвідування пам'ятного місця, музею,виставки…</a:t>
            </a:r>
          </a:p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Відвідування дитячих санаторіїв та профілакторіїв.</a:t>
            </a:r>
            <a:endParaRPr lang="uk-UA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7030A0"/>
                </a:solidFill>
              </a:rPr>
              <a:t> Відпочинок за межами міста, в селі чи на дачі</a:t>
            </a:r>
            <a:r>
              <a:rPr lang="uk-UA" sz="22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uk-UA" sz="22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40000"/>
              <a:lumOff val="60000"/>
            </a:schemeClr>
          </a:solidFill>
          <a:ln/>
          <a:scene3d>
            <a:camera prst="perspectiveRight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Відпочинок у літніх оздоровчих таборах – 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        </a:t>
            </a: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</a:rPr>
              <a:t>вид    комплексного відпочинку дітей, де поєднується відпочинок, праця, спорт з пізнавальною, естетичною, оздоровчою діяльністю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Відвідування гуртків та секцій за інтересами</a:t>
            </a:r>
            <a:endParaRPr lang="uk-UA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25144"/>
            <a:ext cx="2232248" cy="14401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C:\Users\User\Desktop\База-Медвежий-уг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301208"/>
            <a:ext cx="1800200" cy="115212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Picture 5" descr="C:\Users\User\Desktop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844824"/>
            <a:ext cx="1152128" cy="8640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/>
              <a:t>Табори з денним перебуванням:</a:t>
            </a:r>
            <a:br>
              <a:rPr lang="uk-UA" sz="3600" b="1" dirty="0" smtClean="0"/>
            </a:b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rgbClr val="00B0F0"/>
          </a:solidFill>
          <a:ln w="7620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</a:rPr>
              <a:t>Виховна робота в таборі поєднує </a:t>
            </a: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відпочинок,</a:t>
            </a: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працю, </a:t>
            </a: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спорт </a:t>
            </a: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пізнавальну,</a:t>
            </a: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естетичну,</a:t>
            </a: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екологічну</a:t>
            </a: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оздоровчу діяльність.</a:t>
            </a:r>
          </a:p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484784"/>
            <a:ext cx="4038600" cy="4525963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Завданнями виховної</a:t>
            </a:r>
          </a:p>
          <a:p>
            <a:pPr algn="ctr">
              <a:buNone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 роботи є:</a:t>
            </a:r>
          </a:p>
          <a:p>
            <a:pPr>
              <a:buFont typeface="Wingdings" pitchFamily="2" charset="2"/>
              <a:buChar char="v"/>
            </a:pP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</a:rPr>
              <a:t>організація культурного та змістовного дозвілля;</a:t>
            </a:r>
          </a:p>
          <a:p>
            <a:pPr>
              <a:buFont typeface="Wingdings" pitchFamily="2" charset="2"/>
              <a:buChar char="v"/>
            </a:pP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</a:rPr>
              <a:t>прищеплення поваги до праці та трудової діяльності;</a:t>
            </a:r>
          </a:p>
          <a:p>
            <a:pPr>
              <a:buFont typeface="Wingdings" pitchFamily="2" charset="2"/>
              <a:buChar char="v"/>
            </a:pP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</a:rPr>
              <a:t>пропагування здорового способу життя та занять спортом</a:t>
            </a:r>
          </a:p>
          <a:p>
            <a:pPr>
              <a:buFont typeface="Wingdings" pitchFamily="2" charset="2"/>
              <a:buChar char="v"/>
            </a:pP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</a:rPr>
              <a:t>виховання шанобливого ставлення до історії, культурної спадщини та природи  рідного краю;</a:t>
            </a:r>
          </a:p>
          <a:p>
            <a:endParaRPr lang="uk-UA" dirty="0"/>
          </a:p>
        </p:txBody>
      </p:sp>
      <p:pic>
        <p:nvPicPr>
          <p:cNvPr id="5123" name="Picture 3" descr="C:\Users\User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836712"/>
            <a:ext cx="1464047" cy="12696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4" name="Picture 4" descr="C:\Users\User\Desktop\fl_mai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1335" y="4913784"/>
            <a:ext cx="2177784" cy="161156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3" descr="C:\Users\User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45224"/>
            <a:ext cx="1464047" cy="12696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4" descr="C:\Users\User\Desktop\fl_mai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1475656" cy="109198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3" descr="C:\Users\User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733256"/>
            <a:ext cx="996398" cy="8640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1leto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704855" cy="568863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effectLst>
            <a:softEdge rad="127000"/>
          </a:effectLst>
          <a:scene3d>
            <a:camera prst="perspectiveBelow"/>
            <a:lightRig rig="threePt" dir="t"/>
          </a:scene3d>
        </p:spPr>
        <p:txBody>
          <a:bodyPr/>
          <a:lstStyle/>
          <a:p>
            <a:pPr algn="ctr"/>
            <a:r>
              <a:rPr lang="uk-UA" b="1" dirty="0" smtClean="0"/>
              <a:t>Шановні батьки!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effectLst>
            <a:outerShdw blurRad="38100" dist="30000" dir="5400000" rotWithShape="0">
              <a:srgbClr val="000000">
                <a:alpha val="45000"/>
              </a:srgbClr>
            </a:outerShdw>
            <a:softEdge rad="127000"/>
          </a:effectLst>
          <a:scene3d>
            <a:camera prst="isometricOffAxis1Right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lvl="0"/>
            <a:r>
              <a:rPr lang="uk-UA" dirty="0" smtClean="0"/>
              <a:t> Організуйте для вашої дитини правильний розпорядок дня (режим),</a:t>
            </a:r>
          </a:p>
          <a:p>
            <a:r>
              <a:rPr lang="uk-UA" dirty="0" smtClean="0"/>
              <a:t>дотримуйтеся його щодня;</a:t>
            </a:r>
          </a:p>
          <a:p>
            <a:pPr lvl="0"/>
            <a:r>
              <a:rPr lang="uk-UA" dirty="0" smtClean="0"/>
              <a:t> Організуйте дитині щоденний активний відпочинок на свіжому повітрі;</a:t>
            </a:r>
          </a:p>
          <a:p>
            <a:pPr lvl="0"/>
            <a:r>
              <a:rPr lang="uk-UA" dirty="0" smtClean="0"/>
              <a:t> Організуйте щоденну навчальну годину, оберіть постійний час і</a:t>
            </a:r>
          </a:p>
          <a:p>
            <a:r>
              <a:rPr lang="uk-UA" dirty="0" smtClean="0"/>
              <a:t>повторюйте навчальний матеріал;</a:t>
            </a:r>
          </a:p>
          <a:p>
            <a:pPr lvl="0"/>
            <a:r>
              <a:rPr lang="uk-UA" dirty="0" smtClean="0"/>
              <a:t> Говоріть з дитиною, вислуховуйте її;</a:t>
            </a:r>
          </a:p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effectLst>
            <a:outerShdw blurRad="38100" dist="30000" dir="5400000" rotWithShape="0">
              <a:srgbClr val="000000">
                <a:alpha val="45000"/>
              </a:srgbClr>
            </a:outerShdw>
            <a:softEdge rad="317500"/>
          </a:effectLst>
          <a:scene3d>
            <a:camera prst="isometricOffAxis2Left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uk-UA" dirty="0" smtClean="0"/>
              <a:t> </a:t>
            </a:r>
          </a:p>
          <a:p>
            <a:pPr lvl="0"/>
            <a:r>
              <a:rPr lang="uk-UA" dirty="0" smtClean="0"/>
              <a:t>Спостерігайте за поведінкою дитини, якщо у неї виникають труднощі,</a:t>
            </a:r>
          </a:p>
          <a:p>
            <a:r>
              <a:rPr lang="uk-UA" dirty="0" smtClean="0"/>
              <a:t>допомагайте їх розв’язувати, підтримуйте;</a:t>
            </a:r>
          </a:p>
          <a:p>
            <a:pPr lvl="0"/>
            <a:r>
              <a:rPr lang="uk-UA" dirty="0" smtClean="0"/>
              <a:t> За бажанням заведіть влітку окремий зошит «Мої враження» і допомагайте</a:t>
            </a:r>
          </a:p>
          <a:p>
            <a:r>
              <a:rPr lang="uk-UA" dirty="0" smtClean="0"/>
              <a:t>дитині щоденно записувати 2-3 речення про сьогоднішній день;</a:t>
            </a:r>
          </a:p>
          <a:p>
            <a:pPr lvl="0"/>
            <a:r>
              <a:rPr lang="uk-UA" dirty="0" smtClean="0"/>
              <a:t> Поважайте дитину як особистість.</a:t>
            </a:r>
          </a:p>
          <a:p>
            <a:endParaRPr lang="uk-UA" dirty="0"/>
          </a:p>
        </p:txBody>
      </p:sp>
      <p:pic>
        <p:nvPicPr>
          <p:cNvPr id="7170" name="Picture 2" descr="C:\Users\User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88640"/>
            <a:ext cx="1296144" cy="1296144"/>
          </a:xfrm>
          <a:prstGeom prst="rect">
            <a:avLst/>
          </a:prstGeom>
          <a:noFill/>
          <a:effectLst>
            <a:softEdge rad="63500"/>
          </a:effectLst>
          <a:scene3d>
            <a:camera prst="perspectiveRelaxedModerately"/>
            <a:lightRig rig="threePt" dir="t"/>
          </a:scene3d>
        </p:spPr>
      </p:pic>
      <p:pic>
        <p:nvPicPr>
          <p:cNvPr id="7171" name="Picture 3" descr="C:\Users\User\Desktop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9"/>
            <a:ext cx="1677169" cy="1512168"/>
          </a:xfrm>
          <a:prstGeom prst="rect">
            <a:avLst/>
          </a:prstGeom>
          <a:noFill/>
          <a:effectLst>
            <a:softEdge rad="127000"/>
          </a:effectLst>
          <a:scene3d>
            <a:camera prst="perspectiveRelaxedModerately"/>
            <a:lightRig rig="threePt" dir="t"/>
          </a:scene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1">
      <a:dk1>
        <a:sysClr val="windowText" lastClr="000000"/>
      </a:dk1>
      <a:lt1>
        <a:sysClr val="window" lastClr="FFFFFF"/>
      </a:lt1>
      <a:dk2>
        <a:srgbClr val="36FF91"/>
      </a:dk2>
      <a:lt2>
        <a:srgbClr val="D2D2D2"/>
      </a:lt2>
      <a:accent1>
        <a:srgbClr val="FFFF3F"/>
      </a:accent1>
      <a:accent2>
        <a:srgbClr val="E40059"/>
      </a:accent2>
      <a:accent3>
        <a:srgbClr val="FFFF00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C0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205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Як раціонально спланувати  літній відпочинок сім'ї?!</vt:lpstr>
      <vt:lpstr>Три місяці  з дітьми?!Як бути?</vt:lpstr>
      <vt:lpstr>Нормативно-правові документи:</vt:lpstr>
      <vt:lpstr>Літні канікули – найцікавіша пора </vt:lpstr>
      <vt:lpstr>Оздоровлення</vt:lpstr>
      <vt:lpstr>     Види активного відпочинку дітей влітку</vt:lpstr>
      <vt:lpstr>Табори з денним перебуванням: </vt:lpstr>
      <vt:lpstr>Слайд 8</vt:lpstr>
      <vt:lpstr>Шановні батьки! </vt:lpstr>
      <vt:lpstr>Гарного вам відпочинку!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раціонально спланувати  літній відпочинок сім'ї.</dc:title>
  <dc:creator>Пользователь</dc:creator>
  <cp:lastModifiedBy>Пользователь</cp:lastModifiedBy>
  <cp:revision>14</cp:revision>
  <dcterms:created xsi:type="dcterms:W3CDTF">2014-04-21T11:32:25Z</dcterms:created>
  <dcterms:modified xsi:type="dcterms:W3CDTF">2014-04-21T13:26:54Z</dcterms:modified>
</cp:coreProperties>
</file>