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443" r:id="rId4"/>
    <p:sldId id="445" r:id="rId5"/>
    <p:sldId id="444" r:id="rId6"/>
    <p:sldId id="446" r:id="rId7"/>
    <p:sldId id="447" r:id="rId8"/>
    <p:sldId id="448" r:id="rId9"/>
    <p:sldId id="449" r:id="rId10"/>
    <p:sldId id="454" r:id="rId11"/>
    <p:sldId id="453" r:id="rId12"/>
    <p:sldId id="452" r:id="rId13"/>
    <p:sldId id="451" r:id="rId14"/>
    <p:sldId id="450" r:id="rId15"/>
    <p:sldId id="455" r:id="rId16"/>
    <p:sldId id="456" r:id="rId17"/>
    <p:sldId id="457" r:id="rId18"/>
    <p:sldId id="458" r:id="rId19"/>
    <p:sldId id="459" r:id="rId20"/>
    <p:sldId id="461" r:id="rId21"/>
    <p:sldId id="462" r:id="rId22"/>
    <p:sldId id="460" r:id="rId23"/>
    <p:sldId id="463" r:id="rId24"/>
    <p:sldId id="464" r:id="rId25"/>
    <p:sldId id="465" r:id="rId26"/>
    <p:sldId id="466" r:id="rId27"/>
    <p:sldId id="467" r:id="rId28"/>
    <p:sldId id="468" r:id="rId29"/>
    <p:sldId id="469" r:id="rId30"/>
    <p:sldId id="262" r:id="rId31"/>
    <p:sldId id="265" r:id="rId32"/>
    <p:sldId id="375" r:id="rId33"/>
    <p:sldId id="377" r:id="rId34"/>
    <p:sldId id="476" r:id="rId35"/>
    <p:sldId id="475" r:id="rId36"/>
    <p:sldId id="376" r:id="rId37"/>
    <p:sldId id="379" r:id="rId38"/>
    <p:sldId id="401" r:id="rId39"/>
    <p:sldId id="478" r:id="rId40"/>
    <p:sldId id="479" r:id="rId41"/>
    <p:sldId id="484" r:id="rId42"/>
    <p:sldId id="486" r:id="rId43"/>
    <p:sldId id="483" r:id="rId44"/>
    <p:sldId id="488" r:id="rId45"/>
    <p:sldId id="490" r:id="rId46"/>
    <p:sldId id="402" r:id="rId47"/>
    <p:sldId id="491" r:id="rId48"/>
    <p:sldId id="403" r:id="rId49"/>
    <p:sldId id="492" r:id="rId50"/>
    <p:sldId id="424" r:id="rId51"/>
    <p:sldId id="493" r:id="rId52"/>
    <p:sldId id="494" r:id="rId53"/>
    <p:sldId id="495" r:id="rId54"/>
    <p:sldId id="425" r:id="rId55"/>
    <p:sldId id="426" r:id="rId56"/>
    <p:sldId id="427" r:id="rId57"/>
    <p:sldId id="428" r:id="rId58"/>
    <p:sldId id="429" r:id="rId59"/>
    <p:sldId id="397" r:id="rId60"/>
    <p:sldId id="436" r:id="rId61"/>
    <p:sldId id="437" r:id="rId62"/>
    <p:sldId id="438" r:id="rId63"/>
    <p:sldId id="439" r:id="rId64"/>
    <p:sldId id="440" r:id="rId65"/>
    <p:sldId id="442" r:id="rId66"/>
    <p:sldId id="474" r:id="rId67"/>
    <p:sldId id="473" r:id="rId68"/>
    <p:sldId id="399" r:id="rId69"/>
    <p:sldId id="472" r:id="rId70"/>
    <p:sldId id="260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/>
              <a:t>25.01.2021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&#1044;&#1077;&#1085;&#1100;%20&#1057;&#1086;&#1073;&#1086;&#1088;&#1085;&#1086;&#1089;&#1090;&#1110;%20&#1059;&#1082;&#1088;&#1072;&#1111;&#1085;&#1080;.mp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hyperlink" Target="'&#1051;&#1102;&#1073;&#1110;&#1090;&#1100;%20&#1059;&#1082;&#1088;&#1072;&#1111;&#1085;&#1091;'%20&#1042;&#1086;&#1083;&#1086;&#1076;&#1080;&#1084;&#1080;&#1088;%20&#1057;&#1086;&#1089;&#1102;&#1088;&#1072;.mp4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&#1050;&#1086;&#1087;&#1080;&#1103;%20&#1040;&#1082;&#1090;%20&#1079;&#1083;&#1091;&#1082;&#1080;%20&#1059;&#1085;&#1088;%20&#1090;&#1072;%20&#1047;&#1091;&#1085;&#1088;.flv.mp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../&#1079;&#1072;&#1093;&#1110;&#1076;%20&#1057;&#1086;&#1073;&#1086;&#1088;&#1085;&#1110;&#1089;&#1090;&#1100;/&#1054;&#1083;&#1077;&#1075;%20&#1042;&#1080;&#1085;&#1085;&#1080;&#1082;%20-%20&#1052;&#1086;&#1083;&#1080;&#1090;&#1074;&#1072;%20&#1079;&#1072;%20&#1059;&#1082;&#1088;&#1072;&#1111;&#1085;&#1091;.mp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" y="0"/>
            <a:ext cx="1671378" cy="6885713"/>
            <a:chOff x="-1" y="0"/>
            <a:chExt cx="1671378" cy="6885713"/>
          </a:xfrm>
        </p:grpSpPr>
        <p:pic>
          <p:nvPicPr>
            <p:cNvPr id="102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 rot="10800000">
            <a:off x="7454257" y="6923"/>
            <a:ext cx="1671378" cy="6885713"/>
            <a:chOff x="-1" y="0"/>
            <a:chExt cx="1671378" cy="6885713"/>
          </a:xfrm>
        </p:grpSpPr>
        <p:pic>
          <p:nvPicPr>
            <p:cNvPr id="2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4" descr="C:\Users\Анатолий\Desktop\88888.png">
            <a:hlinkClick r:id="rId3" action="ppaction://hlinkfile"/>
          </p:cNvPr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61" y="116632"/>
            <a:ext cx="3599815" cy="218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1041165" y="198884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Година спілкування </a:t>
            </a:r>
            <a:br>
              <a:rPr lang="uk-UA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СОБОРНА </a:t>
            </a:r>
            <a:r>
              <a:rPr lang="uk-UA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МАТИ УКРАЇНА – </a:t>
            </a:r>
            <a:br>
              <a:rPr lang="uk-UA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ОДНА НА ВСІХ, ЯК ОБЕРІГ!</a:t>
            </a:r>
            <a:br>
              <a:rPr lang="uk-UA" sz="3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uk-UA" sz="24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Дня Соборності </a:t>
            </a:r>
            <a:r>
              <a:rPr lang="uk-UA" sz="2400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kordon.in.ua/wp-content/uploads/2016/06/maxresdefault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649" y="3999176"/>
            <a:ext cx="5020662" cy="2858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2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52" y="182694"/>
            <a:ext cx="7560840" cy="5919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73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6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38" y="188640"/>
            <a:ext cx="8344314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70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0" name="Рисунок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11019" cy="550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4" name="Рисунок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9" y="189268"/>
            <a:ext cx="8136904" cy="5913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59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029"/>
            <a:ext cx="7800467" cy="585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90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62" name="Рисунок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810"/>
            <a:ext cx="7740352" cy="5961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4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386" name="Рисунок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9941"/>
            <a:ext cx="8519661" cy="5946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0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0" name="Рисунок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71212" cy="568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95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4" name="Рисунок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379"/>
            <a:ext cx="8465623" cy="5790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69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506" name="Picture 2" descr="http://crisis.in.ua/wp-content/uploads/2016/12/Ukrainochka_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672553" cy="5779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://zosh-volodymyrivska.osvita-tomakivka.dp.ua/wp-content/uploads/2015/01/im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55" y="90550"/>
            <a:ext cx="8043556" cy="6032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58" name="Picture 2" descr="http://kremjust.gov.ua/uploads/posts/2016-03/145941407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71"/>
            <a:ext cx="8597776" cy="603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0" name="Picture 2" descr="http://postroll.com.ua/uploads/posts/2016-03/1459167532_1f9467ed0ebd32e9dc822d63c55d5401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" y="196262"/>
            <a:ext cx="908408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82" name="Picture 2" descr="http://www.ivanivka.pp.ua/images/stories/konspekt/prap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07" y="260648"/>
            <a:ext cx="6840760" cy="566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4" name="Picture 2" descr="http://svitppt.com.ua/images/2/1568/960/img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43559"/>
            <a:ext cx="777686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0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578" name="Picture 2" descr="http://stendprint.com.ua/upload/iblock/87b/87baba82f282001c91c8f6199447f9f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6"/>
          <a:stretch/>
        </p:blipFill>
        <p:spPr bwMode="auto">
          <a:xfrm>
            <a:off x="2267744" y="74717"/>
            <a:ext cx="4968552" cy="6071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8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602" name="Picture 2" descr="http://shepetivka.com.ua/media/k2/galleries/395/O0128YyWf9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12968" cy="4745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6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652" name="Picture 4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32680"/>
            <a:ext cx="7428891" cy="586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9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626" name="Picture 2" descr="http://stend.ucoz.com/_ph/6/735104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9772"/>
            <a:ext cx="8308570" cy="565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4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674" name="Picture 2" descr="http://www.cultura.kh.ua/images/stories/news/2015/sob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50" y="548680"/>
            <a:ext cx="8245314" cy="531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0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698" name="Picture 2" descr="http://www.playcast.ru/uploads/2016/01/22/16929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230" y="45351"/>
            <a:ext cx="6356564" cy="589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8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http://osvitakambuz.at.ua/_nw/13/2000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4313"/>
            <a:ext cx="8386262" cy="4104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9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-158581" y="468539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7042219" y="4500986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Администратор\Desktop\соб. україни\соборність\1317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30" y="1625754"/>
            <a:ext cx="5472608" cy="4075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-8y6WOLVk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6051" y="23501"/>
            <a:ext cx="1566727" cy="138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0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898204" y="4881790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-158581" y="396530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3569" y="706559"/>
            <a:ext cx="57487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 пишаємося, що  ми – українці, а наша Вітчизна – Україна,  земля, дорога та мила серцю кожного із нас.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англійська мова\портфоліо 2\україна\99a1488ce8fe386d7de08fb393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61" y="2014782"/>
            <a:ext cx="6039200" cy="407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1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898203" y="4675140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-158581" y="32452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Администратор\Desktop\соб. україни\соборність\18210292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16"/>
          <a:stretch/>
        </p:blipFill>
        <p:spPr bwMode="auto">
          <a:xfrm>
            <a:off x="1035362" y="1988840"/>
            <a:ext cx="6408661" cy="3349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77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16016" y="476672"/>
            <a:ext cx="4248472" cy="5256584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algn="just"/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Офіційно в Україні День соборності відзначається з 1999 року. Свято встановлено «…враховуючи політичне та історичне значення об’єднання Української Народної Республіки і Західноукраїнської Народної Республіки та утворення єдиної (соборної) української держави…» згідно з Указом Президента України «Про День соборності України» від 21 січня 1999 року №42/99. День Соборності – це нагадування про те, що сила нашої держави в  єдності українських земель.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394" y="404664"/>
            <a:ext cx="4198855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5041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176426" y="383444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inde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7002" y="1761692"/>
            <a:ext cx="6213465" cy="3762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5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866" name="Picture 2" descr="C:\Users\Администратор\Desktop\День Соборності\89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73881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6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176426" y="383444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195736" y="476672"/>
            <a:ext cx="6861146" cy="724633"/>
          </a:xfrm>
        </p:spPr>
        <p:txBody>
          <a:bodyPr>
            <a:normAutofit/>
          </a:bodyPr>
          <a:lstStyle/>
          <a:p>
            <a:r>
              <a:rPr lang="uk-UA" dirty="0" smtClean="0"/>
              <a:t>	</a:t>
            </a:r>
            <a:r>
              <a:rPr lang="uk-UA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ЛЮБІТЬ УКРАЇНУ!</a:t>
            </a:r>
            <a:endParaRPr lang="ru-RU" sz="3600" dirty="0"/>
          </a:p>
        </p:txBody>
      </p:sp>
      <p:pic>
        <p:nvPicPr>
          <p:cNvPr id="4098" name="Picture 2" descr="D:\англійська мова\портфоліо 2\україна\94456650828942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491" y="2132856"/>
            <a:ext cx="4965570" cy="34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176426" y="383444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англійська мова\портфоліо 2\україна\751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36" y="1556792"/>
            <a:ext cx="4814660" cy="407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I:\худ лит\964f5d135f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321"/>
            <a:ext cx="8242162" cy="6142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41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Проголошення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злуки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було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призначено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на 12:00 годину 22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січня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1919 року,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тобто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першу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річницю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проголошення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четвертого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універсалу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про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повну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незалежність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України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</a:p>
          <a:p>
            <a:pPr algn="ctr"/>
            <a:endParaRPr lang="ru-RU" sz="2800" dirty="0" smtClean="0">
              <a:solidFill>
                <a:srgbClr val="7030A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Monotype Corsiva" pitchFamily="66" charset="0"/>
            </a:endParaRPr>
          </a:p>
        </p:txBody>
      </p:sp>
      <p:pic>
        <p:nvPicPr>
          <p:cNvPr id="7172" name="Picture 4" descr="I:\худ лит\Проголошення Акту Злуки українських земель на Софійській площі в Києві. 22 січня 1919 р. Знято з дзвіниці Софійського собору, на горизонті видно ще не зруйнований більшовиками Михайлівський Золотоверх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144000" cy="485778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Monotype Corsiva" pitchFamily="66" charset="0"/>
              </a:rPr>
              <a:t>Проголошення</a:t>
            </a:r>
            <a:r>
              <a:rPr lang="ru-RU" dirty="0" smtClean="0">
                <a:latin typeface="Monotype Corsiva" pitchFamily="66" charset="0"/>
              </a:rPr>
              <a:t> Акту </a:t>
            </a:r>
            <a:r>
              <a:rPr lang="ru-RU" dirty="0" err="1" smtClean="0">
                <a:latin typeface="Monotype Corsiva" pitchFamily="66" charset="0"/>
              </a:rPr>
              <a:t>Злуки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українських</a:t>
            </a:r>
            <a:r>
              <a:rPr lang="ru-RU" dirty="0" smtClean="0">
                <a:latin typeface="Monotype Corsiva" pitchFamily="66" charset="0"/>
              </a:rPr>
              <a:t> земель на </a:t>
            </a:r>
            <a:r>
              <a:rPr lang="ru-RU" dirty="0" err="1" smtClean="0">
                <a:latin typeface="Monotype Corsiva" pitchFamily="66" charset="0"/>
              </a:rPr>
              <a:t>Софійській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площі</a:t>
            </a:r>
            <a:r>
              <a:rPr lang="ru-RU" dirty="0" smtClean="0">
                <a:latin typeface="Monotype Corsiva" pitchFamily="66" charset="0"/>
              </a:rPr>
              <a:t> в </a:t>
            </a:r>
            <a:r>
              <a:rPr lang="ru-RU" dirty="0" err="1" smtClean="0">
                <a:latin typeface="Monotype Corsiva" pitchFamily="66" charset="0"/>
              </a:rPr>
              <a:t>Києві</a:t>
            </a:r>
            <a:r>
              <a:rPr lang="ru-RU" dirty="0" smtClean="0">
                <a:latin typeface="Monotype Corsiva" pitchFamily="66" charset="0"/>
              </a:rPr>
              <a:t>. 22 </a:t>
            </a:r>
            <a:r>
              <a:rPr lang="ru-RU" dirty="0" err="1" smtClean="0">
                <a:latin typeface="Monotype Corsiva" pitchFamily="66" charset="0"/>
              </a:rPr>
              <a:t>січня</a:t>
            </a:r>
            <a:r>
              <a:rPr lang="ru-RU" dirty="0" smtClean="0">
                <a:latin typeface="Monotype Corsiva" pitchFamily="66" charset="0"/>
              </a:rPr>
              <a:t> 1919 р. </a:t>
            </a:r>
            <a:r>
              <a:rPr lang="ru-RU" dirty="0" err="1" smtClean="0">
                <a:latin typeface="Monotype Corsiva" pitchFamily="66" charset="0"/>
              </a:rPr>
              <a:t>Знято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з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дзвіниці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Софійського</a:t>
            </a:r>
            <a:r>
              <a:rPr lang="ru-RU" dirty="0" smtClean="0">
                <a:latin typeface="Monotype Corsiva" pitchFamily="66" charset="0"/>
              </a:rPr>
              <a:t> собору, на </a:t>
            </a:r>
            <a:r>
              <a:rPr lang="ru-RU" dirty="0" err="1" smtClean="0">
                <a:latin typeface="Monotype Corsiva" pitchFamily="66" charset="0"/>
              </a:rPr>
              <a:t>горизонті</a:t>
            </a:r>
            <a:r>
              <a:rPr lang="ru-RU" dirty="0" smtClean="0">
                <a:latin typeface="Monotype Corsiva" pitchFamily="66" charset="0"/>
              </a:rPr>
              <a:t> видно </a:t>
            </a:r>
            <a:r>
              <a:rPr lang="ru-RU" dirty="0" err="1" smtClean="0">
                <a:latin typeface="Monotype Corsiva" pitchFamily="66" charset="0"/>
              </a:rPr>
              <a:t>ще</a:t>
            </a:r>
            <a:r>
              <a:rPr lang="ru-RU" dirty="0" smtClean="0">
                <a:latin typeface="Monotype Corsiva" pitchFamily="66" charset="0"/>
              </a:rPr>
              <a:t> не </a:t>
            </a:r>
            <a:r>
              <a:rPr lang="ru-RU" dirty="0" err="1" smtClean="0">
                <a:latin typeface="Monotype Corsiva" pitchFamily="66" charset="0"/>
              </a:rPr>
              <a:t>зруйнований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більшовиками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Михайлівський</a:t>
            </a:r>
            <a:r>
              <a:rPr lang="ru-RU" dirty="0" smtClean="0">
                <a:latin typeface="Monotype Corsiva" pitchFamily="66" charset="0"/>
              </a:rPr>
              <a:t> Золотоверхий</a:t>
            </a:r>
            <a:endParaRPr lang="uk-UA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http://www.poetryclub.com.ua/upload/poem_all/006083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362391" cy="5112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0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82153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22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січня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було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проголошено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всенародним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і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державним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святом.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Київ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був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прикрашений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національними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синьо-жовтими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прапорами, гербами. О 9:00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годині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ранку в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усіх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церквах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відправляли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 </a:t>
            </a:r>
            <a:r>
              <a:rPr lang="ru-RU" sz="2800" dirty="0" err="1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богослужіння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Monotype Corsiva" pitchFamily="66" charset="0"/>
              </a:rPr>
              <a:t>.</a:t>
            </a:r>
          </a:p>
        </p:txBody>
      </p:sp>
      <p:pic>
        <p:nvPicPr>
          <p:cNvPr id="8194" name="Picture 2" descr="I:\худ лит\Урочисте проголошення Акту Злуки УНР і ЗУНР на Софійській площі в Києві. 22 січня 1919 р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9144000" cy="47149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latin typeface="Monotype Corsiva" pitchFamily="66" charset="0"/>
              </a:rPr>
              <a:t>Урочисте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проголошення</a:t>
            </a:r>
            <a:r>
              <a:rPr lang="ru-RU" dirty="0" smtClean="0">
                <a:latin typeface="Monotype Corsiva" pitchFamily="66" charset="0"/>
              </a:rPr>
              <a:t> Акту </a:t>
            </a:r>
            <a:r>
              <a:rPr lang="ru-RU" dirty="0" err="1" smtClean="0">
                <a:latin typeface="Monotype Corsiva" pitchFamily="66" charset="0"/>
              </a:rPr>
              <a:t>Злуки</a:t>
            </a:r>
            <a:r>
              <a:rPr lang="ru-RU" dirty="0" smtClean="0">
                <a:latin typeface="Monotype Corsiva" pitchFamily="66" charset="0"/>
              </a:rPr>
              <a:t> УНР </a:t>
            </a:r>
            <a:r>
              <a:rPr lang="ru-RU" dirty="0" err="1" smtClean="0">
                <a:latin typeface="Monotype Corsiva" pitchFamily="66" charset="0"/>
              </a:rPr>
              <a:t>і</a:t>
            </a:r>
            <a:r>
              <a:rPr lang="ru-RU" dirty="0" smtClean="0">
                <a:latin typeface="Monotype Corsiva" pitchFamily="66" charset="0"/>
              </a:rPr>
              <a:t> ЗУНР на </a:t>
            </a:r>
            <a:r>
              <a:rPr lang="ru-RU" dirty="0" err="1" smtClean="0">
                <a:latin typeface="Monotype Corsiva" pitchFamily="66" charset="0"/>
              </a:rPr>
              <a:t>Софійській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dirty="0" err="1" smtClean="0">
                <a:latin typeface="Monotype Corsiva" pitchFamily="66" charset="0"/>
              </a:rPr>
              <a:t>площі</a:t>
            </a:r>
            <a:r>
              <a:rPr lang="ru-RU" dirty="0" smtClean="0">
                <a:latin typeface="Monotype Corsiva" pitchFamily="66" charset="0"/>
              </a:rPr>
              <a:t> в </a:t>
            </a:r>
            <a:r>
              <a:rPr lang="ru-RU" dirty="0" err="1" smtClean="0">
                <a:latin typeface="Monotype Corsiva" pitchFamily="66" charset="0"/>
              </a:rPr>
              <a:t>Києві</a:t>
            </a:r>
            <a:r>
              <a:rPr lang="ru-RU" dirty="0" smtClean="0">
                <a:latin typeface="Monotype Corsiva" pitchFamily="66" charset="0"/>
              </a:rPr>
              <a:t>. 22 </a:t>
            </a:r>
            <a:r>
              <a:rPr lang="ru-RU" dirty="0" err="1" smtClean="0">
                <a:latin typeface="Monotype Corsiva" pitchFamily="66" charset="0"/>
              </a:rPr>
              <a:t>січня</a:t>
            </a:r>
            <a:r>
              <a:rPr lang="ru-RU" dirty="0" smtClean="0">
                <a:latin typeface="Monotype Corsiva" pitchFamily="66" charset="0"/>
              </a:rPr>
              <a:t> 1919 р</a:t>
            </a:r>
            <a:r>
              <a:rPr lang="ru-RU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96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rapo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250"/>
          <a:stretch>
            <a:fillRect/>
          </a:stretch>
        </p:blipFill>
        <p:spPr>
          <a:xfrm>
            <a:off x="285750" y="214313"/>
            <a:ext cx="1714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ДЕНЬ СОБОРНОСТІ_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CECFC9"/>
              </a:clrFrom>
              <a:clrTo>
                <a:srgbClr val="CECF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6625" y="214313"/>
            <a:ext cx="1524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285750" y="1214438"/>
            <a:ext cx="85010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itchFamily="18" charset="0"/>
              </a:rPr>
              <a:t>9 листопада 1917 року Рада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опублікувала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3-й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Універсал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підводив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підсумок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подіям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проголошувалася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Українською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Народною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Республікою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 </a:t>
            </a:r>
          </a:p>
          <a:p>
            <a:pPr algn="ctr">
              <a:defRPr/>
            </a:pP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збереженням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федерального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зв'язку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Росією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Рисунок 8" descr="КАРТА_УНР_19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3" y="3429000"/>
            <a:ext cx="3573462" cy="226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прапор УНР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3" y="3357563"/>
            <a:ext cx="3452812" cy="2300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гербУНР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3336925"/>
            <a:ext cx="2071688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58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rapo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250"/>
          <a:stretch>
            <a:fillRect/>
          </a:stretch>
        </p:blipFill>
        <p:spPr>
          <a:xfrm>
            <a:off x="285750" y="214313"/>
            <a:ext cx="1714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ДЕНЬ СОБОРНОСТІ_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CECFC9"/>
              </a:clrFrom>
              <a:clrTo>
                <a:srgbClr val="CECF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6625" y="214313"/>
            <a:ext cx="1524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285750" y="928688"/>
            <a:ext cx="8572500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Західно-Українська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Народна 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Республіка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ЗУНР).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До 13 листопада 1918 року — </a:t>
            </a:r>
            <a:r>
              <a:rPr lang="ru-RU" sz="2200" b="1" dirty="0" err="1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Держава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короткочасна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держава, створена у 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Східній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Галичині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Першої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світової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війни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(1914-1918)  в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розпаду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Австро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Угорщини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defRPr/>
            </a:pPr>
            <a:endParaRPr lang="uk-UA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Проголошена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19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жовтня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1918 року у 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Львові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 листопада,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результаті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Першолистопадового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повстання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взяла контроль над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більшістю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територій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претендувала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 </a:t>
            </a:r>
          </a:p>
          <a:p>
            <a:pPr algn="just"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1919 року формально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об'єдналася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 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Українською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Народною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Республікою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отримавши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назву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Західні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Народної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Республіки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ЗО УНР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),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однак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не мало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практичних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наслідків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2000" b="1" dirty="0" err="1">
                <a:latin typeface="Calibri" pitchFamily="34" charset="0"/>
              </a:rPr>
              <a:t>Столиці</a:t>
            </a:r>
            <a:r>
              <a:rPr lang="ru-RU" sz="2000" b="1" dirty="0">
                <a:latin typeface="Calibri" pitchFamily="34" charset="0"/>
              </a:rPr>
              <a:t>:   </a:t>
            </a:r>
            <a:r>
              <a:rPr lang="ru-RU" sz="2000" b="1" dirty="0" err="1">
                <a:latin typeface="Calibri" pitchFamily="34" charset="0"/>
              </a:rPr>
              <a:t>Львів</a:t>
            </a:r>
            <a:r>
              <a:rPr lang="ru-RU" sz="2000" b="1" dirty="0">
                <a:latin typeface="Calibri" pitchFamily="34" charset="0"/>
              </a:rPr>
              <a:t>,    </a:t>
            </a:r>
            <a:r>
              <a:rPr lang="ru-RU" sz="2000" b="1" dirty="0" err="1">
                <a:latin typeface="Calibri" pitchFamily="34" charset="0"/>
              </a:rPr>
              <a:t>Тернопіль</a:t>
            </a:r>
            <a:r>
              <a:rPr lang="ru-RU" sz="2000" b="1" dirty="0">
                <a:latin typeface="Calibri" pitchFamily="34" charset="0"/>
              </a:rPr>
              <a:t>,    </a:t>
            </a:r>
            <a:r>
              <a:rPr lang="ru-RU" sz="2000" b="1" dirty="0" err="1">
                <a:latin typeface="Calibri" pitchFamily="34" charset="0"/>
              </a:rPr>
              <a:t>Станиславів</a:t>
            </a:r>
            <a:r>
              <a:rPr lang="ru-RU" sz="2000" b="1" dirty="0">
                <a:latin typeface="Calibri" pitchFamily="34" charset="0"/>
              </a:rPr>
              <a:t> (</a:t>
            </a:r>
            <a:r>
              <a:rPr lang="ru-RU" sz="2000" b="1" dirty="0" err="1">
                <a:latin typeface="Calibri" pitchFamily="34" charset="0"/>
              </a:rPr>
              <a:t>Івано</a:t>
            </a:r>
            <a:r>
              <a:rPr lang="ru-RU" sz="2000" b="1" dirty="0">
                <a:latin typeface="Calibri" pitchFamily="34" charset="0"/>
              </a:rPr>
              <a:t> – </a:t>
            </a:r>
            <a:r>
              <a:rPr lang="ru-RU" sz="2000" b="1" dirty="0" err="1">
                <a:latin typeface="Calibri" pitchFamily="34" charset="0"/>
              </a:rPr>
              <a:t>Франківськ</a:t>
            </a:r>
            <a:r>
              <a:rPr lang="ru-RU" sz="2000" b="1" dirty="0">
                <a:latin typeface="Calibri" pitchFamily="34" charset="0"/>
              </a:rPr>
              <a:t>).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ЗУНР_ГЕРБ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5" y="2428875"/>
            <a:ext cx="1379538" cy="1662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ЗУНР_ПРАПОР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" y="2428875"/>
            <a:ext cx="2381250" cy="158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КАРТАЗУНР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875" y="2000250"/>
            <a:ext cx="2900363" cy="232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5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rapor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250"/>
          <a:stretch>
            <a:fillRect/>
          </a:stretch>
        </p:blipFill>
        <p:spPr>
          <a:xfrm>
            <a:off x="285750" y="214313"/>
            <a:ext cx="1714500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ДЕНЬ СОБОРНОСТІ_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CECFC9"/>
              </a:clrFrom>
              <a:clrTo>
                <a:srgbClr val="CECF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6625" y="214313"/>
            <a:ext cx="1524000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737642"/>
              </p:ext>
            </p:extLst>
          </p:nvPr>
        </p:nvGraphicFramePr>
        <p:xfrm>
          <a:off x="214313" y="1006475"/>
          <a:ext cx="8715375" cy="58521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871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51525">
                <a:tc>
                  <a:txBody>
                    <a:bodyPr/>
                    <a:lstStyle/>
                    <a:p>
                      <a:pPr algn="ctr"/>
                      <a:r>
                        <a:rPr lang="ru-RU" sz="36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День </a:t>
                      </a:r>
                      <a:r>
                        <a:rPr lang="ru-RU" sz="3600" b="1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соборності</a:t>
                      </a:r>
                      <a:r>
                        <a:rPr lang="ru-RU" sz="36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1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України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— </a:t>
                      </a:r>
                      <a:r>
                        <a:rPr lang="ru-RU" sz="3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свято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ru-RU" sz="3600" b="0" i="0" u="none" strike="noStrik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України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що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відзначається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щороку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 </a:t>
                      </a:r>
                      <a:r>
                        <a:rPr lang="ru-RU" sz="3600" b="1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січня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день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проголошення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3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Акту </a:t>
                      </a:r>
                      <a:r>
                        <a:rPr lang="ru-RU" sz="3600" b="0" i="0" u="none" strike="noStrik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воз'єднання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3600" b="0" i="0" u="none" strike="noStrik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Української</a:t>
                      </a:r>
                      <a:r>
                        <a:rPr lang="ru-RU" sz="3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u="none" strike="noStrik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Народної</a:t>
                      </a:r>
                      <a:r>
                        <a:rPr lang="ru-RU" sz="3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u="none" strike="noStrik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Республіки</a:t>
                      </a:r>
                      <a:r>
                        <a:rPr lang="ru-RU" sz="3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й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ru-RU" sz="3600" b="0" i="0" u="non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Західно-Української</a:t>
                      </a:r>
                      <a:r>
                        <a:rPr lang="ru-RU" sz="3600" b="0" i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u="non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Народної</a:t>
                      </a:r>
                      <a:r>
                        <a:rPr lang="ru-RU" sz="3600" b="0" i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u="none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Республіки</a:t>
                      </a:r>
                      <a:r>
                        <a:rPr lang="ru-RU" sz="3600" b="0" i="0" u="non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що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відбулося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 </a:t>
                      </a:r>
                      <a:r>
                        <a:rPr lang="ru-RU" sz="3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1919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році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Офіційно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Україні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День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соборності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відзначається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3600" b="0" i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  <a:r>
                        <a:rPr lang="ru-RU" sz="3600" b="0" i="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1999</a:t>
                      </a:r>
                      <a:r>
                        <a:rPr lang="ru-RU" sz="36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року.</a:t>
                      </a:r>
                    </a:p>
                    <a:p>
                      <a:endParaRPr lang="ru-RU" sz="1800" dirty="0"/>
                    </a:p>
                  </a:txBody>
                  <a:tcPr marL="91439" marR="91439" marT="45710" marB="4571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32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890" name="Picture 2" descr="C:\Users\Администратор\Desktop\День Соборності\39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2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8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:\укр\BADF31AB-6083-4C3D-A7C7-9AA626A97D25_mw800_mh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7193046" cy="44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80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914" name="Picture 2" descr="C:\Users\Администратор\Desktop\День Соборності\hq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6" b="5274"/>
          <a:stretch/>
        </p:blipFill>
        <p:spPr bwMode="auto">
          <a:xfrm>
            <a:off x="467544" y="260648"/>
            <a:ext cx="8488543" cy="566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5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худ лит\gvPUNUrns_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0076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I:\худ лит\bvVp1HlerG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8892" y="0"/>
            <a:ext cx="3345108" cy="350043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6388" name="Picture 4" descr="I:\худ лит\b28pLkiCKm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6259" y="3643314"/>
            <a:ext cx="5337741" cy="321468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6389" name="Picture 5" descr="I:\худ лит\Рисунок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37024"/>
            <a:ext cx="4071935" cy="342097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531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 descr="D:\укр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88" y="548680"/>
            <a:ext cx="7048471" cy="473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938" name="Picture 2" descr="C:\Users\Администратор\Desktop\День Соборності\-4-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04" y="836712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7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://vsitury.com.ua/uploads/156/22551/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61648" cy="557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69176" y="5305354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C:\Users\Администратор\Desktop\День Соборності\im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11" y="188640"/>
            <a:ext cx="687625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31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4" name="Picture 2" descr="D:\укр\L6JlXTevIU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838"/>
            <a:ext cx="8186885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0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22" name="Picture 2" descr="https://pp.vk.me/c837531/v837531483/1d5c1/9g93jEqlb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36" y="0"/>
            <a:ext cx="9191736" cy="641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746" name="Picture 2" descr="https://pp.vk.me/c837531/v837531483/1d5b7/0m2lc_KDHJ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65" y="309681"/>
            <a:ext cx="8255097" cy="619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C:\Users\Администратор\Desktop\День Соборності\fda16ef5160cccea88158810cb6fa14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562528" cy="42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011" name="Picture 3" descr="C:\Users\Администратор\Desktop\День Соборності\sobornist_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6364" cy="561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5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D:\укр\images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719" y="548680"/>
            <a:ext cx="6670246" cy="45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 descr="D:\укр\cloud_ang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56" y="476672"/>
            <a:ext cx="6586383" cy="478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034" name="Picture 2" descr="C:\Users\Администратор\Desktop\День Соборності\f8e017c5d2fc1a678c09f184e872ce91_560336_ukraina_golub_mir_uzor_2560x1600_www.gdefon.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4934"/>
            <a:ext cx="8007424" cy="58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898203" y="500504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-518620" y="32452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Администратор\Desktop\соб. україни\соборність\apicturepicture21403_678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38" y="1920926"/>
            <a:ext cx="5396419" cy="4041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692696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Соборність </a:t>
            </a:r>
            <a:r>
              <a:rPr lang="uk-UA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це символ. Символ боротьби за волю. Порозуміння між людьми. І часточка надії і віри у майбутнє.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2" name="Picture 4" descr="http://images.ua.prom.st/421757977_w640_h640_70616_1000h3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96752"/>
            <a:ext cx="8918782" cy="3541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5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136" y="4509120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uk-UA" dirty="0">
                <a:solidFill>
                  <a:srgbClr val="7030A0"/>
                </a:solidFill>
              </a:rPr>
              <a:t>Пам’ятаймо про незліченні жертви наших співвітчизників, покладені на вівтар незалежності, соборності, державності.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D:\укр\Jr_zqmaCX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2656"/>
            <a:ext cx="5497198" cy="3995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74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404664"/>
            <a:ext cx="8712968" cy="1800200"/>
          </a:xfrm>
        </p:spPr>
        <p:txBody>
          <a:bodyPr/>
          <a:lstStyle/>
          <a:p>
            <a:pPr marL="45720" indent="0">
              <a:buNone/>
            </a:pPr>
            <a:r>
              <a:rPr lang="uk-UA" dirty="0">
                <a:solidFill>
                  <a:srgbClr val="7030A0"/>
                </a:solidFill>
              </a:rPr>
              <a:t>Любов до землі, до рідного слова прирекли багатьох славних синів і дочок України на тюрми і поневіряння.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D:\укр\images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84276"/>
            <a:ext cx="5400600" cy="405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17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D:\укр\images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7322"/>
            <a:ext cx="5747406" cy="574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794" name="Picture 2" descr="D:\укр\689047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4844"/>
            <a:ext cx="7694051" cy="451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9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680" y="293161"/>
            <a:ext cx="5544740" cy="580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-518620" y="32452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76953" y="4861027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http://www.do.gov.ua/sites/default/files/content_files/densobornos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21347"/>
            <a:ext cx="5976664" cy="39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794" name="Picture 2" descr="http://styknews.info/sites/default/files/basic-foto/2016/01/22/1452665180_1421309302_560336_ukraina_golub_mir_uzor_2560x1600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-518620" y="32452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76953" y="4861027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085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787843" y="5282815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D:\укр\images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6" y="908720"/>
            <a:ext cx="5832648" cy="412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-518620" y="32452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4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898203" y="500504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-518620" y="32452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http://2017pik.pp.ua/uploads/posts/2016-04/ofcyn-vihdn-ta-svyatkov-dn-v-schn-2017-roku-v-ukrayin-zavantazhiti-kalendar_596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531" y="1625212"/>
            <a:ext cx="6456936" cy="3630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0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6898203" y="500504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b="14310"/>
          <a:stretch/>
        </p:blipFill>
        <p:spPr bwMode="auto">
          <a:xfrm rot="14908450">
            <a:off x="-518620" y="324522"/>
            <a:ext cx="2334210" cy="163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Администратор\Desktop\соб. україни\соборність\x_b9fbf6f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340768"/>
            <a:ext cx="6094444" cy="426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1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http://vishivkabiserom.com.ua/image/data/dl2/7f9large_moy-krayna-che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108975" cy="5815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9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-1" y="0"/>
            <a:ext cx="1671378" cy="6885713"/>
            <a:chOff x="-1" y="0"/>
            <a:chExt cx="1671378" cy="6885713"/>
          </a:xfrm>
        </p:grpSpPr>
        <p:pic>
          <p:nvPicPr>
            <p:cNvPr id="102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 rot="10800000">
            <a:off x="7454257" y="6923"/>
            <a:ext cx="1671378" cy="6885713"/>
            <a:chOff x="-1" y="0"/>
            <a:chExt cx="1671378" cy="6885713"/>
          </a:xfrm>
        </p:grpSpPr>
        <p:pic>
          <p:nvPicPr>
            <p:cNvPr id="2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2195736" y="2492895"/>
            <a:ext cx="4997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n/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ДЯКУЄМО ЗА УВАГУ</a:t>
            </a:r>
            <a:endParaRPr lang="ru-RU" sz="3600" b="1" dirty="0">
              <a:solidFill>
                <a:srgbClr val="FF0066"/>
              </a:solidFill>
            </a:endParaRPr>
          </a:p>
        </p:txBody>
      </p:sp>
      <p:pic>
        <p:nvPicPr>
          <p:cNvPr id="12" name="Picture 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444810"/>
            <a:ext cx="4355992" cy="3250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4" descr="C:\Users\Анатолий\Desktop\88888.pn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73" y="332656"/>
            <a:ext cx="3599815" cy="218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8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http://azzod.in.ua/upload/iblock/1bc/1bca77ca5c0571fa7bfa12e8229145a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388423" cy="559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54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 rot="16200000">
            <a:off x="2160240" y="3942182"/>
            <a:ext cx="755577" cy="5076058"/>
            <a:chOff x="-1" y="0"/>
            <a:chExt cx="1671378" cy="6885713"/>
          </a:xfrm>
        </p:grpSpPr>
        <p:pic>
          <p:nvPicPr>
            <p:cNvPr id="15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 rot="16200000">
            <a:off x="6228183" y="3962976"/>
            <a:ext cx="755577" cy="5076058"/>
            <a:chOff x="-1" y="0"/>
            <a:chExt cx="1671378" cy="6885713"/>
          </a:xfrm>
        </p:grpSpPr>
        <p:pic>
          <p:nvPicPr>
            <p:cNvPr id="1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8324"/>
            <a:ext cx="8028385" cy="5684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4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-укр-7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Презентация-укр-7</Template>
  <TotalTime>802</TotalTime>
  <Words>269</Words>
  <Application>Microsoft Office PowerPoint</Application>
  <PresentationFormat>Экран (4:3)</PresentationFormat>
  <Paragraphs>33</Paragraphs>
  <Slides>70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6" baseType="lpstr">
      <vt:lpstr>Calibri</vt:lpstr>
      <vt:lpstr>Georgia</vt:lpstr>
      <vt:lpstr>Monotype Corsiva</vt:lpstr>
      <vt:lpstr>Times New Roman</vt:lpstr>
      <vt:lpstr>Trebuchet MS</vt:lpstr>
      <vt:lpstr>Презентация-укр-7</vt:lpstr>
      <vt:lpstr>Година спілкування  СОБОРНА МАТИ УКРАЇНА –  ОДНА НА ВСІХ, ЯК ОБЕРІГ! до Дня Соборності України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 Windows</cp:lastModifiedBy>
  <cp:revision>109</cp:revision>
  <dcterms:created xsi:type="dcterms:W3CDTF">2014-09-23T23:15:42Z</dcterms:created>
  <dcterms:modified xsi:type="dcterms:W3CDTF">2021-01-25T07:16:48Z</dcterms:modified>
</cp:coreProperties>
</file>