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  <p:sldMasterId id="2147483717" r:id="rId2"/>
  </p:sldMasterIdLst>
  <p:sldIdLst>
    <p:sldId id="256" r:id="rId3"/>
    <p:sldId id="264" r:id="rId4"/>
    <p:sldId id="263" r:id="rId5"/>
    <p:sldId id="266" r:id="rId6"/>
    <p:sldId id="267" r:id="rId7"/>
    <p:sldId id="268" r:id="rId8"/>
    <p:sldId id="257" r:id="rId9"/>
    <p:sldId id="269" r:id="rId10"/>
    <p:sldId id="270" r:id="rId11"/>
    <p:sldId id="258" r:id="rId12"/>
    <p:sldId id="261" r:id="rId13"/>
    <p:sldId id="262" r:id="rId14"/>
    <p:sldId id="271" r:id="rId15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333" y="-9334"/>
            <a:ext cx="10109072" cy="757834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0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95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81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45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461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943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89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768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333" y="-9334"/>
            <a:ext cx="10109072" cy="757834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0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2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6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4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77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5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4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8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8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7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67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9133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3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4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49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2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2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5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4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0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5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8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63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34" y="-9334"/>
            <a:ext cx="10109073" cy="757834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1651"/>
            <a:ext cx="6997914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8922" y="6659484"/>
            <a:ext cx="7542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&lt;дата/время&gt;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41" y="6659484"/>
            <a:ext cx="509650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rgbClr val="8B8B8B"/>
                </a:solidFill>
                <a:latin typeface="Times New Roman"/>
              </a:rPr>
              <a:t>&lt;нижний колонтитул&gt;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808" y="6659484"/>
            <a:ext cx="5651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DAA80D11-AAD1-487E-B921-6B1FECA46911}" type="slidenum">
              <a:rPr lang="ru-RU" sz="1400" smtClean="0">
                <a:solidFill>
                  <a:srgbClr val="90C226"/>
                </a:solidFill>
                <a:latin typeface="Times New Roman"/>
              </a:r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15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34" y="-9334"/>
            <a:ext cx="10109073" cy="757834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1651"/>
            <a:ext cx="6997914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8922" y="6659484"/>
            <a:ext cx="7542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41" y="6659484"/>
            <a:ext cx="509650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808" y="6659484"/>
            <a:ext cx="5651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68826" y="-481404"/>
            <a:ext cx="7583214" cy="71350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dirty="0" err="1">
                <a:solidFill>
                  <a:srgbClr val="006600"/>
                </a:solidFill>
                <a:latin typeface="Comic Sans MS"/>
              </a:rPr>
              <a:t>Гуманістичне</a:t>
            </a:r>
            <a:r>
              <a:rPr lang="ru-RU" sz="44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4400" b="1" dirty="0" err="1" smtClean="0">
                <a:solidFill>
                  <a:srgbClr val="006600"/>
                </a:solidFill>
                <a:latin typeface="Comic Sans MS"/>
              </a:rPr>
              <a:t>виховання</a:t>
            </a:r>
            <a:endParaRPr lang="ru-RU" sz="4400" b="1" dirty="0" smtClean="0">
              <a:solidFill>
                <a:srgbClr val="006600"/>
              </a:solidFill>
              <a:latin typeface="Comic Sans MS"/>
            </a:endParaRPr>
          </a:p>
          <a:p>
            <a:pPr algn="ctr">
              <a:lnSpc>
                <a:spcPct val="100000"/>
              </a:lnSpc>
            </a:pPr>
            <a:r>
              <a:rPr lang="ru-RU" sz="4400" b="1" dirty="0" smtClean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4400" b="1" dirty="0" err="1">
                <a:solidFill>
                  <a:srgbClr val="006600"/>
                </a:solidFill>
                <a:latin typeface="Comic Sans MS"/>
              </a:rPr>
              <a:t>учнів</a:t>
            </a:r>
            <a:r>
              <a:rPr lang="ru-RU" sz="44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4400" b="1" dirty="0" err="1">
                <a:solidFill>
                  <a:srgbClr val="006600"/>
                </a:solidFill>
                <a:latin typeface="Comic Sans MS"/>
              </a:rPr>
              <a:t>початкової</a:t>
            </a:r>
            <a:r>
              <a:rPr lang="ru-RU" sz="44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4400" b="1" dirty="0" err="1" smtClean="0">
                <a:solidFill>
                  <a:srgbClr val="006600"/>
                </a:solidFill>
                <a:latin typeface="Comic Sans MS"/>
              </a:rPr>
              <a:t>школи</a:t>
            </a:r>
            <a:endParaRPr lang="ru-RU" sz="4400" b="1" dirty="0" smtClean="0">
              <a:solidFill>
                <a:srgbClr val="006600"/>
              </a:solidFill>
              <a:latin typeface="Comic Sans MS"/>
            </a:endParaRPr>
          </a:p>
          <a:p>
            <a:pPr algn="ctr">
              <a:lnSpc>
                <a:spcPct val="100000"/>
              </a:lnSpc>
            </a:pPr>
            <a:r>
              <a:rPr lang="uk-UA" sz="4400" b="1" dirty="0">
                <a:solidFill>
                  <a:srgbClr val="006600"/>
                </a:solidFill>
                <a:latin typeface="Comic Sans MS"/>
              </a:rPr>
              <a:t>н</a:t>
            </a:r>
            <a:r>
              <a:rPr lang="uk-UA" sz="4400" b="1" dirty="0" smtClean="0">
                <a:solidFill>
                  <a:srgbClr val="006600"/>
                </a:solidFill>
                <a:latin typeface="Comic Sans MS"/>
              </a:rPr>
              <a:t>а засадах педагогіки партнерства</a:t>
            </a:r>
          </a:p>
          <a:p>
            <a:pPr algn="ctr">
              <a:lnSpc>
                <a:spcPct val="100000"/>
              </a:lnSpc>
            </a:pPr>
            <a:r>
              <a:rPr lang="uk-UA" sz="3600" b="1" dirty="0">
                <a:solidFill>
                  <a:srgbClr val="0070C0"/>
                </a:solidFill>
                <a:latin typeface="Comic Sans MS"/>
              </a:rPr>
              <a:t>з</a:t>
            </a:r>
            <a:r>
              <a:rPr lang="uk-UA" sz="3600" b="1" dirty="0" smtClean="0">
                <a:solidFill>
                  <a:srgbClr val="0070C0"/>
                </a:solidFill>
                <a:latin typeface="Comic Sans MS"/>
              </a:rPr>
              <a:t> досвід роботи вчителів спеціалізованої загальноосвітньої школи І-ІІІ ступенів №14 </a:t>
            </a:r>
          </a:p>
          <a:p>
            <a:pPr algn="ctr">
              <a:lnSpc>
                <a:spcPct val="100000"/>
              </a:lnSpc>
            </a:pPr>
            <a:r>
              <a:rPr lang="uk-UA" sz="3200" b="1" dirty="0">
                <a:solidFill>
                  <a:srgbClr val="006600"/>
                </a:solidFill>
                <a:latin typeface="Comic Sans MS"/>
              </a:rPr>
              <a:t>м</a:t>
            </a:r>
            <a:r>
              <a:rPr lang="uk-UA" sz="3200" b="1" dirty="0" smtClean="0">
                <a:solidFill>
                  <a:srgbClr val="006600"/>
                </a:solidFill>
                <a:latin typeface="Comic Sans MS"/>
              </a:rPr>
              <a:t>. Кропивницький 2018 </a:t>
            </a:r>
            <a:endParaRPr sz="3200" dirty="0"/>
          </a:p>
        </p:txBody>
      </p:sp>
      <p:pic>
        <p:nvPicPr>
          <p:cNvPr id="184" name="Рисунок 39"/>
          <p:cNvPicPr/>
          <p:nvPr/>
        </p:nvPicPr>
        <p:blipFill>
          <a:blip r:embed="rId2"/>
          <a:stretch>
            <a:fillRect/>
          </a:stretch>
        </p:blipFill>
        <p:spPr>
          <a:xfrm>
            <a:off x="6116405" y="3963075"/>
            <a:ext cx="3964220" cy="359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3"/>
          <p:cNvPicPr/>
          <p:nvPr/>
        </p:nvPicPr>
        <p:blipFill>
          <a:blip r:embed="rId2"/>
          <a:srcRect l="14845"/>
          <a:stretch>
            <a:fillRect/>
          </a:stretch>
        </p:blipFill>
        <p:spPr>
          <a:xfrm>
            <a:off x="6570720" y="1440000"/>
            <a:ext cx="2932920" cy="2447640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192" name="Picture 6"/>
          <p:cNvPicPr/>
          <p:nvPr/>
        </p:nvPicPr>
        <p:blipFill>
          <a:blip r:embed="rId3"/>
          <a:srcRect r="20052"/>
          <a:stretch>
            <a:fillRect/>
          </a:stretch>
        </p:blipFill>
        <p:spPr>
          <a:xfrm>
            <a:off x="216000" y="2736000"/>
            <a:ext cx="3074040" cy="20876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193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30400" y="288000"/>
            <a:ext cx="3009240" cy="20948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194" name="Picture 4"/>
          <p:cNvPicPr/>
          <p:nvPr/>
        </p:nvPicPr>
        <p:blipFill>
          <a:blip r:embed="rId5"/>
          <a:srcRect l="9908" r="14856"/>
          <a:stretch>
            <a:fillRect/>
          </a:stretch>
        </p:blipFill>
        <p:spPr>
          <a:xfrm>
            <a:off x="3672000" y="1440000"/>
            <a:ext cx="2285640" cy="24476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19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216000" y="5128200"/>
            <a:ext cx="3095640" cy="2287440"/>
          </a:xfrm>
          <a:prstGeom prst="rect">
            <a:avLst/>
          </a:prstGeom>
          <a:ln w="88920">
            <a:noFill/>
            <a:miter/>
          </a:ln>
        </p:spPr>
      </p:pic>
      <p:sp>
        <p:nvSpPr>
          <p:cNvPr id="196" name="CustomShape 1"/>
          <p:cNvSpPr/>
          <p:nvPr/>
        </p:nvSpPr>
        <p:spPr>
          <a:xfrm>
            <a:off x="3688200" y="4176000"/>
            <a:ext cx="6045135" cy="3239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Calibri"/>
              </a:rPr>
              <a:t>     «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Добре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здоров’я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відчуття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повноти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невичерпності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фізичних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сил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найважливіше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джерело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життєрадісного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світосприймання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оптимізму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готовності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подолати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будь-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які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труднощі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»</a:t>
            </a:r>
            <a:endParaRPr dirty="0"/>
          </a:p>
          <a:p>
            <a:pPr algn="r">
              <a:lnSpc>
                <a:spcPct val="100000"/>
              </a:lnSpc>
            </a:pPr>
            <a:r>
              <a:rPr lang="ru-RU" sz="2600" b="1" i="1" dirty="0">
                <a:solidFill>
                  <a:srgbClr val="C5000B"/>
                </a:solidFill>
                <a:latin typeface="Calibri"/>
              </a:rPr>
              <a:t>В. О. </a:t>
            </a:r>
            <a:r>
              <a:rPr lang="ru-RU" sz="2600" b="1" i="1" dirty="0" err="1">
                <a:solidFill>
                  <a:srgbClr val="C5000B"/>
                </a:solidFill>
                <a:latin typeface="Calibri"/>
              </a:rPr>
              <a:t>Сухомлинський</a:t>
            </a:r>
            <a:endParaRPr dirty="0"/>
          </a:p>
        </p:txBody>
      </p:sp>
      <p:sp>
        <p:nvSpPr>
          <p:cNvPr id="197" name="CustomShape 2"/>
          <p:cNvSpPr/>
          <p:nvPr/>
        </p:nvSpPr>
        <p:spPr>
          <a:xfrm>
            <a:off x="3688200" y="136799"/>
            <a:ext cx="4731405" cy="11101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006600"/>
                </a:solidFill>
                <a:latin typeface="Comic Sans MS"/>
              </a:rPr>
              <a:t>Здоровий </a:t>
            </a:r>
            <a:endParaRPr lang="ru-RU" sz="4000" b="1" dirty="0" smtClean="0">
              <a:solidFill>
                <a:srgbClr val="006600"/>
              </a:solidFill>
              <a:latin typeface="Comic Sans MS"/>
            </a:endParaRPr>
          </a:p>
          <a:p>
            <a:pPr algn="ctr">
              <a:lnSpc>
                <a:spcPct val="100000"/>
              </a:lnSpc>
            </a:pPr>
            <a:r>
              <a:rPr lang="ru-RU" sz="4000" b="1" dirty="0" err="1" smtClean="0">
                <a:solidFill>
                  <a:srgbClr val="006600"/>
                </a:solidFill>
                <a:latin typeface="Comic Sans MS"/>
              </a:rPr>
              <a:t>спосіб</a:t>
            </a:r>
            <a:r>
              <a:rPr lang="ru-RU" sz="4000" b="1" dirty="0" smtClean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4000" b="1" dirty="0" err="1">
                <a:solidFill>
                  <a:srgbClr val="006600"/>
                </a:solidFill>
                <a:latin typeface="Comic Sans MS"/>
              </a:rPr>
              <a:t>життя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Рисунок 65"/>
          <p:cNvPicPr/>
          <p:nvPr/>
        </p:nvPicPr>
        <p:blipFill>
          <a:blip r:embed="rId2"/>
          <a:srcRect l="1056295" r="-1399075" b="1748688"/>
          <a:stretch>
            <a:fillRect/>
          </a:stretch>
        </p:blipFill>
        <p:spPr>
          <a:xfrm>
            <a:off x="504000" y="1584000"/>
            <a:ext cx="3959640" cy="2591640"/>
          </a:xfrm>
          <a:prstGeom prst="rect">
            <a:avLst/>
          </a:prstGeom>
          <a:ln>
            <a:noFill/>
          </a:ln>
        </p:spPr>
      </p:pic>
      <p:pic>
        <p:nvPicPr>
          <p:cNvPr id="213" name="Рисунок 67"/>
          <p:cNvPicPr/>
          <p:nvPr/>
        </p:nvPicPr>
        <p:blipFill>
          <a:blip r:embed="rId3"/>
          <a:srcRect r="1056295" b="-20067"/>
          <a:stretch>
            <a:fillRect/>
          </a:stretch>
        </p:blipFill>
        <p:spPr>
          <a:xfrm>
            <a:off x="1080000" y="4118400"/>
            <a:ext cx="4815360" cy="2721240"/>
          </a:xfrm>
          <a:prstGeom prst="rect">
            <a:avLst/>
          </a:prstGeom>
          <a:ln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504000" y="0"/>
            <a:ext cx="8783640" cy="151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Формування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мотивації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endParaRPr lang="ru-RU" sz="3800" b="1" dirty="0" smtClean="0">
              <a:solidFill>
                <a:srgbClr val="006600"/>
              </a:solidFill>
              <a:latin typeface="Comic Sans MS"/>
            </a:endParaRPr>
          </a:p>
          <a:p>
            <a:pPr algn="ctr">
              <a:lnSpc>
                <a:spcPct val="100000"/>
              </a:lnSpc>
            </a:pPr>
            <a:r>
              <a:rPr lang="ru-RU" sz="3800" b="1" dirty="0" smtClean="0">
                <a:solidFill>
                  <a:srgbClr val="006600"/>
                </a:solidFill>
                <a:latin typeface="Comic Sans MS"/>
              </a:rPr>
              <a:t>до 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здорового способу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життя</a:t>
            </a:r>
            <a:endParaRPr dirty="0"/>
          </a:p>
        </p:txBody>
      </p:sp>
      <p:sp>
        <p:nvSpPr>
          <p:cNvPr id="215" name="CustomShape 2"/>
          <p:cNvSpPr/>
          <p:nvPr/>
        </p:nvSpPr>
        <p:spPr>
          <a:xfrm>
            <a:off x="4838412" y="2152803"/>
            <a:ext cx="4934853" cy="28945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Пізнання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і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любов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до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природи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є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водночас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пізнання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та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виховання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любові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до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кожної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людини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своєї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Батьківщини</a:t>
            </a:r>
            <a:endParaRPr dirty="0"/>
          </a:p>
        </p:txBody>
      </p:sp>
      <p:pic>
        <p:nvPicPr>
          <p:cNvPr id="216" name="Рисунок 215"/>
          <p:cNvPicPr/>
          <p:nvPr/>
        </p:nvPicPr>
        <p:blipFill>
          <a:blip r:embed="rId2"/>
          <a:srcRect l="265347" r="397986" b="265479"/>
          <a:stretch>
            <a:fillRect/>
          </a:stretch>
        </p:blipFill>
        <p:spPr>
          <a:xfrm>
            <a:off x="503640" y="1583640"/>
            <a:ext cx="3960000" cy="259200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216"/>
          <p:cNvPicPr/>
          <p:nvPr/>
        </p:nvPicPr>
        <p:blipFill>
          <a:blip r:embed="rId3"/>
          <a:srcRect r="265347" b="398034"/>
          <a:stretch>
            <a:fillRect/>
          </a:stretch>
        </p:blipFill>
        <p:spPr>
          <a:xfrm>
            <a:off x="1080000" y="4118040"/>
            <a:ext cx="4815720" cy="27216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80" y="4549927"/>
            <a:ext cx="4827685" cy="2807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r="7620"/>
          <a:stretch/>
        </p:blipFill>
        <p:spPr>
          <a:xfrm>
            <a:off x="415918" y="1396496"/>
            <a:ext cx="4235108" cy="2966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r="5503" b="15563"/>
          <a:stretch/>
        </p:blipFill>
        <p:spPr>
          <a:xfrm>
            <a:off x="415918" y="4549927"/>
            <a:ext cx="4281302" cy="2807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Рисунок 70"/>
          <p:cNvPicPr/>
          <p:nvPr/>
        </p:nvPicPr>
        <p:blipFill>
          <a:blip r:embed="rId2"/>
          <a:stretch>
            <a:fillRect/>
          </a:stretch>
        </p:blipFill>
        <p:spPr>
          <a:xfrm>
            <a:off x="5472000" y="4392000"/>
            <a:ext cx="4391640" cy="2939760"/>
          </a:xfrm>
          <a:prstGeom prst="rect">
            <a:avLst/>
          </a:prstGeom>
          <a:ln>
            <a:noFill/>
          </a:ln>
        </p:spPr>
      </p:pic>
      <p:pic>
        <p:nvPicPr>
          <p:cNvPr id="221" name="Рисунок 72"/>
          <p:cNvPicPr/>
          <p:nvPr/>
        </p:nvPicPr>
        <p:blipFill>
          <a:blip r:embed="rId3"/>
          <a:stretch>
            <a:fillRect/>
          </a:stretch>
        </p:blipFill>
        <p:spPr>
          <a:xfrm>
            <a:off x="720000" y="4392000"/>
            <a:ext cx="4463640" cy="295164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504000" y="0"/>
            <a:ext cx="8783640" cy="151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Формування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мотивації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до здорового способу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життя</a:t>
            </a:r>
            <a:endParaRPr dirty="0"/>
          </a:p>
        </p:txBody>
      </p:sp>
      <p:pic>
        <p:nvPicPr>
          <p:cNvPr id="223" name="Рисунок 74"/>
          <p:cNvPicPr/>
          <p:nvPr/>
        </p:nvPicPr>
        <p:blipFill>
          <a:blip r:embed="rId4"/>
          <a:stretch>
            <a:fillRect/>
          </a:stretch>
        </p:blipFill>
        <p:spPr>
          <a:xfrm>
            <a:off x="7920000" y="1760040"/>
            <a:ext cx="1871640" cy="1655640"/>
          </a:xfrm>
          <a:prstGeom prst="rect">
            <a:avLst/>
          </a:prstGeom>
          <a:ln>
            <a:noFill/>
          </a:ln>
        </p:spPr>
      </p:pic>
      <p:pic>
        <p:nvPicPr>
          <p:cNvPr id="224" name="Рисунок 75"/>
          <p:cNvPicPr/>
          <p:nvPr/>
        </p:nvPicPr>
        <p:blipFill>
          <a:blip r:embed="rId4"/>
          <a:stretch>
            <a:fillRect/>
          </a:stretch>
        </p:blipFill>
        <p:spPr>
          <a:xfrm>
            <a:off x="504000" y="1707641"/>
            <a:ext cx="1871640" cy="165564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9" b="10409"/>
          <a:stretch/>
        </p:blipFill>
        <p:spPr>
          <a:xfrm>
            <a:off x="2565126" y="1327807"/>
            <a:ext cx="5165388" cy="2866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500648" y="2829510"/>
            <a:ext cx="3455280" cy="1943280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199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888000" y="292860"/>
            <a:ext cx="2571120" cy="1927440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200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7704000" y="292860"/>
            <a:ext cx="1984680" cy="3045240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201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3900232" y="5382000"/>
            <a:ext cx="3039480" cy="1817640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202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462960" y="292860"/>
            <a:ext cx="2272680" cy="3069720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203" name="Picture 2"/>
          <p:cNvPicPr/>
          <p:nvPr/>
        </p:nvPicPr>
        <p:blipFill>
          <a:blip r:embed="rId7"/>
          <a:stretch>
            <a:fillRect/>
          </a:stretch>
        </p:blipFill>
        <p:spPr>
          <a:xfrm>
            <a:off x="432000" y="3672000"/>
            <a:ext cx="2303640" cy="3527640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204" name="Picture 2"/>
          <p:cNvPicPr/>
          <p:nvPr/>
        </p:nvPicPr>
        <p:blipFill>
          <a:blip r:embed="rId8"/>
          <a:stretch>
            <a:fillRect/>
          </a:stretch>
        </p:blipFill>
        <p:spPr>
          <a:xfrm>
            <a:off x="7704720" y="3672360"/>
            <a:ext cx="1983960" cy="3527280"/>
          </a:xfrm>
          <a:prstGeom prst="rect">
            <a:avLst/>
          </a:prstGeom>
          <a:ln w="88920">
            <a:noFill/>
            <a:miter/>
          </a:ln>
        </p:spPr>
      </p:pic>
    </p:spTree>
    <p:extLst>
      <p:ext uri="{BB962C8B-B14F-4D97-AF65-F5344CB8AC3E}">
        <p14:creationId xmlns:p14="http://schemas.microsoft.com/office/powerpoint/2010/main" val="3917888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Рисунок 81"/>
          <p:cNvPicPr/>
          <p:nvPr/>
        </p:nvPicPr>
        <p:blipFill>
          <a:blip r:embed="rId2"/>
          <a:srcRect l="-1853441" t="-1862459" r="1635364" b="1643790"/>
          <a:stretch>
            <a:fillRect/>
          </a:stretch>
        </p:blipFill>
        <p:spPr>
          <a:xfrm>
            <a:off x="6971040" y="4562640"/>
            <a:ext cx="2604600" cy="2637000"/>
          </a:xfrm>
          <a:prstGeom prst="rect">
            <a:avLst/>
          </a:prstGeom>
          <a:ln>
            <a:noFill/>
          </a:ln>
        </p:spPr>
      </p:pic>
      <p:pic>
        <p:nvPicPr>
          <p:cNvPr id="232" name="Рисунок 82"/>
          <p:cNvPicPr/>
          <p:nvPr/>
        </p:nvPicPr>
        <p:blipFill>
          <a:blip r:embed="rId3"/>
          <a:srcRect l="122712" t="-229944" r="122712"/>
          <a:stretch>
            <a:fillRect/>
          </a:stretch>
        </p:blipFill>
        <p:spPr>
          <a:xfrm>
            <a:off x="7013880" y="746280"/>
            <a:ext cx="2849760" cy="3887640"/>
          </a:xfrm>
          <a:prstGeom prst="rect">
            <a:avLst/>
          </a:prstGeom>
          <a:ln>
            <a:noFill/>
          </a:ln>
        </p:spPr>
      </p:pic>
      <p:pic>
        <p:nvPicPr>
          <p:cNvPr id="233" name="Рисунок 83"/>
          <p:cNvPicPr/>
          <p:nvPr/>
        </p:nvPicPr>
        <p:blipFill>
          <a:blip r:embed="rId4"/>
          <a:stretch>
            <a:fillRect/>
          </a:stretch>
        </p:blipFill>
        <p:spPr>
          <a:xfrm>
            <a:off x="4681021" y="3385747"/>
            <a:ext cx="5072871" cy="3555000"/>
          </a:xfrm>
          <a:prstGeom prst="rect">
            <a:avLst/>
          </a:prstGeom>
          <a:ln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1627742" y="132139"/>
            <a:ext cx="6263640" cy="86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Громадянське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виховання</a:t>
            </a:r>
            <a:endParaRPr dirty="0"/>
          </a:p>
        </p:txBody>
      </p:sp>
      <p:sp>
        <p:nvSpPr>
          <p:cNvPr id="235" name="CustomShape 2"/>
          <p:cNvSpPr/>
          <p:nvPr/>
        </p:nvSpPr>
        <p:spPr>
          <a:xfrm>
            <a:off x="530623" y="889373"/>
            <a:ext cx="8967338" cy="2519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«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Справжнє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громадянське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виховання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починається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там, де думка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надихає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пробуджує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й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утверджує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прагнення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до морального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ідеалу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»</a:t>
            </a:r>
            <a:endParaRPr dirty="0"/>
          </a:p>
          <a:p>
            <a:pPr algn="r">
              <a:lnSpc>
                <a:spcPct val="100000"/>
              </a:lnSpc>
            </a:pPr>
            <a:r>
              <a:rPr lang="ru-RU" sz="2600" b="1" i="1" dirty="0">
                <a:solidFill>
                  <a:srgbClr val="C5000B"/>
                </a:solidFill>
                <a:latin typeface="Arial"/>
              </a:rPr>
              <a:t>В.О. </a:t>
            </a:r>
            <a:r>
              <a:rPr lang="ru-RU" sz="2600" b="1" i="1" dirty="0" err="1">
                <a:solidFill>
                  <a:srgbClr val="C5000B"/>
                </a:solidFill>
                <a:latin typeface="Arial"/>
              </a:rPr>
              <a:t>Сухомлинський</a:t>
            </a:r>
            <a:endParaRPr dirty="0"/>
          </a:p>
        </p:txBody>
      </p:sp>
      <p:pic>
        <p:nvPicPr>
          <p:cNvPr id="236" name="Рисунок 235"/>
          <p:cNvPicPr/>
          <p:nvPr/>
        </p:nvPicPr>
        <p:blipFill>
          <a:blip r:embed="rId3"/>
          <a:srcRect l="264743" t="264423" r="264743"/>
          <a:stretch>
            <a:fillRect/>
          </a:stretch>
        </p:blipFill>
        <p:spPr>
          <a:xfrm>
            <a:off x="7014240" y="721567"/>
            <a:ext cx="2850120" cy="3888000"/>
          </a:xfrm>
          <a:prstGeom prst="rect">
            <a:avLst/>
          </a:prstGeom>
          <a:ln>
            <a:noFill/>
          </a:ln>
        </p:spPr>
      </p:pic>
      <p:pic>
        <p:nvPicPr>
          <p:cNvPr id="237" name="Рисунок 236"/>
          <p:cNvPicPr/>
          <p:nvPr/>
        </p:nvPicPr>
        <p:blipFill>
          <a:blip r:embed="rId2"/>
          <a:srcRect l="131840" t="132500" r="263681" b="265000"/>
          <a:stretch>
            <a:fillRect/>
          </a:stretch>
        </p:blipFill>
        <p:spPr>
          <a:xfrm>
            <a:off x="6971040" y="4562640"/>
            <a:ext cx="2604960" cy="263736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17980" r="12275"/>
          <a:stretch/>
        </p:blipFill>
        <p:spPr>
          <a:xfrm>
            <a:off x="882876" y="2445984"/>
            <a:ext cx="3273730" cy="4563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737832" y="156614"/>
            <a:ext cx="6263640" cy="86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Громадянське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виховання</a:t>
            </a:r>
            <a:endParaRPr dirty="0"/>
          </a:p>
        </p:txBody>
      </p:sp>
      <p:sp>
        <p:nvSpPr>
          <p:cNvPr id="227" name="CustomShape 2"/>
          <p:cNvSpPr/>
          <p:nvPr/>
        </p:nvSpPr>
        <p:spPr>
          <a:xfrm>
            <a:off x="4608000" y="2599920"/>
            <a:ext cx="5111640" cy="351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 «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Як у маленького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деревця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турботливий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садівник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укріплює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корінь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…, так і педагог повинен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турбуватись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про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виховання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у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своїх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дітей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почуття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безмежної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любові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до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України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…, й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вірності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великим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традиціям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.»</a:t>
            </a:r>
            <a:endParaRPr dirty="0"/>
          </a:p>
          <a:p>
            <a:pPr algn="r">
              <a:lnSpc>
                <a:spcPct val="100000"/>
              </a:lnSpc>
            </a:pPr>
            <a:r>
              <a:rPr lang="ru-RU" sz="2600" b="1" i="1" dirty="0">
                <a:solidFill>
                  <a:srgbClr val="C5000B"/>
                </a:solidFill>
                <a:latin typeface="Arial"/>
              </a:rPr>
              <a:t>В.О. </a:t>
            </a:r>
            <a:r>
              <a:rPr lang="ru-RU" sz="2600" b="1" i="1" dirty="0" err="1">
                <a:solidFill>
                  <a:srgbClr val="C5000B"/>
                </a:solidFill>
                <a:latin typeface="Arial"/>
              </a:rPr>
              <a:t>Сухомлинський</a:t>
            </a:r>
            <a:endParaRPr dirty="0"/>
          </a:p>
        </p:txBody>
      </p:sp>
      <p:pic>
        <p:nvPicPr>
          <p:cNvPr id="228" name="Рисунок 78"/>
          <p:cNvPicPr/>
          <p:nvPr/>
        </p:nvPicPr>
        <p:blipFill>
          <a:blip r:embed="rId2"/>
          <a:stretch>
            <a:fillRect/>
          </a:stretch>
        </p:blipFill>
        <p:spPr>
          <a:xfrm>
            <a:off x="504360" y="1358168"/>
            <a:ext cx="3826440" cy="4910040"/>
          </a:xfrm>
          <a:prstGeom prst="rect">
            <a:avLst/>
          </a:prstGeom>
          <a:ln>
            <a:noFill/>
          </a:ln>
        </p:spPr>
      </p:pic>
      <p:pic>
        <p:nvPicPr>
          <p:cNvPr id="229" name="Рисунок 79"/>
          <p:cNvPicPr/>
          <p:nvPr/>
        </p:nvPicPr>
        <p:blipFill>
          <a:blip r:embed="rId3"/>
          <a:stretch>
            <a:fillRect/>
          </a:stretch>
        </p:blipFill>
        <p:spPr>
          <a:xfrm>
            <a:off x="4330800" y="5759252"/>
            <a:ext cx="5748840" cy="1859400"/>
          </a:xfrm>
          <a:prstGeom prst="rect">
            <a:avLst/>
          </a:prstGeom>
          <a:ln>
            <a:noFill/>
          </a:ln>
        </p:spPr>
      </p:pic>
      <p:pic>
        <p:nvPicPr>
          <p:cNvPr id="230" name="Рисунок 80"/>
          <p:cNvPicPr/>
          <p:nvPr/>
        </p:nvPicPr>
        <p:blipFill>
          <a:blip r:embed="rId3"/>
          <a:stretch>
            <a:fillRect/>
          </a:stretch>
        </p:blipFill>
        <p:spPr>
          <a:xfrm>
            <a:off x="4330800" y="660240"/>
            <a:ext cx="5748840" cy="185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87"/>
          <p:cNvPicPr/>
          <p:nvPr/>
        </p:nvPicPr>
        <p:blipFill>
          <a:blip r:embed="rId2"/>
          <a:stretch>
            <a:fillRect/>
          </a:stretch>
        </p:blipFill>
        <p:spPr>
          <a:xfrm>
            <a:off x="5675530" y="2951640"/>
            <a:ext cx="3262379" cy="4320000"/>
          </a:xfrm>
          <a:prstGeom prst="rect">
            <a:avLst/>
          </a:prstGeom>
          <a:ln>
            <a:noFill/>
          </a:ln>
        </p:spPr>
      </p:pic>
      <p:pic>
        <p:nvPicPr>
          <p:cNvPr id="248" name="Рисунок 88"/>
          <p:cNvPicPr/>
          <p:nvPr/>
        </p:nvPicPr>
        <p:blipFill>
          <a:blip r:embed="rId3"/>
          <a:srcRect t="122712"/>
          <a:stretch>
            <a:fillRect/>
          </a:stretch>
        </p:blipFill>
        <p:spPr>
          <a:xfrm>
            <a:off x="1584000" y="4824000"/>
            <a:ext cx="3599640" cy="2447640"/>
          </a:xfrm>
          <a:prstGeom prst="rect">
            <a:avLst/>
          </a:prstGeom>
          <a:ln>
            <a:noFill/>
          </a:ln>
        </p:spPr>
      </p:pic>
      <p:pic>
        <p:nvPicPr>
          <p:cNvPr id="249" name="Рисунок 89"/>
          <p:cNvPicPr/>
          <p:nvPr/>
        </p:nvPicPr>
        <p:blipFill>
          <a:blip r:embed="rId4"/>
          <a:stretch>
            <a:fillRect/>
          </a:stretch>
        </p:blipFill>
        <p:spPr>
          <a:xfrm>
            <a:off x="432000" y="922577"/>
            <a:ext cx="3977676" cy="2999158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4901566" y="894960"/>
            <a:ext cx="4823640" cy="20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 «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Діти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повинні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жити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у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світі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краси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гри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казки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музики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малюнка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фантазії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творчості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»</a:t>
            </a:r>
            <a:endParaRPr dirty="0"/>
          </a:p>
          <a:p>
            <a:pPr algn="r">
              <a:lnSpc>
                <a:spcPct val="100000"/>
              </a:lnSpc>
            </a:pPr>
            <a:r>
              <a:rPr lang="ru-RU" sz="2600" b="1" i="1" dirty="0">
                <a:solidFill>
                  <a:srgbClr val="C5000B"/>
                </a:solidFill>
                <a:latin typeface="Arial"/>
              </a:rPr>
              <a:t>В.О. </a:t>
            </a:r>
            <a:r>
              <a:rPr lang="ru-RU" sz="2600" b="1" i="1" dirty="0" err="1">
                <a:solidFill>
                  <a:srgbClr val="C5000B"/>
                </a:solidFill>
                <a:latin typeface="Arial"/>
              </a:rPr>
              <a:t>Сухомлинський</a:t>
            </a:r>
            <a:endParaRPr dirty="0"/>
          </a:p>
        </p:txBody>
      </p:sp>
      <p:sp>
        <p:nvSpPr>
          <p:cNvPr id="251" name="CustomShape 2"/>
          <p:cNvSpPr/>
          <p:nvPr/>
        </p:nvSpPr>
        <p:spPr>
          <a:xfrm>
            <a:off x="1445582" y="18463"/>
            <a:ext cx="6263640" cy="86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Громадянське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виховання</a:t>
            </a:r>
            <a:endParaRPr dirty="0"/>
          </a:p>
        </p:txBody>
      </p:sp>
      <p:pic>
        <p:nvPicPr>
          <p:cNvPr id="252" name="Рисунок 92"/>
          <p:cNvPicPr/>
          <p:nvPr/>
        </p:nvPicPr>
        <p:blipFill>
          <a:blip r:embed="rId5"/>
          <a:srcRect l="7056444" t="3528000" r="-4987410" b="3528000"/>
          <a:stretch>
            <a:fillRect/>
          </a:stretch>
        </p:blipFill>
        <p:spPr>
          <a:xfrm>
            <a:off x="18360" y="5202360"/>
            <a:ext cx="1493280" cy="1925280"/>
          </a:xfrm>
          <a:prstGeom prst="rect">
            <a:avLst/>
          </a:prstGeom>
          <a:ln>
            <a:noFill/>
          </a:ln>
        </p:spPr>
      </p:pic>
      <p:pic>
        <p:nvPicPr>
          <p:cNvPr id="253" name="Рисунок 93"/>
          <p:cNvPicPr/>
          <p:nvPr/>
        </p:nvPicPr>
        <p:blipFill>
          <a:blip r:embed="rId6"/>
          <a:srcRect l="3462149" r="3462149" b="3325442"/>
          <a:stretch>
            <a:fillRect/>
          </a:stretch>
        </p:blipFill>
        <p:spPr>
          <a:xfrm>
            <a:off x="3420720" y="813600"/>
            <a:ext cx="1834920" cy="2138040"/>
          </a:xfrm>
          <a:prstGeom prst="rect">
            <a:avLst/>
          </a:prstGeom>
          <a:ln>
            <a:noFill/>
          </a:ln>
        </p:spPr>
      </p:pic>
      <p:pic>
        <p:nvPicPr>
          <p:cNvPr id="254" name="Рисунок 253"/>
          <p:cNvPicPr/>
          <p:nvPr/>
        </p:nvPicPr>
        <p:blipFill>
          <a:blip r:embed="rId3"/>
          <a:srcRect t="264743"/>
          <a:stretch>
            <a:fillRect/>
          </a:stretch>
        </p:blipFill>
        <p:spPr>
          <a:xfrm>
            <a:off x="1584000" y="4824000"/>
            <a:ext cx="3600000" cy="2448000"/>
          </a:xfrm>
          <a:prstGeom prst="rect">
            <a:avLst/>
          </a:prstGeom>
          <a:ln>
            <a:noFill/>
          </a:ln>
        </p:spPr>
      </p:pic>
      <p:pic>
        <p:nvPicPr>
          <p:cNvPr id="255" name="Рисунок 254"/>
          <p:cNvPicPr/>
          <p:nvPr/>
        </p:nvPicPr>
        <p:blipFill>
          <a:blip r:embed="rId5"/>
          <a:srcRect l="266666" t="133333" r="532888" b="133333"/>
          <a:stretch>
            <a:fillRect/>
          </a:stretch>
        </p:blipFill>
        <p:spPr>
          <a:xfrm>
            <a:off x="18720" y="5202720"/>
            <a:ext cx="1493640" cy="1925640"/>
          </a:xfrm>
          <a:prstGeom prst="rect">
            <a:avLst/>
          </a:prstGeom>
          <a:ln>
            <a:noFill/>
          </a:ln>
        </p:spPr>
      </p:pic>
      <p:pic>
        <p:nvPicPr>
          <p:cNvPr id="257" name="Рисунок 256"/>
          <p:cNvPicPr/>
          <p:nvPr/>
        </p:nvPicPr>
        <p:blipFill>
          <a:blip r:embed="rId6"/>
          <a:srcRect l="130841" r="130841" b="666666"/>
          <a:stretch>
            <a:fillRect/>
          </a:stretch>
        </p:blipFill>
        <p:spPr>
          <a:xfrm>
            <a:off x="3420720" y="813600"/>
            <a:ext cx="1835280" cy="21384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8" y="4260501"/>
            <a:ext cx="4016268" cy="3011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Рисунок 95"/>
          <p:cNvPicPr/>
          <p:nvPr/>
        </p:nvPicPr>
        <p:blipFill>
          <a:blip r:embed="rId2"/>
          <a:stretch>
            <a:fillRect/>
          </a:stretch>
        </p:blipFill>
        <p:spPr>
          <a:xfrm>
            <a:off x="465899" y="3948016"/>
            <a:ext cx="4645741" cy="3261088"/>
          </a:xfrm>
          <a:prstGeom prst="rect">
            <a:avLst/>
          </a:prstGeom>
          <a:ln>
            <a:noFill/>
          </a:ln>
        </p:spPr>
      </p:pic>
      <p:pic>
        <p:nvPicPr>
          <p:cNvPr id="260" name="Рисунок 96"/>
          <p:cNvPicPr/>
          <p:nvPr/>
        </p:nvPicPr>
        <p:blipFill>
          <a:blip r:embed="rId3"/>
          <a:stretch>
            <a:fillRect/>
          </a:stretch>
        </p:blipFill>
        <p:spPr>
          <a:xfrm>
            <a:off x="5328000" y="1512000"/>
            <a:ext cx="4607640" cy="309564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1506060" y="179640"/>
            <a:ext cx="7703640" cy="1440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Екологічне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виховання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endParaRPr lang="ru-RU" sz="3800" b="1" dirty="0" smtClean="0">
              <a:solidFill>
                <a:srgbClr val="006600"/>
              </a:solidFill>
              <a:latin typeface="Comic Sans MS"/>
            </a:endParaRPr>
          </a:p>
          <a:p>
            <a:pPr algn="ctr">
              <a:lnSpc>
                <a:spcPct val="100000"/>
              </a:lnSpc>
            </a:pPr>
            <a:r>
              <a:rPr lang="ru-RU" sz="3800" b="1" dirty="0" err="1" smtClean="0">
                <a:solidFill>
                  <a:srgbClr val="006600"/>
                </a:solidFill>
                <a:latin typeface="Comic Sans MS"/>
              </a:rPr>
              <a:t>учнів</a:t>
            </a:r>
            <a:r>
              <a:rPr lang="ru-RU" sz="3800" b="1" dirty="0" smtClean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початкових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класів</a:t>
            </a:r>
            <a:endParaRPr dirty="0"/>
          </a:p>
        </p:txBody>
      </p:sp>
      <p:sp>
        <p:nvSpPr>
          <p:cNvPr id="262" name="CustomShape 2"/>
          <p:cNvSpPr/>
          <p:nvPr/>
        </p:nvSpPr>
        <p:spPr>
          <a:xfrm>
            <a:off x="216000" y="1979280"/>
            <a:ext cx="4895640" cy="1799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   Людина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була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і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завжди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залишається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дитям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природи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і те,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що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ріднить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її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з природою, </a:t>
            </a:r>
            <a:endParaRPr dirty="0"/>
          </a:p>
        </p:txBody>
      </p:sp>
      <p:sp>
        <p:nvSpPr>
          <p:cNvPr id="263" name="CustomShape 3"/>
          <p:cNvSpPr/>
          <p:nvPr/>
        </p:nvSpPr>
        <p:spPr>
          <a:xfrm>
            <a:off x="5357880" y="4967999"/>
            <a:ext cx="4577760" cy="190507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має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використовуватися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для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її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прилучення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до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багатств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духовної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культури</a:t>
            </a:r>
            <a:endParaRPr lang="ru-RU" sz="2600" dirty="0" smtClean="0">
              <a:solidFill>
                <a:srgbClr val="C5000B"/>
              </a:solidFill>
              <a:latin typeface="Arial"/>
            </a:endParaRPr>
          </a:p>
          <a:p>
            <a:pPr algn="r"/>
            <a:r>
              <a:rPr lang="ru-RU" sz="2600" b="1" i="1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b="1" i="1" dirty="0" smtClean="0">
                <a:solidFill>
                  <a:srgbClr val="C5000B"/>
                </a:solidFill>
                <a:latin typeface="Arial"/>
              </a:rPr>
              <a:t>                                                      </a:t>
            </a:r>
            <a:r>
              <a:rPr lang="ru-RU" sz="2200" b="1" i="1" dirty="0" err="1" smtClean="0">
                <a:solidFill>
                  <a:srgbClr val="C5000B"/>
                </a:solidFill>
                <a:latin typeface="Arial"/>
              </a:rPr>
              <a:t>В.О.Сухомлинський</a:t>
            </a:r>
            <a:endParaRPr lang="ru-RU" sz="2200"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</a:pPr>
            <a:r>
              <a:rPr lang="ru-RU" sz="2600" b="1" i="1" dirty="0">
                <a:solidFill>
                  <a:srgbClr val="C5000B"/>
                </a:solidFill>
                <a:latin typeface="Arial"/>
              </a:rPr>
              <a:t>        </a:t>
            </a:r>
            <a:endParaRPr dirty="0"/>
          </a:p>
        </p:txBody>
      </p:sp>
      <p:pic>
        <p:nvPicPr>
          <p:cNvPr id="264" name="Рисунок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216000" y="179640"/>
            <a:ext cx="2022120" cy="179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Рисунок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776096" y="2441033"/>
            <a:ext cx="6305100" cy="4313728"/>
          </a:xfrm>
          <a:prstGeom prst="rect">
            <a:avLst/>
          </a:prstGeom>
          <a:ln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212826" y="324465"/>
            <a:ext cx="9431640" cy="1440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Взаємодія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вчителя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endParaRPr lang="ru-RU" sz="3800" b="1" dirty="0" smtClean="0">
              <a:solidFill>
                <a:srgbClr val="006600"/>
              </a:solidFill>
              <a:latin typeface="Comic Sans MS"/>
            </a:endParaRPr>
          </a:p>
          <a:p>
            <a:pPr algn="ctr">
              <a:lnSpc>
                <a:spcPct val="100000"/>
              </a:lnSpc>
            </a:pPr>
            <a:r>
              <a:rPr lang="ru-RU" sz="3800" b="1" dirty="0" err="1" smtClean="0">
                <a:solidFill>
                  <a:srgbClr val="006600"/>
                </a:solidFill>
                <a:latin typeface="Comic Sans MS"/>
              </a:rPr>
              <a:t>початкових</a:t>
            </a:r>
            <a:r>
              <a:rPr lang="ru-RU" sz="3800" b="1" dirty="0" smtClean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класів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та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учнів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endParaRPr lang="ru-RU" sz="3800" b="1" dirty="0" smtClean="0">
              <a:solidFill>
                <a:srgbClr val="006600"/>
              </a:solidFill>
              <a:latin typeface="Comic Sans MS"/>
            </a:endParaRPr>
          </a:p>
          <a:p>
            <a:pPr algn="ctr">
              <a:lnSpc>
                <a:spcPct val="100000"/>
              </a:lnSpc>
            </a:pPr>
            <a:r>
              <a:rPr lang="ru-RU" sz="3800" b="1" dirty="0" smtClean="0">
                <a:solidFill>
                  <a:srgbClr val="006600"/>
                </a:solidFill>
                <a:latin typeface="Comic Sans MS"/>
              </a:rPr>
              <a:t>в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екологічному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вихованні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2500" y="862763"/>
            <a:ext cx="3208791" cy="2035795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18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523177" y="3033018"/>
            <a:ext cx="3236500" cy="2087679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187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339589" y="5254061"/>
            <a:ext cx="3183588" cy="1991745"/>
          </a:xfrm>
          <a:prstGeom prst="rect">
            <a:avLst/>
          </a:prstGeom>
          <a:ln w="88920">
            <a:noFill/>
            <a:miter/>
          </a:ln>
        </p:spPr>
      </p:pic>
      <p:pic>
        <p:nvPicPr>
          <p:cNvPr id="188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6907161" y="5213990"/>
            <a:ext cx="2871019" cy="2071886"/>
          </a:xfrm>
          <a:prstGeom prst="rect">
            <a:avLst/>
          </a:prstGeom>
          <a:ln w="88920">
            <a:noFill/>
            <a:miter/>
          </a:ln>
        </p:spPr>
      </p:pic>
      <p:sp>
        <p:nvSpPr>
          <p:cNvPr id="189" name="CustomShape 1"/>
          <p:cNvSpPr/>
          <p:nvPr/>
        </p:nvSpPr>
        <p:spPr>
          <a:xfrm>
            <a:off x="3932903" y="775800"/>
            <a:ext cx="5653549" cy="4398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Calibri"/>
              </a:rPr>
              <a:t>    «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Природа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здатна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створити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стан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духовної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готовності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дитини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до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сприймання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того,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що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потрібно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вкласти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в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її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розум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зробити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добутком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Calibri"/>
              </a:rPr>
              <a:t>її</a:t>
            </a:r>
            <a:r>
              <a:rPr lang="ru-RU" sz="2600" dirty="0">
                <a:solidFill>
                  <a:srgbClr val="C5000B"/>
                </a:solidFill>
                <a:latin typeface="Calibri"/>
              </a:rPr>
              <a:t> думки»    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2400" b="1" i="1" dirty="0">
                <a:solidFill>
                  <a:srgbClr val="C5000B"/>
                </a:solidFill>
                <a:latin typeface="Calibri"/>
              </a:rPr>
              <a:t>            </a:t>
            </a:r>
            <a:r>
              <a:rPr lang="ru-RU" sz="2400" b="1" i="1" dirty="0" smtClean="0">
                <a:solidFill>
                  <a:srgbClr val="C5000B"/>
                </a:solidFill>
                <a:latin typeface="Calibri"/>
              </a:rPr>
              <a:t>                            В</a:t>
            </a:r>
            <a:r>
              <a:rPr lang="ru-RU" sz="2400" b="1" i="1" dirty="0">
                <a:solidFill>
                  <a:srgbClr val="C5000B"/>
                </a:solidFill>
                <a:latin typeface="Calibri"/>
              </a:rPr>
              <a:t>. О. </a:t>
            </a:r>
            <a:r>
              <a:rPr lang="ru-RU" sz="2400" b="1" i="1" dirty="0" err="1">
                <a:solidFill>
                  <a:srgbClr val="C5000B"/>
                </a:solidFill>
                <a:latin typeface="Calibri"/>
              </a:rPr>
              <a:t>Сухомлинський</a:t>
            </a:r>
            <a:endParaRPr dirty="0"/>
          </a:p>
        </p:txBody>
      </p:sp>
      <p:sp>
        <p:nvSpPr>
          <p:cNvPr id="190" name="CustomShape 2"/>
          <p:cNvSpPr/>
          <p:nvPr/>
        </p:nvSpPr>
        <p:spPr>
          <a:xfrm>
            <a:off x="1591294" y="63923"/>
            <a:ext cx="6511226" cy="798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dirty="0" err="1">
                <a:solidFill>
                  <a:srgbClr val="006600"/>
                </a:solidFill>
                <a:latin typeface="Comic Sans MS"/>
              </a:rPr>
              <a:t>Екологічне</a:t>
            </a:r>
            <a:r>
              <a:rPr lang="ru-RU" sz="40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4000" b="1" dirty="0" err="1">
                <a:solidFill>
                  <a:srgbClr val="006600"/>
                </a:solidFill>
                <a:latin typeface="Comic Sans MS"/>
              </a:rPr>
              <a:t>виховання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Рисунок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360000"/>
            <a:ext cx="4463640" cy="3167640"/>
          </a:xfrm>
          <a:prstGeom prst="rect">
            <a:avLst/>
          </a:prstGeom>
          <a:ln>
            <a:noFill/>
          </a:ln>
        </p:spPr>
      </p:pic>
      <p:pic>
        <p:nvPicPr>
          <p:cNvPr id="268" name="Рисунок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5256000" y="4176000"/>
            <a:ext cx="4498560" cy="3154680"/>
          </a:xfrm>
          <a:prstGeom prst="rect">
            <a:avLst/>
          </a:prstGeom>
          <a:ln>
            <a:noFill/>
          </a:ln>
        </p:spPr>
      </p:pic>
      <p:sp>
        <p:nvSpPr>
          <p:cNvPr id="269" name="CustomShape 1"/>
          <p:cNvSpPr/>
          <p:nvPr/>
        </p:nvSpPr>
        <p:spPr>
          <a:xfrm>
            <a:off x="4930920" y="358920"/>
            <a:ext cx="4823640" cy="1440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Збереження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життя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і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здоров’я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учнів</a:t>
            </a:r>
            <a:endParaRPr dirty="0"/>
          </a:p>
        </p:txBody>
      </p:sp>
      <p:sp>
        <p:nvSpPr>
          <p:cNvPr id="270" name="CustomShape 2"/>
          <p:cNvSpPr/>
          <p:nvPr/>
        </p:nvSpPr>
        <p:spPr>
          <a:xfrm>
            <a:off x="144000" y="3888000"/>
            <a:ext cx="5039640" cy="3053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Турбота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про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здоров’я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дитини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—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це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найважливіша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праця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вихователя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.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 </a:t>
            </a:r>
            <a:r>
              <a:rPr lang="ru-RU" sz="2600" dirty="0" err="1" smtClean="0">
                <a:solidFill>
                  <a:srgbClr val="C5000B"/>
                </a:solidFill>
                <a:latin typeface="Arial"/>
              </a:rPr>
              <a:t>Якщо</a:t>
            </a: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виміряти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всі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мої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турботи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й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тривоги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про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дітей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то добра половина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їх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— про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здоров’я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»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ru-RU" sz="2600" b="1" i="1" dirty="0" smtClean="0">
                <a:solidFill>
                  <a:srgbClr val="C5000B"/>
                </a:solidFill>
                <a:latin typeface="Arial"/>
              </a:rPr>
              <a:t>                 </a:t>
            </a:r>
            <a:r>
              <a:rPr lang="ru-RU" sz="2600" b="1" i="1" dirty="0" err="1" smtClean="0">
                <a:solidFill>
                  <a:srgbClr val="C5000B"/>
                </a:solidFill>
                <a:latin typeface="Arial"/>
              </a:rPr>
              <a:t>В.О.Сухомлинський</a:t>
            </a:r>
            <a:endParaRPr dirty="0"/>
          </a:p>
        </p:txBody>
      </p:sp>
      <p:pic>
        <p:nvPicPr>
          <p:cNvPr id="271" name="Рисунок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5155560" y="1620180"/>
            <a:ext cx="4634280" cy="20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60"/>
          <p:cNvPicPr/>
          <p:nvPr/>
        </p:nvPicPr>
        <p:blipFill>
          <a:blip r:embed="rId2"/>
          <a:srcRect l="138306" t="-1458184" r="276613" b="-2473528"/>
          <a:stretch>
            <a:fillRect/>
          </a:stretch>
        </p:blipFill>
        <p:spPr>
          <a:xfrm>
            <a:off x="5832000" y="1728000"/>
            <a:ext cx="3959640" cy="229248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61"/>
          <p:cNvPicPr/>
          <p:nvPr/>
        </p:nvPicPr>
        <p:blipFill>
          <a:blip r:embed="rId3"/>
          <a:stretch>
            <a:fillRect/>
          </a:stretch>
        </p:blipFill>
        <p:spPr>
          <a:xfrm>
            <a:off x="714525" y="4678840"/>
            <a:ext cx="4147560" cy="2462120"/>
          </a:xfrm>
          <a:prstGeom prst="rect">
            <a:avLst/>
          </a:prstGeom>
          <a:ln>
            <a:noFill/>
          </a:ln>
        </p:spPr>
      </p:pic>
      <p:pic>
        <p:nvPicPr>
          <p:cNvPr id="207" name="Рисунок 62"/>
          <p:cNvPicPr/>
          <p:nvPr/>
        </p:nvPicPr>
        <p:blipFill>
          <a:blip r:embed="rId4"/>
          <a:stretch>
            <a:fillRect/>
          </a:stretch>
        </p:blipFill>
        <p:spPr>
          <a:xfrm>
            <a:off x="5735171" y="4678840"/>
            <a:ext cx="4163157" cy="2462120"/>
          </a:xfrm>
          <a:prstGeom prst="rect">
            <a:avLst/>
          </a:prstGeom>
          <a:ln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0" y="0"/>
            <a:ext cx="10079640" cy="151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Виховання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національної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свідомості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в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позакласній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роботі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з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фізичної</a:t>
            </a:r>
            <a:r>
              <a:rPr lang="ru-RU" sz="3800" b="1" dirty="0">
                <a:solidFill>
                  <a:srgbClr val="006600"/>
                </a:solidFill>
                <a:latin typeface="Comic Sans MS"/>
              </a:rPr>
              <a:t> </a:t>
            </a:r>
            <a:r>
              <a:rPr lang="ru-RU" sz="3800" b="1" dirty="0" err="1">
                <a:solidFill>
                  <a:srgbClr val="006600"/>
                </a:solidFill>
                <a:latin typeface="Comic Sans MS"/>
              </a:rPr>
              <a:t>культури</a:t>
            </a:r>
            <a:endParaRPr dirty="0"/>
          </a:p>
        </p:txBody>
      </p:sp>
      <p:sp>
        <p:nvSpPr>
          <p:cNvPr id="209" name="CustomShape 2"/>
          <p:cNvSpPr/>
          <p:nvPr/>
        </p:nvSpPr>
        <p:spPr>
          <a:xfrm>
            <a:off x="172483" y="1338660"/>
            <a:ext cx="5390205" cy="381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600" dirty="0" smtClean="0">
                <a:solidFill>
                  <a:srgbClr val="C5000B"/>
                </a:solidFill>
                <a:latin typeface="Arial"/>
              </a:rPr>
              <a:t>     Сила 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і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ефективність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патріотичного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виховання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визначається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тим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наскільки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глибоко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ідея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Батьківщини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оволодіє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особистістю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наскільки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яскраво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бачить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людина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світ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і саму себе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очима</a:t>
            </a:r>
            <a:r>
              <a:rPr lang="ru-RU" sz="2600" dirty="0">
                <a:solidFill>
                  <a:srgbClr val="C5000B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C5000B"/>
                </a:solidFill>
                <a:latin typeface="Arial"/>
              </a:rPr>
              <a:t>патріота</a:t>
            </a:r>
            <a:endParaRPr dirty="0"/>
          </a:p>
          <a:p>
            <a:pPr algn="r">
              <a:lnSpc>
                <a:spcPct val="100000"/>
              </a:lnSpc>
            </a:pPr>
            <a:r>
              <a:rPr lang="ru-RU" sz="2600" b="1" i="1" dirty="0" err="1">
                <a:solidFill>
                  <a:srgbClr val="C5000B"/>
                </a:solidFill>
                <a:latin typeface="Arial"/>
              </a:rPr>
              <a:t>В.О.Сухомлинський</a:t>
            </a:r>
            <a:endParaRPr dirty="0"/>
          </a:p>
        </p:txBody>
      </p:sp>
      <p:pic>
        <p:nvPicPr>
          <p:cNvPr id="210" name="Рисунок 209"/>
          <p:cNvPicPr/>
          <p:nvPr/>
        </p:nvPicPr>
        <p:blipFill>
          <a:blip r:embed="rId2"/>
          <a:srcRect l="132031" t="396383" r="264062" b="132267"/>
          <a:stretch>
            <a:fillRect/>
          </a:stretch>
        </p:blipFill>
        <p:spPr>
          <a:xfrm>
            <a:off x="5832000" y="1728360"/>
            <a:ext cx="3960000" cy="229284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t="13590" r="10411" b="-396"/>
          <a:stretch/>
        </p:blipFill>
        <p:spPr>
          <a:xfrm>
            <a:off x="5735171" y="1814181"/>
            <a:ext cx="4114080" cy="25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327</Words>
  <Application>Microsoft Office PowerPoint</Application>
  <PresentationFormat>Произвольный</PresentationFormat>
  <Paragraphs>43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Trebuchet MS</vt:lpstr>
      <vt:lpstr>Wingdings 3</vt:lpstr>
      <vt:lpstr>Грань</vt:lpstr>
      <vt:lpstr>1_Грань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Адмін</dc:creator>
  <cp:lastModifiedBy>Пользователь Windows</cp:lastModifiedBy>
  <cp:revision>18</cp:revision>
  <dcterms:modified xsi:type="dcterms:W3CDTF">2018-08-21T09:34:12Z</dcterms:modified>
</cp:coreProperties>
</file>