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8" r:id="rId5"/>
    <p:sldId id="260" r:id="rId6"/>
    <p:sldId id="264" r:id="rId7"/>
    <p:sldId id="266" r:id="rId8"/>
    <p:sldId id="259" r:id="rId9"/>
    <p:sldId id="263" r:id="rId10"/>
    <p:sldId id="267" r:id="rId11"/>
    <p:sldId id="258"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7E5DF34-AC27-4EB5-960E-F03DA531A00F}" type="datetimeFigureOut">
              <a:rPr lang="ru-RU" smtClean="0"/>
              <a:t>06.03.2018</a:t>
            </a:fld>
            <a:endParaRPr lang="ru-RU"/>
          </a:p>
        </p:txBody>
      </p:sp>
      <p:sp>
        <p:nvSpPr>
          <p:cNvPr id="8" name="Slide Number Placeholder 7"/>
          <p:cNvSpPr>
            <a:spLocks noGrp="1"/>
          </p:cNvSpPr>
          <p:nvPr>
            <p:ph type="sldNum" sz="quarter" idx="11"/>
          </p:nvPr>
        </p:nvSpPr>
        <p:spPr/>
        <p:txBody>
          <a:bodyPr/>
          <a:lstStyle/>
          <a:p>
            <a:fld id="{FAD6AB96-C350-4918-B5D9-1AD46FD3022F}"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7E5DF34-AC27-4EB5-960E-F03DA531A00F}" type="datetimeFigureOut">
              <a:rPr lang="ru-RU" smtClean="0"/>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7E5DF34-AC27-4EB5-960E-F03DA531A00F}" type="datetimeFigureOut">
              <a:rPr lang="ru-RU" smtClean="0"/>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7E5DF34-AC27-4EB5-960E-F03DA531A00F}" type="datetimeFigureOut">
              <a:rPr lang="ru-RU" smtClean="0"/>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E5DF34-AC27-4EB5-960E-F03DA531A00F}" type="datetimeFigureOut">
              <a:rPr lang="ru-RU" smtClean="0"/>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6AB96-C350-4918-B5D9-1AD46FD3022F}"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7E5DF34-AC27-4EB5-960E-F03DA531A00F}" type="datetimeFigureOut">
              <a:rPr lang="ru-RU" smtClean="0"/>
              <a:t>06.03.2018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6AB96-C350-4918-B5D9-1AD46FD3022F}"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7E5DF34-AC27-4EB5-960E-F03DA531A00F}" type="datetimeFigureOut">
              <a:rPr lang="ru-RU" smtClean="0"/>
              <a:t>06.03.2018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AD6AB96-C350-4918-B5D9-1AD46FD3022F}"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E5DF34-AC27-4EB5-960E-F03DA531A00F}" type="datetimeFigureOut">
              <a:rPr lang="ru-RU" smtClean="0"/>
              <a:t>06.03.2018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5DF34-AC27-4EB5-960E-F03DA531A00F}" type="datetimeFigureOut">
              <a:rPr lang="ru-RU" smtClean="0"/>
              <a:t>06.03.2018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E5DF34-AC27-4EB5-960E-F03DA531A00F}" type="datetimeFigureOut">
              <a:rPr lang="ru-RU" smtClean="0"/>
              <a:t>06.03.2018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E5DF34-AC27-4EB5-960E-F03DA531A00F}" type="datetimeFigureOut">
              <a:rPr lang="ru-RU" smtClean="0"/>
              <a:t>06.03.2018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6AB96-C350-4918-B5D9-1AD46FD3022F}" type="slidenum">
              <a:rPr lang="ru-RU" smtClean="0"/>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7E5DF34-AC27-4EB5-960E-F03DA531A00F}" type="datetimeFigureOut">
              <a:rPr lang="ru-RU" smtClean="0"/>
              <a:t>06.03.2018</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AD6AB96-C350-4918-B5D9-1AD46FD3022F}"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5352165fccd506b228afd39a7d6e7f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 y="2852936"/>
            <a:ext cx="5442024"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3568" y="188640"/>
            <a:ext cx="7772400" cy="2736303"/>
          </a:xfrm>
        </p:spPr>
        <p:txBody>
          <a:bodyPr/>
          <a:lstStyle/>
          <a:p>
            <a:r>
              <a:rPr lang="uk-UA" sz="4500" i="1" dirty="0" smtClean="0">
                <a:solidFill>
                  <a:srgbClr val="002060"/>
                </a:solidFill>
                <a:effectLst/>
                <a:latin typeface="Times New Roman" panose="02020603050405020304" pitchFamily="18" charset="0"/>
                <a:cs typeface="Times New Roman" panose="02020603050405020304" pitchFamily="18" charset="0"/>
              </a:rPr>
              <a:t>Гуманістична спрямованість педагогічної взаємодії</a:t>
            </a:r>
            <a:r>
              <a:rPr lang="en-US" sz="4500" i="1" dirty="0" smtClean="0">
                <a:solidFill>
                  <a:srgbClr val="002060"/>
                </a:solidFill>
                <a:effectLst/>
                <a:latin typeface="Times New Roman" panose="02020603050405020304" pitchFamily="18" charset="0"/>
                <a:cs typeface="Times New Roman" panose="02020603050405020304" pitchFamily="18" charset="0"/>
              </a:rPr>
              <a:t> </a:t>
            </a:r>
            <a:r>
              <a:rPr lang="uk-UA" sz="4500" i="1" dirty="0" smtClean="0">
                <a:solidFill>
                  <a:srgbClr val="002060"/>
                </a:solidFill>
                <a:effectLst/>
                <a:latin typeface="Times New Roman" panose="02020603050405020304" pitchFamily="18" charset="0"/>
                <a:cs typeface="Times New Roman" panose="02020603050405020304" pitchFamily="18" charset="0"/>
              </a:rPr>
              <a:t>вчителів </a:t>
            </a:r>
            <a:r>
              <a:rPr lang="uk-UA" sz="4500" i="1" dirty="0">
                <a:solidFill>
                  <a:srgbClr val="002060"/>
                </a:solidFill>
                <a:effectLst/>
                <a:latin typeface="Times New Roman" panose="02020603050405020304" pitchFamily="18" charset="0"/>
                <a:cs typeface="Times New Roman" panose="02020603050405020304" pitchFamily="18" charset="0"/>
              </a:rPr>
              <a:t>іноземних мов та суспільно-природничого </a:t>
            </a:r>
            <a:r>
              <a:rPr lang="uk-UA" sz="4500" i="1" dirty="0" smtClean="0">
                <a:solidFill>
                  <a:srgbClr val="002060"/>
                </a:solidFill>
                <a:effectLst/>
                <a:latin typeface="Times New Roman" panose="02020603050405020304" pitchFamily="18" charset="0"/>
                <a:cs typeface="Times New Roman" panose="02020603050405020304" pitchFamily="18" charset="0"/>
              </a:rPr>
              <a:t>циклу</a:t>
            </a:r>
            <a:endParaRPr lang="ru-RU" sz="4500" i="1" dirty="0">
              <a:solidFill>
                <a:srgbClr val="002060"/>
              </a:solidFill>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9512" y="3933056"/>
            <a:ext cx="8777064" cy="2924944"/>
          </a:xfrm>
        </p:spPr>
        <p:txBody>
          <a:bodyPr>
            <a:noAutofit/>
          </a:bodyPr>
          <a:lstStyle/>
          <a:p>
            <a:pPr algn="r"/>
            <a:r>
              <a:rPr lang="uk-UA" sz="2800" i="1" dirty="0" smtClean="0">
                <a:solidFill>
                  <a:srgbClr val="002060"/>
                </a:solidFill>
                <a:latin typeface="Times New Roman" panose="02020603050405020304" pitchFamily="18" charset="0"/>
                <a:cs typeface="Times New Roman" panose="02020603050405020304" pitchFamily="18" charset="0"/>
              </a:rPr>
              <a:t>Творчий </a:t>
            </a:r>
            <a:r>
              <a:rPr lang="uk-UA" sz="2800" i="1" dirty="0">
                <a:solidFill>
                  <a:srgbClr val="002060"/>
                </a:solidFill>
                <a:latin typeface="Times New Roman" panose="02020603050405020304" pitchFamily="18" charset="0"/>
                <a:cs typeface="Times New Roman" panose="02020603050405020304" pitchFamily="18" charset="0"/>
              </a:rPr>
              <a:t>проект </a:t>
            </a:r>
            <a:r>
              <a:rPr lang="uk-UA" sz="2800" i="1" dirty="0" smtClean="0">
                <a:solidFill>
                  <a:srgbClr val="002060"/>
                </a:solidFill>
                <a:latin typeface="Times New Roman" panose="02020603050405020304" pitchFamily="18" charset="0"/>
                <a:cs typeface="Times New Roman" panose="02020603050405020304" pitchFamily="18" charset="0"/>
              </a:rPr>
              <a:t>педагогів </a:t>
            </a:r>
            <a:endParaRPr lang="ru-RU" sz="2800" i="1" dirty="0">
              <a:solidFill>
                <a:srgbClr val="002060"/>
              </a:solidFill>
              <a:latin typeface="Times New Roman" panose="02020603050405020304" pitchFamily="18" charset="0"/>
              <a:cs typeface="Times New Roman" panose="02020603050405020304" pitchFamily="18" charset="0"/>
            </a:endParaRPr>
          </a:p>
          <a:p>
            <a:pPr algn="r"/>
            <a:r>
              <a:rPr lang="uk-UA" sz="2800" i="1" dirty="0">
                <a:solidFill>
                  <a:srgbClr val="002060"/>
                </a:solidFill>
                <a:latin typeface="Times New Roman" panose="02020603050405020304" pitchFamily="18" charset="0"/>
                <a:cs typeface="Times New Roman" panose="02020603050405020304" pitchFamily="18" charset="0"/>
              </a:rPr>
              <a:t>спеціалізованої загальноосвітньої </a:t>
            </a:r>
            <a:endParaRPr lang="en-US" sz="2800" i="1" dirty="0" smtClean="0">
              <a:solidFill>
                <a:srgbClr val="002060"/>
              </a:solidFill>
              <a:latin typeface="Times New Roman" panose="02020603050405020304" pitchFamily="18" charset="0"/>
              <a:cs typeface="Times New Roman" panose="02020603050405020304" pitchFamily="18" charset="0"/>
            </a:endParaRPr>
          </a:p>
          <a:p>
            <a:pPr algn="r"/>
            <a:r>
              <a:rPr lang="uk-UA" sz="2800" i="1" dirty="0" smtClean="0">
                <a:solidFill>
                  <a:srgbClr val="002060"/>
                </a:solidFill>
                <a:latin typeface="Times New Roman" panose="02020603050405020304" pitchFamily="18" charset="0"/>
                <a:cs typeface="Times New Roman" panose="02020603050405020304" pitchFamily="18" charset="0"/>
              </a:rPr>
              <a:t>школи </a:t>
            </a:r>
            <a:r>
              <a:rPr lang="uk-UA" sz="2800" i="1" dirty="0">
                <a:solidFill>
                  <a:srgbClr val="002060"/>
                </a:solidFill>
                <a:latin typeface="Times New Roman" panose="02020603050405020304" pitchFamily="18" charset="0"/>
                <a:cs typeface="Times New Roman" panose="02020603050405020304" pitchFamily="18" charset="0"/>
              </a:rPr>
              <a:t>І-ІІІ ступенів №</a:t>
            </a:r>
            <a:r>
              <a:rPr lang="uk-UA" sz="2800" i="1" dirty="0" smtClean="0">
                <a:solidFill>
                  <a:srgbClr val="002060"/>
                </a:solidFill>
                <a:latin typeface="Times New Roman" panose="02020603050405020304" pitchFamily="18" charset="0"/>
                <a:cs typeface="Times New Roman" panose="02020603050405020304" pitchFamily="18" charset="0"/>
              </a:rPr>
              <a:t>14</a:t>
            </a:r>
          </a:p>
          <a:p>
            <a:pPr algn="r"/>
            <a:endParaRPr lang="uk-UA" sz="800" i="1" dirty="0" smtClean="0">
              <a:solidFill>
                <a:srgbClr val="002060"/>
              </a:solidFill>
              <a:latin typeface="Times New Roman" panose="02020603050405020304" pitchFamily="18" charset="0"/>
              <a:cs typeface="Times New Roman" panose="02020603050405020304" pitchFamily="18" charset="0"/>
            </a:endParaRPr>
          </a:p>
          <a:p>
            <a:pPr algn="r"/>
            <a:endParaRPr lang="en-US" sz="800" i="1" dirty="0" smtClean="0">
              <a:solidFill>
                <a:srgbClr val="002060"/>
              </a:solidFill>
              <a:latin typeface="Times New Roman" panose="02020603050405020304" pitchFamily="18" charset="0"/>
              <a:cs typeface="Times New Roman" panose="02020603050405020304" pitchFamily="18" charset="0"/>
            </a:endParaRPr>
          </a:p>
          <a:p>
            <a:pPr algn="l"/>
            <a:endParaRPr lang="uk-UA" sz="800" i="1" dirty="0">
              <a:solidFill>
                <a:srgbClr val="002060"/>
              </a:solidFill>
              <a:latin typeface="Times New Roman" panose="02020603050405020304" pitchFamily="18" charset="0"/>
              <a:cs typeface="Times New Roman" panose="02020603050405020304" pitchFamily="18" charset="0"/>
            </a:endParaRPr>
          </a:p>
          <a:p>
            <a:pPr algn="l"/>
            <a:endParaRPr lang="en-US" sz="800" i="1" dirty="0" smtClean="0">
              <a:solidFill>
                <a:srgbClr val="002060"/>
              </a:solidFill>
              <a:latin typeface="Times New Roman" panose="02020603050405020304" pitchFamily="18" charset="0"/>
              <a:cs typeface="Times New Roman" panose="02020603050405020304" pitchFamily="18" charset="0"/>
            </a:endParaRPr>
          </a:p>
          <a:p>
            <a:pPr algn="l"/>
            <a:endParaRPr lang="en-US" sz="1000" i="1" dirty="0" smtClean="0">
              <a:solidFill>
                <a:srgbClr val="002060"/>
              </a:solidFill>
              <a:latin typeface="Times New Roman" panose="02020603050405020304" pitchFamily="18" charset="0"/>
              <a:cs typeface="Times New Roman" panose="02020603050405020304" pitchFamily="18" charset="0"/>
            </a:endParaRPr>
          </a:p>
          <a:p>
            <a:r>
              <a:rPr lang="en-US" sz="2800" i="1" dirty="0" smtClean="0">
                <a:solidFill>
                  <a:srgbClr val="002060"/>
                </a:solidFill>
                <a:latin typeface="Times New Roman" panose="02020603050405020304" pitchFamily="18" charset="0"/>
                <a:cs typeface="Times New Roman" panose="02020603050405020304" pitchFamily="18" charset="0"/>
              </a:rPr>
              <a:t>  </a:t>
            </a:r>
            <a:r>
              <a:rPr lang="uk-UA" sz="2800" i="1" dirty="0" smtClean="0">
                <a:solidFill>
                  <a:srgbClr val="002060"/>
                </a:solidFill>
                <a:latin typeface="Times New Roman" panose="02020603050405020304" pitchFamily="18" charset="0"/>
                <a:cs typeface="Times New Roman" panose="02020603050405020304" pitchFamily="18" charset="0"/>
              </a:rPr>
              <a:t>   </a:t>
            </a:r>
            <a:r>
              <a:rPr lang="en-US" sz="2800" i="1" dirty="0" smtClean="0">
                <a:solidFill>
                  <a:srgbClr val="002060"/>
                </a:solidFill>
                <a:latin typeface="Times New Roman" panose="02020603050405020304" pitchFamily="18" charset="0"/>
                <a:cs typeface="Times New Roman" panose="02020603050405020304" pitchFamily="18" charset="0"/>
              </a:rPr>
              <a:t> </a:t>
            </a:r>
            <a:r>
              <a:rPr lang="uk-UA" sz="2800" i="1" dirty="0" smtClean="0">
                <a:solidFill>
                  <a:srgbClr val="002060"/>
                </a:solidFill>
                <a:latin typeface="Times New Roman" panose="02020603050405020304" pitchFamily="18" charset="0"/>
                <a:cs typeface="Times New Roman" panose="02020603050405020304" pitchFamily="18" charset="0"/>
              </a:rPr>
              <a:t>м</a:t>
            </a:r>
            <a:r>
              <a:rPr lang="uk-UA" sz="2800" i="1" dirty="0">
                <a:solidFill>
                  <a:srgbClr val="002060"/>
                </a:solidFill>
                <a:latin typeface="Times New Roman" panose="02020603050405020304" pitchFamily="18" charset="0"/>
                <a:cs typeface="Times New Roman" panose="02020603050405020304" pitchFamily="18" charset="0"/>
              </a:rPr>
              <a:t>. Кропивницький 2018</a:t>
            </a:r>
            <a:endParaRPr lang="ru-RU" sz="2800" i="1" dirty="0">
              <a:solidFill>
                <a:srgbClr val="002060"/>
              </a:solidFill>
              <a:latin typeface="Times New Roman" panose="02020603050405020304" pitchFamily="18" charset="0"/>
              <a:cs typeface="Times New Roman" panose="02020603050405020304" pitchFamily="18" charset="0"/>
            </a:endParaRPr>
          </a:p>
          <a:p>
            <a:pPr algn="r"/>
            <a:endParaRPr lang="ru-RU" sz="2800" dirty="0">
              <a:solidFill>
                <a:srgbClr val="002060"/>
              </a:solidFill>
            </a:endParaRPr>
          </a:p>
          <a:p>
            <a:endParaRPr lang="ru-RU" sz="2800" dirty="0"/>
          </a:p>
        </p:txBody>
      </p:sp>
    </p:spTree>
    <p:extLst>
      <p:ext uri="{BB962C8B-B14F-4D97-AF65-F5344CB8AC3E}">
        <p14:creationId xmlns:p14="http://schemas.microsoft.com/office/powerpoint/2010/main" val="218017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095" y="4437111"/>
            <a:ext cx="3132351" cy="2088233"/>
          </a:xfrm>
          <a:prstGeom prst="rect">
            <a:avLst/>
          </a:prstGeom>
        </p:spPr>
      </p:pic>
      <p:sp>
        <p:nvSpPr>
          <p:cNvPr id="2" name="Заголовок 1"/>
          <p:cNvSpPr>
            <a:spLocks noGrp="1"/>
          </p:cNvSpPr>
          <p:nvPr>
            <p:ph type="title"/>
          </p:nvPr>
        </p:nvSpPr>
        <p:spPr>
          <a:xfrm>
            <a:off x="179512" y="1"/>
            <a:ext cx="8877336" cy="2780927"/>
          </a:xfrm>
        </p:spPr>
        <p:txBody>
          <a:bodyPr/>
          <a:lstStyle/>
          <a:p>
            <a:pPr>
              <a:lnSpc>
                <a:spcPct val="100000"/>
              </a:lnSpc>
            </a:pP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uk-UA" sz="2400" b="1" i="1" dirty="0" smtClean="0">
                <a:solidFill>
                  <a:srgbClr val="002060"/>
                </a:solidFill>
                <a:effectLst/>
                <a:latin typeface="Times New Roman" panose="02020603050405020304" pitchFamily="18" charset="0"/>
                <a:cs typeface="Times New Roman" panose="02020603050405020304" pitchFamily="18" charset="0"/>
              </a:rPr>
              <a:t>Краєзнавчі проекти</a:t>
            </a:r>
            <a:r>
              <a:rPr lang="en-US" sz="2400" b="1" i="1" dirty="0" smtClean="0">
                <a:solidFill>
                  <a:srgbClr val="002060"/>
                </a:solidFill>
                <a:effectLst/>
                <a:latin typeface="Times New Roman" panose="02020603050405020304" pitchFamily="18" charset="0"/>
                <a:cs typeface="Times New Roman" panose="02020603050405020304" pitchFamily="18" charset="0"/>
              </a:rPr>
              <a:t/>
            </a:r>
            <a:br>
              <a:rPr lang="en-US" sz="2400" b="1" i="1" dirty="0" smtClean="0">
                <a:solidFill>
                  <a:srgbClr val="002060"/>
                </a:solidFill>
                <a:effectLst/>
                <a:latin typeface="Times New Roman" panose="02020603050405020304" pitchFamily="18" charset="0"/>
                <a:cs typeface="Times New Roman" panose="02020603050405020304" pitchFamily="18" charset="0"/>
              </a:rPr>
            </a:br>
            <a:r>
              <a:rPr lang="uk-UA" sz="2000" dirty="0" smtClean="0">
                <a:solidFill>
                  <a:schemeClr val="tx1"/>
                </a:solidFill>
                <a:effectLst/>
                <a:latin typeface="Times New Roman" panose="02020603050405020304" pitchFamily="18" charset="0"/>
                <a:cs typeface="Times New Roman" panose="02020603050405020304" pitchFamily="18" charset="0"/>
              </a:rPr>
              <a:t>Краєзнавство  </a:t>
            </a:r>
            <a:r>
              <a:rPr lang="uk-UA" sz="2000" dirty="0">
                <a:solidFill>
                  <a:schemeClr val="tx1"/>
                </a:solidFill>
                <a:effectLst/>
                <a:latin typeface="Times New Roman" panose="02020603050405020304" pitchFamily="18" charset="0"/>
                <a:cs typeface="Times New Roman" panose="02020603050405020304" pitchFamily="18" charset="0"/>
              </a:rPr>
              <a:t>всебічно розвиває світогляд учнів, прищеплює їм дослідницькі навички. </a:t>
            </a:r>
            <a:r>
              <a:rPr lang="ru-RU" sz="2000" dirty="0" err="1">
                <a:solidFill>
                  <a:schemeClr val="tx1"/>
                </a:solidFill>
                <a:effectLst/>
                <a:latin typeface="Times New Roman" panose="02020603050405020304" pitchFamily="18" charset="0"/>
                <a:cs typeface="Times New Roman" panose="02020603050405020304" pitchFamily="18" charset="0"/>
              </a:rPr>
              <a:t>Завдяки</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краєзнавчим</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спостереженням</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відбувається</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smtClean="0">
                <a:solidFill>
                  <a:schemeClr val="tx1"/>
                </a:solidFill>
                <a:effectLst/>
                <a:latin typeface="Times New Roman" panose="02020603050405020304" pitchFamily="18" charset="0"/>
                <a:cs typeface="Times New Roman" panose="02020603050405020304" pitchFamily="18" charset="0"/>
              </a:rPr>
              <a:t>активне</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smtClean="0">
                <a:solidFill>
                  <a:schemeClr val="tx1"/>
                </a:solidFill>
                <a:effectLst/>
                <a:latin typeface="Times New Roman" panose="02020603050405020304" pitchFamily="18" charset="0"/>
                <a:cs typeface="Times New Roman" panose="02020603050405020304" pitchFamily="18" charset="0"/>
              </a:rPr>
              <a:t>засвоєння</a:t>
            </a:r>
            <a:r>
              <a:rPr lang="ru-RU" sz="2000" dirty="0" smtClean="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учнями</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навчального</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матеріалу</a:t>
            </a:r>
            <a:r>
              <a:rPr lang="ru-RU" sz="2000" dirty="0">
                <a:solidFill>
                  <a:schemeClr val="tx1"/>
                </a:solidFill>
                <a:effectLst/>
                <a:latin typeface="Times New Roman" panose="02020603050405020304" pitchFamily="18" charset="0"/>
                <a:cs typeface="Times New Roman" panose="02020603050405020304" pitchFamily="18" charset="0"/>
              </a:rPr>
              <a:t> і </a:t>
            </a:r>
            <a:r>
              <a:rPr lang="ru-RU" sz="2000" dirty="0" err="1">
                <a:solidFill>
                  <a:schemeClr val="tx1"/>
                </a:solidFill>
                <a:effectLst/>
                <a:latin typeface="Times New Roman" panose="02020603050405020304" pitchFamily="18" charset="0"/>
                <a:cs typeface="Times New Roman" panose="02020603050405020304" pitchFamily="18" charset="0"/>
              </a:rPr>
              <a:t>набуття</a:t>
            </a:r>
            <a:r>
              <a:rPr lang="ru-RU" sz="2000" dirty="0">
                <a:solidFill>
                  <a:schemeClr val="tx1"/>
                </a:solidFill>
                <a:effectLst/>
                <a:latin typeface="Times New Roman" panose="02020603050405020304" pitchFamily="18" charset="0"/>
                <a:cs typeface="Times New Roman" panose="02020603050405020304" pitchFamily="18" charset="0"/>
              </a:rPr>
              <a:t> ними </a:t>
            </a:r>
            <a:r>
              <a:rPr lang="ru-RU" sz="2000" dirty="0" err="1">
                <a:solidFill>
                  <a:schemeClr val="tx1"/>
                </a:solidFill>
                <a:effectLst/>
                <a:latin typeface="Times New Roman" panose="02020603050405020304" pitchFamily="18" charset="0"/>
                <a:cs typeface="Times New Roman" panose="02020603050405020304" pitchFamily="18" charset="0"/>
              </a:rPr>
              <a:t>навичок</a:t>
            </a:r>
            <a:r>
              <a:rPr lang="ru-RU" sz="2000" dirty="0">
                <a:solidFill>
                  <a:schemeClr val="tx1"/>
                </a:solidFill>
                <a:effectLst/>
                <a:latin typeface="Times New Roman" panose="02020603050405020304" pitchFamily="18" charset="0"/>
                <a:cs typeface="Times New Roman" panose="02020603050405020304" pitchFamily="18" charset="0"/>
              </a:rPr>
              <a:t>, </a:t>
            </a:r>
            <a:r>
              <a:rPr lang="ru-RU" sz="2000" dirty="0" err="1">
                <a:solidFill>
                  <a:schemeClr val="tx1"/>
                </a:solidFill>
                <a:effectLst/>
                <a:latin typeface="Times New Roman" panose="02020603050405020304" pitchFamily="18" charset="0"/>
                <a:cs typeface="Times New Roman" panose="02020603050405020304" pitchFamily="18" charset="0"/>
              </a:rPr>
              <a:t>необхідних</a:t>
            </a:r>
            <a:r>
              <a:rPr lang="ru-RU" sz="2000" dirty="0">
                <a:solidFill>
                  <a:schemeClr val="tx1"/>
                </a:solidFill>
                <a:effectLst/>
                <a:latin typeface="Times New Roman" panose="02020603050405020304" pitchFamily="18" charset="0"/>
                <a:cs typeface="Times New Roman" panose="02020603050405020304" pitchFamily="18" charset="0"/>
              </a:rPr>
              <a:t> у </a:t>
            </a:r>
            <a:r>
              <a:rPr lang="uk-UA" sz="2000" dirty="0" smtClean="0">
                <a:solidFill>
                  <a:schemeClr val="tx1"/>
                </a:solidFill>
                <a:effectLst/>
                <a:latin typeface="Times New Roman" panose="02020603050405020304" pitchFamily="18" charset="0"/>
                <a:cs typeface="Times New Roman" panose="02020603050405020304" pitchFamily="18" charset="0"/>
              </a:rPr>
              <a:t>житті. Краєзнавство – безцінна скарбниця збереження історичного досвіду </a:t>
            </a:r>
            <a:r>
              <a:rPr lang="ru-RU" sz="2000" dirty="0" smtClean="0">
                <a:solidFill>
                  <a:schemeClr val="tx1"/>
                </a:solidFill>
                <a:effectLst/>
                <a:latin typeface="Times New Roman" panose="02020603050405020304" pitchFamily="18" charset="0"/>
                <a:cs typeface="Times New Roman" panose="02020603050405020304" pitchFamily="18" charset="0"/>
              </a:rPr>
              <a:t>народу.</a:t>
            </a:r>
            <a:br>
              <a:rPr lang="ru-RU" sz="2000" dirty="0" smtClean="0">
                <a:solidFill>
                  <a:schemeClr val="tx1"/>
                </a:solidFill>
                <a:effectLst/>
                <a:latin typeface="Times New Roman" panose="02020603050405020304" pitchFamily="18" charset="0"/>
                <a:cs typeface="Times New Roman" panose="02020603050405020304" pitchFamily="18" charset="0"/>
              </a:rPr>
            </a:br>
            <a:r>
              <a:rPr lang="uk-UA" sz="1000" dirty="0">
                <a:solidFill>
                  <a:schemeClr val="tx1"/>
                </a:solidFill>
                <a:effectLst/>
                <a:latin typeface="Times New Roman" panose="02020603050405020304" pitchFamily="18" charset="0"/>
                <a:cs typeface="Times New Roman" panose="02020603050405020304" pitchFamily="18" charset="0"/>
              </a:rPr>
              <a:t/>
            </a:r>
            <a:br>
              <a:rPr lang="uk-UA" sz="1000" dirty="0">
                <a:solidFill>
                  <a:schemeClr val="tx1"/>
                </a:solidFill>
                <a:effectLst/>
                <a:latin typeface="Times New Roman" panose="02020603050405020304" pitchFamily="18" charset="0"/>
                <a:cs typeface="Times New Roman" panose="02020603050405020304" pitchFamily="18" charset="0"/>
              </a:rPr>
            </a:br>
            <a:r>
              <a:rPr lang="uk-UA" sz="2000" dirty="0" smtClean="0">
                <a:solidFill>
                  <a:schemeClr val="tx1"/>
                </a:solidFill>
                <a:effectLst/>
                <a:latin typeface="Times New Roman" panose="02020603050405020304" pitchFamily="18" charset="0"/>
                <a:cs typeface="Times New Roman" panose="02020603050405020304" pitchFamily="18" charset="0"/>
              </a:rPr>
              <a:t>В.</a:t>
            </a:r>
            <a:r>
              <a:rPr lang="uk-UA" sz="2000" b="1" dirty="0" smtClean="0">
                <a:solidFill>
                  <a:schemeClr val="tx1"/>
                </a:solidFill>
                <a:effectLst/>
                <a:latin typeface="Times New Roman" panose="02020603050405020304" pitchFamily="18" charset="0"/>
                <a:cs typeface="Times New Roman" panose="02020603050405020304" pitchFamily="18" charset="0"/>
              </a:rPr>
              <a:t>Сухомлинський</a:t>
            </a:r>
            <a:r>
              <a:rPr lang="ru-RU" sz="2000" dirty="0">
                <a:solidFill>
                  <a:schemeClr val="tx1"/>
                </a:solidFill>
                <a:effectLst/>
                <a:latin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cs typeface="Times New Roman" panose="02020603050405020304" pitchFamily="18" charset="0"/>
              </a:rPr>
              <a:t>вважав, що учень стає справжньою людиною, патріотом, коли він разом із педагогом торує шлях від любові до рідного краю до розуміння історичної долі</a:t>
            </a:r>
            <a:r>
              <a:rPr lang="ru-RU" sz="2000" dirty="0">
                <a:solidFill>
                  <a:schemeClr val="tx1"/>
                </a:solidFill>
                <a:effectLst/>
                <a:latin typeface="Times New Roman" panose="02020603050405020304" pitchFamily="18" charset="0"/>
                <a:cs typeface="Times New Roman" panose="02020603050405020304" pitchFamily="18" charset="0"/>
              </a:rPr>
              <a:t> </a:t>
            </a:r>
            <a:r>
              <a:rPr lang="uk-UA" sz="2000" dirty="0">
                <a:solidFill>
                  <a:schemeClr val="tx1"/>
                </a:solidFill>
                <a:effectLst/>
                <a:latin typeface="Times New Roman" panose="02020603050405020304" pitchFamily="18" charset="0"/>
                <a:cs typeface="Times New Roman" panose="02020603050405020304" pitchFamily="18" charset="0"/>
              </a:rPr>
              <a:t> народів світу</a:t>
            </a:r>
            <a:r>
              <a:rPr lang="uk-UA" sz="2000" dirty="0" smtClean="0">
                <a:solidFill>
                  <a:schemeClr val="tx1"/>
                </a:solidFill>
                <a:effectLst/>
                <a:latin typeface="Times New Roman" panose="02020603050405020304" pitchFamily="18" charset="0"/>
                <a:cs typeface="Times New Roman" panose="02020603050405020304" pitchFamily="18" charset="0"/>
              </a:rPr>
              <a:t>...</a:t>
            </a:r>
            <a:endParaRPr lang="ru-RU" sz="32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531" y="3988370"/>
            <a:ext cx="2952328" cy="221424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02619" y="3290713"/>
            <a:ext cx="3057062" cy="2292797"/>
          </a:xfrm>
          <a:prstGeom prst="rect">
            <a:avLst/>
          </a:prstGeom>
        </p:spPr>
      </p:pic>
    </p:spTree>
    <p:extLst>
      <p:ext uri="{BB962C8B-B14F-4D97-AF65-F5344CB8AC3E}">
        <p14:creationId xmlns:p14="http://schemas.microsoft.com/office/powerpoint/2010/main" val="2065300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1"/>
            <a:ext cx="8712968" cy="1723549"/>
          </a:xfrm>
          <a:prstGeom prst="rect">
            <a:avLst/>
          </a:prstGeom>
        </p:spPr>
        <p:txBody>
          <a:bodyPr wrap="square">
            <a:spAutoFit/>
          </a:bodyPr>
          <a:lstStyle/>
          <a:p>
            <a:pPr algn="just"/>
            <a:r>
              <a:rPr lang="en-US" sz="2400" b="1" i="1" dirty="0" smtClean="0">
                <a:solidFill>
                  <a:srgbClr val="002060"/>
                </a:solidFill>
                <a:latin typeface="Times New Roman" panose="02020603050405020304" pitchFamily="18" charset="0"/>
                <a:cs typeface="Times New Roman" panose="02020603050405020304" pitchFamily="18" charset="0"/>
              </a:rPr>
              <a:t>   </a:t>
            </a:r>
            <a:r>
              <a:rPr lang="uk-UA" sz="2400" b="1" i="1" dirty="0" smtClean="0">
                <a:solidFill>
                  <a:srgbClr val="002060"/>
                </a:solidFill>
                <a:latin typeface="Times New Roman" panose="02020603050405020304" pitchFamily="18" charset="0"/>
                <a:cs typeface="Times New Roman" panose="02020603050405020304" pitchFamily="18" charset="0"/>
              </a:rPr>
              <a:t>Ведіть дітей у ліс, до річки</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a:solidFill>
                  <a:srgbClr val="002060"/>
                </a:solidFill>
                <a:latin typeface="Times New Roman" panose="02020603050405020304" pitchFamily="18" charset="0"/>
                <a:cs typeface="Times New Roman" panose="02020603050405020304" pitchFamily="18" charset="0"/>
              </a:rPr>
              <a:t>на </a:t>
            </a:r>
            <a:r>
              <a:rPr lang="ru-RU" sz="2400" b="1" i="1" dirty="0" smtClean="0">
                <a:solidFill>
                  <a:srgbClr val="002060"/>
                </a:solidFill>
                <a:latin typeface="Times New Roman" panose="02020603050405020304" pitchFamily="18" charset="0"/>
                <a:cs typeface="Times New Roman" panose="02020603050405020304" pitchFamily="18" charset="0"/>
              </a:rPr>
              <a:t>луг, </a:t>
            </a:r>
            <a:r>
              <a:rPr lang="uk-UA" sz="2400" b="1" i="1" dirty="0" smtClean="0">
                <a:solidFill>
                  <a:srgbClr val="002060"/>
                </a:solidFill>
                <a:latin typeface="Times New Roman" panose="02020603050405020304" pitchFamily="18" charset="0"/>
                <a:cs typeface="Times New Roman" panose="02020603050405020304" pitchFamily="18" charset="0"/>
              </a:rPr>
              <a:t>відкрийте</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a:solidFill>
                  <a:srgbClr val="002060"/>
                </a:solidFill>
                <a:latin typeface="Times New Roman" panose="02020603050405020304" pitchFamily="18" charset="0"/>
                <a:cs typeface="Times New Roman" panose="02020603050405020304" pitchFamily="18" charset="0"/>
              </a:rPr>
              <a:t>перед ними </a:t>
            </a:r>
            <a:r>
              <a:rPr lang="uk-UA" sz="2400" b="1" i="1" dirty="0" smtClean="0">
                <a:solidFill>
                  <a:srgbClr val="002060"/>
                </a:solidFill>
                <a:latin typeface="Times New Roman" panose="02020603050405020304" pitchFamily="18" charset="0"/>
                <a:cs typeface="Times New Roman" panose="02020603050405020304" pitchFamily="18" charset="0"/>
              </a:rPr>
              <a:t>джерело, без якого неможливе повноцінне духовне життя, і ви побачите, як діти стануть розумними, спостережливими</a:t>
            </a:r>
            <a:r>
              <a:rPr lang="ru-RU" sz="2400" b="1" i="1" dirty="0" smtClean="0">
                <a:solidFill>
                  <a:srgbClr val="002060"/>
                </a:solidFill>
                <a:latin typeface="Times New Roman" panose="02020603050405020304" pitchFamily="18" charset="0"/>
                <a:cs typeface="Times New Roman" panose="02020603050405020304" pitchFamily="18" charset="0"/>
              </a:rPr>
              <a:t>, </a:t>
            </a:r>
            <a:r>
              <a:rPr lang="uk-UA" sz="2400" b="1" i="1" dirty="0" smtClean="0">
                <a:solidFill>
                  <a:srgbClr val="002060"/>
                </a:solidFill>
                <a:latin typeface="Times New Roman" panose="02020603050405020304" pitchFamily="18" charset="0"/>
                <a:cs typeface="Times New Roman" panose="02020603050405020304" pitchFamily="18" charset="0"/>
              </a:rPr>
              <a:t>кмітливими</a:t>
            </a:r>
            <a:r>
              <a:rPr lang="ru-RU" sz="2400" b="1" i="1" dirty="0" smtClean="0">
                <a:solidFill>
                  <a:srgbClr val="002060"/>
                </a:solidFill>
                <a:latin typeface="Times New Roman" panose="02020603050405020304" pitchFamily="18" charset="0"/>
                <a:cs typeface="Times New Roman" panose="02020603050405020304" pitchFamily="18" charset="0"/>
              </a:rPr>
              <a:t>. </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just"/>
            <a:endParaRPr lang="uk-UA" sz="1000" dirty="0" smtClean="0">
              <a:latin typeface="Times New Roman" panose="02020603050405020304" pitchFamily="18" charset="0"/>
              <a:cs typeface="Times New Roman" panose="02020603050405020304" pitchFamily="18" charset="0"/>
            </a:endParaRPr>
          </a:p>
        </p:txBody>
      </p:sp>
      <p:pic>
        <p:nvPicPr>
          <p:cNvPr id="1026" name="Picture 2" descr="C:\Users\1\Desktop\фото\5 клас хутір\P10123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496364"/>
            <a:ext cx="3683296" cy="2762471"/>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7"/>
          <p:cNvSpPr>
            <a:spLocks noGrp="1"/>
          </p:cNvSpPr>
          <p:nvPr>
            <p:ph type="body" idx="1"/>
          </p:nvPr>
        </p:nvSpPr>
        <p:spPr>
          <a:xfrm>
            <a:off x="323528" y="1772816"/>
            <a:ext cx="8496944" cy="1131887"/>
          </a:xfrm>
        </p:spPr>
        <p: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    </a:t>
            </a:r>
            <a:r>
              <a:rPr lang="uk-UA" sz="2200" dirty="0" smtClean="0">
                <a:solidFill>
                  <a:schemeClr val="tx1"/>
                </a:solidFill>
                <a:latin typeface="Times New Roman" panose="02020603050405020304" pitchFamily="18" charset="0"/>
                <a:cs typeface="Times New Roman" panose="02020603050405020304" pitchFamily="18" charset="0"/>
              </a:rPr>
              <a:t>Під </a:t>
            </a:r>
            <a:r>
              <a:rPr lang="uk-UA" sz="2200" dirty="0">
                <a:solidFill>
                  <a:schemeClr val="tx1"/>
                </a:solidFill>
                <a:latin typeface="Times New Roman" panose="02020603050405020304" pitchFamily="18" charset="0"/>
                <a:cs typeface="Times New Roman" panose="02020603050405020304" pitchFamily="18" charset="0"/>
              </a:rPr>
              <a:t>час екскурсії в</a:t>
            </a:r>
            <a:r>
              <a:rPr lang="ru-RU" sz="2200" dirty="0">
                <a:solidFill>
                  <a:schemeClr val="tx1"/>
                </a:solidFill>
                <a:latin typeface="Times New Roman" panose="02020603050405020304" pitchFamily="18" charset="0"/>
                <a:cs typeface="Times New Roman" panose="02020603050405020304" pitchFamily="18" charset="0"/>
              </a:rPr>
              <a:t>они </a:t>
            </a:r>
            <a:r>
              <a:rPr lang="uk-UA" sz="2200" dirty="0">
                <a:solidFill>
                  <a:schemeClr val="tx1"/>
                </a:solidFill>
                <a:latin typeface="Times New Roman" panose="02020603050405020304" pitchFamily="18" charset="0"/>
                <a:cs typeface="Times New Roman" panose="02020603050405020304" pitchFamily="18" charset="0"/>
              </a:rPr>
              <a:t>опановують</a:t>
            </a:r>
            <a:r>
              <a:rPr lang="ru-RU" sz="2200" dirty="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методи проведення спостережень </a:t>
            </a:r>
            <a:r>
              <a:rPr lang="ru-RU" sz="2200" dirty="0">
                <a:solidFill>
                  <a:schemeClr val="tx1"/>
                </a:solidFill>
                <a:latin typeface="Times New Roman" panose="02020603050405020304" pitchFamily="18" charset="0"/>
                <a:cs typeface="Times New Roman" panose="02020603050405020304" pitchFamily="18" charset="0"/>
              </a:rPr>
              <a:t>за </a:t>
            </a:r>
            <a:r>
              <a:rPr lang="uk-UA" sz="2200" dirty="0">
                <a:solidFill>
                  <a:schemeClr val="tx1"/>
                </a:solidFill>
                <a:latin typeface="Times New Roman" panose="02020603050405020304" pitchFamily="18" charset="0"/>
                <a:cs typeface="Times New Roman" panose="02020603050405020304" pitchFamily="18" charset="0"/>
              </a:rPr>
              <a:t>об’єктами та явищами природи, вчаться аналізувати, порівнювати, робити узагальнення та висновки.</a:t>
            </a:r>
          </a:p>
          <a:p>
            <a:endParaRPr lang="ru-RU" dirty="0"/>
          </a:p>
        </p:txBody>
      </p:sp>
      <p:pic>
        <p:nvPicPr>
          <p:cNvPr id="1027" name="Picture 3" descr="C:\Users\1\Desktop\фото\лесопаркова\DSC023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849" y="3459982"/>
            <a:ext cx="3731804" cy="279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63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1292" y="116632"/>
            <a:ext cx="8651188" cy="1484784"/>
          </a:xfrm>
        </p:spPr>
        <p:txBody>
          <a:bodyPr/>
          <a:lstStyle/>
          <a:p>
            <a:pPr algn="r"/>
            <a:r>
              <a:rPr lang="ru-RU" altLang="ru-RU" sz="2400" b="1" i="1" dirty="0" smtClean="0">
                <a:solidFill>
                  <a:srgbClr val="002060"/>
                </a:solidFill>
                <a:effectLst/>
                <a:latin typeface="Times New Roman" pitchFamily="18" charset="0"/>
              </a:rPr>
              <a:t>«</a:t>
            </a:r>
            <a:r>
              <a:rPr lang="uk-UA" altLang="ru-RU" sz="2400" b="1" i="1" dirty="0" smtClean="0">
                <a:solidFill>
                  <a:srgbClr val="002060"/>
                </a:solidFill>
                <a:effectLst/>
                <a:latin typeface="Times New Roman" pitchFamily="18" charset="0"/>
              </a:rPr>
              <a:t>Пристрасне бажання вчитися, усвідомлення мети навчання</a:t>
            </a:r>
            <a:r>
              <a:rPr lang="ru-RU" altLang="ru-RU" sz="2400" b="1" i="1" dirty="0">
                <a:solidFill>
                  <a:srgbClr val="002060"/>
                </a:solidFill>
                <a:effectLst/>
                <a:latin typeface="Times New Roman" pitchFamily="18" charset="0"/>
              </a:rPr>
              <a:t>  - </a:t>
            </a:r>
            <a:r>
              <a:rPr lang="uk-UA" altLang="ru-RU" sz="2400" b="1" i="1" dirty="0" smtClean="0">
                <a:solidFill>
                  <a:srgbClr val="002060"/>
                </a:solidFill>
                <a:effectLst/>
                <a:latin typeface="Times New Roman" pitchFamily="18" charset="0"/>
              </a:rPr>
              <a:t>найважливіший </a:t>
            </a:r>
            <a:r>
              <a:rPr lang="ru-RU" altLang="ru-RU" sz="2400" b="1" i="1" dirty="0" smtClean="0">
                <a:solidFill>
                  <a:srgbClr val="002060"/>
                </a:solidFill>
                <a:effectLst/>
                <a:latin typeface="Times New Roman" pitchFamily="18" charset="0"/>
              </a:rPr>
              <a:t>стимул </a:t>
            </a:r>
            <a:r>
              <a:rPr lang="uk-UA" altLang="ru-RU" sz="2400" b="1" i="1" dirty="0" smtClean="0">
                <a:solidFill>
                  <a:srgbClr val="002060"/>
                </a:solidFill>
                <a:effectLst/>
                <a:latin typeface="Times New Roman" pitchFamily="18" charset="0"/>
              </a:rPr>
              <a:t>навчальної </a:t>
            </a:r>
            <a:br>
              <a:rPr lang="uk-UA"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діяльності учнів</a:t>
            </a:r>
            <a:r>
              <a:rPr lang="ru-RU" altLang="ru-RU" sz="2400" b="1" i="1" dirty="0" smtClean="0">
                <a:solidFill>
                  <a:srgbClr val="002060"/>
                </a:solidFill>
                <a:effectLst/>
                <a:latin typeface="Times New Roman" pitchFamily="18" charset="0"/>
              </a:rPr>
              <a:t>»</a:t>
            </a:r>
            <a:r>
              <a:rPr lang="ru-RU" altLang="ru-RU" sz="2400" b="1" i="1" dirty="0">
                <a:solidFill>
                  <a:srgbClr val="002060"/>
                </a:solidFill>
                <a:effectLst/>
                <a:latin typeface="Times New Roman" pitchFamily="18" charset="0"/>
              </a:rPr>
              <a:t/>
            </a:r>
            <a:br>
              <a:rPr lang="ru-RU" altLang="ru-RU" sz="2400" b="1" i="1" dirty="0">
                <a:solidFill>
                  <a:srgbClr val="002060"/>
                </a:solidFill>
                <a:effectLst/>
                <a:latin typeface="Times New Roman" pitchFamily="18" charset="0"/>
              </a:rPr>
            </a:br>
            <a:r>
              <a:rPr lang="ru-RU" altLang="ru-RU" sz="2400" b="1" i="1" dirty="0">
                <a:solidFill>
                  <a:srgbClr val="002060"/>
                </a:solidFill>
                <a:effectLst/>
                <a:latin typeface="Times New Roman" pitchFamily="18" charset="0"/>
              </a:rPr>
              <a:t>В.О. </a:t>
            </a:r>
            <a:r>
              <a:rPr lang="uk-UA" altLang="ru-RU" sz="2400" b="1" i="1" dirty="0" smtClean="0">
                <a:solidFill>
                  <a:srgbClr val="002060"/>
                </a:solidFill>
                <a:effectLst/>
                <a:latin typeface="Times New Roman" pitchFamily="18" charset="0"/>
              </a:rPr>
              <a:t>Сухомлинський</a:t>
            </a:r>
            <a:endParaRPr lang="uk-UA" altLang="ru-RU" sz="2400" i="1" dirty="0">
              <a:solidFill>
                <a:schemeClr val="tx1"/>
              </a:solidFill>
              <a:effectLst/>
              <a:latin typeface="Times New Roman" pitchFamily="18" charset="0"/>
            </a:endParaRPr>
          </a:p>
        </p:txBody>
      </p:sp>
      <p:sp>
        <p:nvSpPr>
          <p:cNvPr id="2" name="Текст 1"/>
          <p:cNvSpPr>
            <a:spLocks noGrp="1"/>
          </p:cNvSpPr>
          <p:nvPr>
            <p:ph type="body" idx="1"/>
          </p:nvPr>
        </p:nvSpPr>
        <p:spPr>
          <a:xfrm>
            <a:off x="3851920" y="1988840"/>
            <a:ext cx="5002833" cy="1705744"/>
          </a:xfrm>
        </p:spPr>
        <p:txBody>
          <a:bodyPr>
            <a:normAutofit fontScale="92500" lnSpcReduction="20000"/>
          </a:bodyP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uk-UA" sz="2400" dirty="0" smtClean="0">
                <a:solidFill>
                  <a:schemeClr val="tx1"/>
                </a:solidFill>
                <a:latin typeface="Times New Roman" panose="02020603050405020304" pitchFamily="18" charset="0"/>
                <a:cs typeface="Times New Roman" panose="02020603050405020304" pitchFamily="18" charset="0"/>
              </a:rPr>
              <a:t>У </a:t>
            </a:r>
            <a:r>
              <a:rPr lang="uk-UA" sz="2400" dirty="0">
                <a:solidFill>
                  <a:schemeClr val="tx1"/>
                </a:solidFill>
                <a:latin typeface="Times New Roman" panose="02020603050405020304" pitchFamily="18" charset="0"/>
                <a:cs typeface="Times New Roman" panose="02020603050405020304" pitchFamily="18" charset="0"/>
              </a:rPr>
              <a:t>школі створена </a:t>
            </a:r>
            <a:r>
              <a:rPr lang="uk-UA" sz="2400" dirty="0" smtClean="0">
                <a:solidFill>
                  <a:schemeClr val="tx1"/>
                </a:solidFill>
                <a:latin typeface="Times New Roman" panose="02020603050405020304" pitchFamily="18" charset="0"/>
                <a:cs typeface="Times New Roman" panose="02020603050405020304" pitchFamily="18" charset="0"/>
              </a:rPr>
              <a:t>система роботи щодо організації  самоосвітньої </a:t>
            </a:r>
            <a:r>
              <a:rPr lang="uk-UA" sz="2400" dirty="0">
                <a:solidFill>
                  <a:schemeClr val="tx1"/>
                </a:solidFill>
                <a:latin typeface="Times New Roman" panose="02020603050405020304" pitchFamily="18" charset="0"/>
                <a:cs typeface="Times New Roman" panose="02020603050405020304" pitchFamily="18" charset="0"/>
              </a:rPr>
              <a:t>діяльності педагогічних працівників. Вчителі постійно працюють над вдосконаленням професійної компетентності. </a:t>
            </a:r>
            <a:endParaRPr lang="ru-RU" dirty="0">
              <a:solidFill>
                <a:schemeClr val="tx1"/>
              </a:solidFill>
              <a:latin typeface="Times New Roman" panose="02020603050405020304" pitchFamily="18" charset="0"/>
              <a:cs typeface="Times New Roman" panose="02020603050405020304" pitchFamily="18" charset="0"/>
            </a:endParaRPr>
          </a:p>
        </p:txBody>
      </p:sp>
      <p:graphicFrame>
        <p:nvGraphicFramePr>
          <p:cNvPr id="9219" name="Object 3"/>
          <p:cNvGraphicFramePr>
            <a:graphicFrameLocks noGrp="1" noChangeAspect="1"/>
          </p:cNvGraphicFramePr>
          <p:nvPr>
            <p:ph idx="4294967295"/>
            <p:extLst>
              <p:ext uri="{D42A27DB-BD31-4B8C-83A1-F6EECF244321}">
                <p14:modId xmlns:p14="http://schemas.microsoft.com/office/powerpoint/2010/main" val="179268506"/>
              </p:ext>
            </p:extLst>
          </p:nvPr>
        </p:nvGraphicFramePr>
        <p:xfrm>
          <a:off x="241292" y="3886200"/>
          <a:ext cx="3846513" cy="2971800"/>
        </p:xfrm>
        <a:graphic>
          <a:graphicData uri="http://schemas.openxmlformats.org/presentationml/2006/ole">
            <mc:AlternateContent xmlns:mc="http://schemas.openxmlformats.org/markup-compatibility/2006">
              <mc:Choice xmlns:v="urn:schemas-microsoft-com:vml" Requires="v">
                <p:oleObj spid="_x0000_s1125" name="Acrobat Document" r:id="rId3" imgW="7543800" imgH="5829300" progId="AcroExch.Document.7">
                  <p:embed/>
                </p:oleObj>
              </mc:Choice>
              <mc:Fallback>
                <p:oleObj name="Acrobat Document" r:id="rId3" imgW="7543800" imgH="58293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92" y="3886200"/>
                        <a:ext cx="3846513"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0" name="Picture 4" descr="DSCN37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856" y="1124744"/>
            <a:ext cx="3352800" cy="24258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Фото-0008-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38862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8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2337" y="22385"/>
            <a:ext cx="8812088" cy="1470025"/>
          </a:xfrm>
        </p:spPr>
        <p:txBody>
          <a:bodyPr/>
          <a:lstStyle/>
          <a:p>
            <a:pPr algn="r"/>
            <a:r>
              <a:rPr lang="ru-RU" altLang="ru-RU" sz="2400" b="1" i="1" dirty="0">
                <a:solidFill>
                  <a:srgbClr val="002060"/>
                </a:solidFill>
                <a:effectLst/>
                <a:latin typeface="Times New Roman" pitchFamily="18" charset="0"/>
              </a:rPr>
              <a:t>«Школа </a:t>
            </a:r>
            <a:r>
              <a:rPr lang="ru-RU" altLang="ru-RU" sz="2400" b="1" i="1" dirty="0" err="1">
                <a:solidFill>
                  <a:srgbClr val="002060"/>
                </a:solidFill>
                <a:effectLst/>
                <a:latin typeface="Times New Roman" pitchFamily="18" charset="0"/>
              </a:rPr>
              <a:t>має</a:t>
            </a:r>
            <a:r>
              <a:rPr lang="ru-RU" altLang="ru-RU" sz="2400" b="1" i="1" dirty="0">
                <a:solidFill>
                  <a:srgbClr val="002060"/>
                </a:solidFill>
                <a:effectLst/>
                <a:latin typeface="Times New Roman" pitchFamily="18" charset="0"/>
              </a:rPr>
              <a:t> бути не </a:t>
            </a:r>
            <a:r>
              <a:rPr lang="ru-RU" altLang="ru-RU" sz="2400" b="1" i="1" dirty="0" err="1">
                <a:solidFill>
                  <a:srgbClr val="002060"/>
                </a:solidFill>
                <a:effectLst/>
                <a:latin typeface="Times New Roman" pitchFamily="18" charset="0"/>
              </a:rPr>
              <a:t>коморою</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знань</a:t>
            </a:r>
            <a:r>
              <a:rPr lang="ru-RU" altLang="ru-RU" sz="2400" b="1" i="1" dirty="0">
                <a:solidFill>
                  <a:srgbClr val="002060"/>
                </a:solidFill>
                <a:effectLst/>
                <a:latin typeface="Times New Roman" pitchFamily="18" charset="0"/>
              </a:rPr>
              <a:t>, а </a:t>
            </a:r>
            <a:r>
              <a:rPr lang="ru-RU" altLang="ru-RU" sz="2400" b="1" i="1" dirty="0" err="1">
                <a:solidFill>
                  <a:srgbClr val="002060"/>
                </a:solidFill>
                <a:effectLst/>
                <a:latin typeface="Times New Roman" pitchFamily="18" charset="0"/>
              </a:rPr>
              <a:t>середовищем</a:t>
            </a:r>
            <a:r>
              <a:rPr lang="ru-RU" altLang="ru-RU" sz="2400" b="1" i="1" dirty="0">
                <a:solidFill>
                  <a:srgbClr val="002060"/>
                </a:solidFill>
                <a:effectLst/>
                <a:latin typeface="Times New Roman" pitchFamily="18" charset="0"/>
              </a:rPr>
              <a:t> думок. </a:t>
            </a:r>
            <a:r>
              <a:rPr lang="en-GB" altLang="ru-RU" sz="2400" b="1" i="1" dirty="0" smtClean="0">
                <a:solidFill>
                  <a:srgbClr val="002060"/>
                </a:solidFill>
                <a:effectLst/>
                <a:latin typeface="Times New Roman" pitchFamily="18" charset="0"/>
              </a:rPr>
              <a:t> </a:t>
            </a:r>
            <a:r>
              <a:rPr lang="ru-RU" altLang="ru-RU" sz="2400" b="1" i="1" dirty="0" err="1" smtClean="0">
                <a:solidFill>
                  <a:srgbClr val="002060"/>
                </a:solidFill>
                <a:effectLst/>
                <a:latin typeface="Times New Roman" pitchFamily="18" charset="0"/>
              </a:rPr>
              <a:t>Тоді</a:t>
            </a:r>
            <a:r>
              <a:rPr lang="ru-RU" altLang="ru-RU" sz="2400" b="1" i="1" dirty="0" smtClean="0">
                <a:solidFill>
                  <a:srgbClr val="002060"/>
                </a:solidFill>
                <a:effectLst/>
                <a:latin typeface="Times New Roman" pitchFamily="18" charset="0"/>
              </a:rPr>
              <a:t> </a:t>
            </a:r>
            <a:r>
              <a:rPr lang="ru-RU" altLang="ru-RU" sz="2400" b="1" i="1" dirty="0">
                <a:solidFill>
                  <a:srgbClr val="002060"/>
                </a:solidFill>
                <a:effectLst/>
                <a:latin typeface="Times New Roman" pitchFamily="18" charset="0"/>
              </a:rPr>
              <a:t>предмет, </a:t>
            </a:r>
            <a:r>
              <a:rPr lang="ru-RU" altLang="ru-RU" sz="2400" b="1" i="1" dirty="0" err="1" smtClean="0">
                <a:solidFill>
                  <a:srgbClr val="002060"/>
                </a:solidFill>
                <a:effectLst/>
                <a:latin typeface="Times New Roman" pitchFamily="18" charset="0"/>
              </a:rPr>
              <a:t>що</a:t>
            </a:r>
            <a:r>
              <a:rPr lang="en-GB" altLang="ru-RU" sz="2400" b="1" i="1" dirty="0" smtClean="0">
                <a:solidFill>
                  <a:srgbClr val="002060"/>
                </a:solidFill>
                <a:effectLst/>
                <a:latin typeface="Times New Roman" pitchFamily="18" charset="0"/>
              </a:rPr>
              <a:t> </a:t>
            </a:r>
            <a:r>
              <a:rPr lang="ru-RU" altLang="ru-RU" sz="2400" b="1" i="1" dirty="0" err="1" smtClean="0">
                <a:solidFill>
                  <a:srgbClr val="002060"/>
                </a:solidFill>
                <a:effectLst/>
                <a:latin typeface="Times New Roman" pitchFamily="18" charset="0"/>
              </a:rPr>
              <a:t>його</a:t>
            </a:r>
            <a:r>
              <a:rPr lang="ru-RU" altLang="ru-RU" sz="2400" b="1" i="1" dirty="0" smtClean="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викладає</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вчитель</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стає</a:t>
            </a:r>
            <a:r>
              <a:rPr lang="ru-RU" altLang="ru-RU" sz="2400" b="1" i="1" dirty="0">
                <a:solidFill>
                  <a:srgbClr val="002060"/>
                </a:solidFill>
                <a:effectLst/>
                <a:latin typeface="Times New Roman" pitchFamily="18" charset="0"/>
              </a:rPr>
              <a:t> не </a:t>
            </a:r>
            <a:r>
              <a:rPr lang="ru-RU" altLang="ru-RU" sz="2400" b="1" i="1" dirty="0" err="1">
                <a:solidFill>
                  <a:srgbClr val="002060"/>
                </a:solidFill>
                <a:effectLst/>
                <a:latin typeface="Times New Roman" pitchFamily="18" charset="0"/>
              </a:rPr>
              <a:t>кінцевою</a:t>
            </a:r>
            <a:r>
              <a:rPr lang="ru-RU" altLang="ru-RU" sz="2400" b="1" i="1" dirty="0">
                <a:solidFill>
                  <a:srgbClr val="002060"/>
                </a:solidFill>
                <a:effectLst/>
                <a:latin typeface="Times New Roman" pitchFamily="18" charset="0"/>
              </a:rPr>
              <a:t> </a:t>
            </a:r>
            <a:r>
              <a:rPr lang="ru-RU" altLang="ru-RU" sz="2400" b="1" i="1" dirty="0" smtClean="0">
                <a:solidFill>
                  <a:srgbClr val="002060"/>
                </a:solidFill>
                <a:effectLst/>
                <a:latin typeface="Times New Roman" pitchFamily="18" charset="0"/>
              </a:rPr>
              <a:t>метою</a:t>
            </a:r>
            <a:r>
              <a:rPr lang="en-GB" altLang="ru-RU" sz="2400" b="1" i="1" dirty="0" smtClean="0">
                <a:solidFill>
                  <a:srgbClr val="002060"/>
                </a:solidFill>
                <a:effectLst/>
                <a:latin typeface="Times New Roman" pitchFamily="18" charset="0"/>
              </a:rPr>
              <a:t> </a:t>
            </a:r>
            <a:r>
              <a:rPr lang="ru-RU" altLang="ru-RU" sz="2400" b="1" i="1" dirty="0" err="1" smtClean="0">
                <a:solidFill>
                  <a:srgbClr val="002060"/>
                </a:solidFill>
                <a:effectLst/>
                <a:latin typeface="Times New Roman" pitchFamily="18" charset="0"/>
              </a:rPr>
              <a:t>його</a:t>
            </a:r>
            <a:r>
              <a:rPr lang="ru-RU" altLang="ru-RU" sz="2400" b="1" i="1" dirty="0" smtClean="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діяльності</a:t>
            </a:r>
            <a:r>
              <a:rPr lang="ru-RU" altLang="ru-RU" sz="2400" b="1" i="1" dirty="0">
                <a:solidFill>
                  <a:srgbClr val="002060"/>
                </a:solidFill>
                <a:effectLst/>
                <a:latin typeface="Times New Roman" pitchFamily="18" charset="0"/>
              </a:rPr>
              <a:t>, а </a:t>
            </a:r>
            <a:r>
              <a:rPr lang="ru-RU" altLang="ru-RU" sz="2400" b="1" i="1" dirty="0" err="1" smtClean="0">
                <a:solidFill>
                  <a:srgbClr val="002060"/>
                </a:solidFill>
                <a:effectLst/>
                <a:latin typeface="Times New Roman" pitchFamily="18" charset="0"/>
              </a:rPr>
              <a:t>засобом</a:t>
            </a:r>
            <a:r>
              <a:rPr lang="en-GB" altLang="ru-RU" sz="2400" b="1" i="1" dirty="0" smtClean="0">
                <a:solidFill>
                  <a:srgbClr val="002060"/>
                </a:solidFill>
                <a:effectLst/>
                <a:latin typeface="Times New Roman" pitchFamily="18" charset="0"/>
              </a:rPr>
              <a:t> </a:t>
            </a:r>
            <a:r>
              <a:rPr lang="ru-RU" altLang="ru-RU" sz="2400" b="1" i="1" dirty="0" err="1" smtClean="0">
                <a:solidFill>
                  <a:srgbClr val="002060"/>
                </a:solidFill>
                <a:effectLst/>
                <a:latin typeface="Times New Roman" pitchFamily="18" charset="0"/>
              </a:rPr>
              <a:t>розвитку</a:t>
            </a:r>
            <a:r>
              <a:rPr lang="ru-RU" altLang="ru-RU" sz="2400" b="1" i="1" dirty="0" smtClean="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дитини</a:t>
            </a:r>
            <a:r>
              <a:rPr lang="ru-RU" altLang="ru-RU" sz="2400" b="1" i="1" dirty="0">
                <a:solidFill>
                  <a:srgbClr val="002060"/>
                </a:solidFill>
                <a:effectLst/>
                <a:latin typeface="Times New Roman" pitchFamily="18" charset="0"/>
              </a:rPr>
              <a:t>»</a:t>
            </a:r>
            <a:r>
              <a:rPr lang="en-US" altLang="ru-RU" sz="2400" b="1" i="1" dirty="0">
                <a:solidFill>
                  <a:srgbClr val="002060"/>
                </a:solidFill>
                <a:effectLst/>
                <a:latin typeface="Times New Roman" pitchFamily="18" charset="0"/>
              </a:rPr>
              <a:t/>
            </a:r>
            <a:br>
              <a:rPr lang="en-US" altLang="ru-RU" sz="2400" b="1" i="1" dirty="0">
                <a:solidFill>
                  <a:srgbClr val="002060"/>
                </a:solidFill>
                <a:effectLst/>
                <a:latin typeface="Times New Roman" pitchFamily="18" charset="0"/>
              </a:rPr>
            </a:br>
            <a:r>
              <a:rPr lang="uk-UA" altLang="ru-RU" sz="2400" b="1" i="1" dirty="0">
                <a:solidFill>
                  <a:srgbClr val="002060"/>
                </a:solidFill>
                <a:effectLst/>
                <a:latin typeface="Times New Roman" pitchFamily="18" charset="0"/>
              </a:rPr>
              <a:t>В.О. Сухомлинський</a:t>
            </a:r>
            <a:endParaRPr lang="ru-RU" altLang="ru-RU" sz="2400" b="1" i="1" dirty="0">
              <a:solidFill>
                <a:srgbClr val="002060"/>
              </a:solidFill>
              <a:effectLst/>
              <a:latin typeface="Times New Roman" pitchFamily="18" charset="0"/>
            </a:endParaRPr>
          </a:p>
        </p:txBody>
      </p:sp>
      <p:sp>
        <p:nvSpPr>
          <p:cNvPr id="5123" name="Rectangle 3"/>
          <p:cNvSpPr>
            <a:spLocks noGrp="1" noChangeArrowheads="1"/>
          </p:cNvSpPr>
          <p:nvPr>
            <p:ph type="subTitle" idx="1"/>
          </p:nvPr>
        </p:nvSpPr>
        <p:spPr>
          <a:xfrm>
            <a:off x="3428518" y="1505791"/>
            <a:ext cx="5673080" cy="3091485"/>
          </a:xfrm>
        </p:spPr>
        <p:txBody>
          <a:bodyPr>
            <a:noAutofit/>
          </a:bodyPr>
          <a:lstStyle/>
          <a:p>
            <a:pPr algn="just"/>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smtClean="0">
                <a:solidFill>
                  <a:schemeClr val="tx1">
                    <a:lumMod val="95000"/>
                    <a:lumOff val="5000"/>
                  </a:schemeClr>
                </a:solidFill>
                <a:latin typeface="Times New Roman" panose="02020603050405020304" pitchFamily="18" charset="0"/>
                <a:cs typeface="Times New Roman" panose="02020603050405020304" pitchFamily="18" charset="0"/>
              </a:rPr>
              <a:t>Здійснюючи</a:t>
            </a:r>
            <a:r>
              <a:rPr lang="ru-RU"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творче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впровадження</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ідей</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великого педагога</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 в практику роботи школи</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вчителі</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іноземних</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мов</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 як активні учасники освітніх проектів різних рівнів,  поширюють свій досвід роботи на </a:t>
            </a:r>
            <a:r>
              <a:rPr lang="uk-UA" sz="2200" dirty="0" smtClean="0">
                <a:solidFill>
                  <a:schemeClr val="tx1">
                    <a:lumMod val="95000"/>
                    <a:lumOff val="5000"/>
                  </a:schemeClr>
                </a:solidFill>
                <a:latin typeface="Times New Roman" panose="02020603050405020304" pitchFamily="18" charset="0"/>
                <a:cs typeface="Times New Roman" panose="02020603050405020304" pitchFamily="18" charset="0"/>
              </a:rPr>
              <a:t>семінарах-практикумах,</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200" dirty="0" smtClean="0">
                <a:solidFill>
                  <a:schemeClr val="tx1">
                    <a:lumMod val="95000"/>
                    <a:lumOff val="5000"/>
                  </a:schemeClr>
                </a:solidFill>
                <a:latin typeface="Times New Roman" panose="02020603050405020304" pitchFamily="18" charset="0"/>
                <a:cs typeface="Times New Roman" panose="02020603050405020304" pitchFamily="18" charset="0"/>
              </a:rPr>
              <a:t>інтернет-конференціях,</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200" dirty="0" smtClean="0">
                <a:solidFill>
                  <a:schemeClr val="tx1">
                    <a:lumMod val="95000"/>
                    <a:lumOff val="5000"/>
                  </a:schemeClr>
                </a:solidFill>
                <a:latin typeface="Times New Roman" panose="02020603050405020304" pitchFamily="18" charset="0"/>
                <a:cs typeface="Times New Roman" panose="02020603050405020304" pitchFamily="18" charset="0"/>
              </a:rPr>
              <a:t>майстер-класах</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 працюють у складі</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творчих</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груп</a:t>
            </a:r>
            <a:r>
              <a:rPr lang="ru-RU"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200" dirty="0" err="1">
                <a:solidFill>
                  <a:schemeClr val="tx1">
                    <a:lumMod val="95000"/>
                    <a:lumOff val="5000"/>
                  </a:schemeClr>
                </a:solidFill>
                <a:latin typeface="Times New Roman" panose="02020603050405020304" pitchFamily="18" charset="0"/>
                <a:cs typeface="Times New Roman" panose="02020603050405020304" pitchFamily="18" charset="0"/>
              </a:rPr>
              <a:t>вчителів</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 міста, у робочих експертних групах </a:t>
            </a:r>
            <a:r>
              <a:rPr lang="uk-UA" sz="2200" dirty="0" smtClean="0">
                <a:solidFill>
                  <a:schemeClr val="tx1">
                    <a:lumMod val="95000"/>
                    <a:lumOff val="5000"/>
                  </a:schemeClr>
                </a:solidFill>
                <a:latin typeface="Times New Roman" panose="02020603050405020304" pitchFamily="18" charset="0"/>
                <a:cs typeface="Times New Roman" panose="02020603050405020304" pitchFamily="18" charset="0"/>
              </a:rPr>
              <a:t>Всеукраїнського </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рівня. </a:t>
            </a:r>
            <a:endParaRPr lang="ru-RU" altLang="ru-RU" sz="2200" dirty="0">
              <a:solidFill>
                <a:schemeClr val="tx1">
                  <a:lumMod val="95000"/>
                  <a:lumOff val="5000"/>
                </a:schemeClr>
              </a:solidFill>
              <a:latin typeface="Times New Roman" pitchFamily="18" charset="0"/>
              <a:cs typeface="Times New Roman" panose="02020603050405020304" pitchFamily="18" charset="0"/>
            </a:endParaRPr>
          </a:p>
        </p:txBody>
      </p:sp>
      <p:pic>
        <p:nvPicPr>
          <p:cNvPr id="5124" name="Picture 4" descr="DSC_06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78" y="1268760"/>
            <a:ext cx="3037810" cy="249775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SCN30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78" y="4345948"/>
            <a:ext cx="3101322" cy="23267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esktop\Office\Work\Seminar 22.11.2017\DSC024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566496"/>
            <a:ext cx="2808312" cy="210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21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070" y="124485"/>
            <a:ext cx="8833724" cy="1864355"/>
          </a:xfrm>
        </p:spPr>
        <p:txBody>
          <a:bodyPr/>
          <a:lstStyle/>
          <a:p>
            <a:pPr algn="r">
              <a:lnSpc>
                <a:spcPct val="100000"/>
              </a:lnSpc>
            </a:pPr>
            <a:r>
              <a:rPr lang="uk-UA" altLang="ru-RU" sz="2400" b="1" i="1" dirty="0" smtClean="0">
                <a:solidFill>
                  <a:srgbClr val="002060"/>
                </a:solidFill>
                <a:effectLst/>
                <a:latin typeface="Times New Roman" pitchFamily="18" charset="0"/>
              </a:rPr>
              <a:t/>
            </a:r>
            <a:br>
              <a:rPr lang="uk-UA" altLang="ru-RU" sz="2400" b="1" i="1" dirty="0" smtClean="0">
                <a:solidFill>
                  <a:srgbClr val="002060"/>
                </a:solidFill>
                <a:effectLst/>
                <a:latin typeface="Times New Roman" pitchFamily="18" charset="0"/>
              </a:rPr>
            </a:br>
            <a:r>
              <a:rPr lang="uk-UA" altLang="ru-RU" sz="2400" b="1" i="1" dirty="0">
                <a:solidFill>
                  <a:srgbClr val="002060"/>
                </a:solidFill>
                <a:effectLst/>
                <a:latin typeface="Times New Roman" pitchFamily="18" charset="0"/>
              </a:rPr>
              <a:t/>
            </a:r>
            <a:br>
              <a:rPr lang="uk-UA" altLang="ru-RU" sz="2400" b="1" i="1" dirty="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
            </a:r>
            <a:br>
              <a:rPr lang="uk-UA"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
            </a:r>
            <a:br>
              <a:rPr lang="uk-UA"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«Дати </a:t>
            </a:r>
            <a:r>
              <a:rPr lang="uk-UA" altLang="ru-RU" sz="2400" b="1" i="1" dirty="0">
                <a:solidFill>
                  <a:srgbClr val="002060"/>
                </a:solidFill>
                <a:effectLst/>
                <a:latin typeface="Times New Roman" pitchFamily="18" charset="0"/>
              </a:rPr>
              <a:t>дітям радість праці, </a:t>
            </a:r>
            <a:r>
              <a:rPr lang="uk-UA" altLang="ru-RU" sz="2400" b="1" i="1" dirty="0" smtClean="0">
                <a:solidFill>
                  <a:srgbClr val="002060"/>
                </a:solidFill>
                <a:effectLst/>
                <a:latin typeface="Times New Roman" pitchFamily="18" charset="0"/>
              </a:rPr>
              <a:t>радість успіху </a:t>
            </a:r>
            <a:r>
              <a:rPr lang="uk-UA" altLang="ru-RU" sz="2400" b="1" i="1" dirty="0">
                <a:solidFill>
                  <a:srgbClr val="002060"/>
                </a:solidFill>
                <a:effectLst/>
                <a:latin typeface="Times New Roman" pitchFamily="18" charset="0"/>
              </a:rPr>
              <a:t>у </a:t>
            </a:r>
            <a:r>
              <a:rPr lang="uk-UA" altLang="ru-RU" sz="2400" b="1" i="1" dirty="0" smtClean="0">
                <a:solidFill>
                  <a:srgbClr val="002060"/>
                </a:solidFill>
                <a:effectLst/>
                <a:latin typeface="Times New Roman" pitchFamily="18" charset="0"/>
              </a:rPr>
              <a:t>навчанні, збудити</a:t>
            </a:r>
            <a:r>
              <a:rPr lang="ru-RU" altLang="ru-RU" sz="2400" b="1" i="1" dirty="0">
                <a:solidFill>
                  <a:srgbClr val="002060"/>
                </a:solidFill>
                <a:effectLst/>
                <a:latin typeface="Times New Roman" pitchFamily="18" charset="0"/>
              </a:rPr>
              <a:t> </a:t>
            </a:r>
            <a:r>
              <a:rPr lang="uk-UA" altLang="ru-RU" sz="2400" b="1" i="1" dirty="0">
                <a:solidFill>
                  <a:srgbClr val="002060"/>
                </a:solidFill>
                <a:effectLst/>
                <a:latin typeface="Times New Roman" pitchFamily="18" charset="0"/>
              </a:rPr>
              <a:t> в їхніх </a:t>
            </a:r>
            <a:r>
              <a:rPr lang="uk-UA" altLang="ru-RU" sz="2400" b="1" i="1" dirty="0" smtClean="0">
                <a:solidFill>
                  <a:srgbClr val="002060"/>
                </a:solidFill>
                <a:effectLst/>
                <a:latin typeface="Times New Roman" pitchFamily="18" charset="0"/>
              </a:rPr>
              <a:t>серцях почуття гордості, </a:t>
            </a:r>
            <a:br>
              <a:rPr lang="uk-UA"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власної гідності </a:t>
            </a:r>
            <a:r>
              <a:rPr lang="uk-UA" altLang="ru-RU" sz="2400" b="1" i="1" dirty="0">
                <a:solidFill>
                  <a:srgbClr val="002060"/>
                </a:solidFill>
                <a:effectLst/>
                <a:latin typeface="Times New Roman" pitchFamily="18" charset="0"/>
              </a:rPr>
              <a:t>– це перша заповідь </a:t>
            </a:r>
            <a:r>
              <a:rPr lang="uk-UA" altLang="ru-RU" sz="2400" b="1" i="1" dirty="0" smtClean="0">
                <a:solidFill>
                  <a:srgbClr val="002060"/>
                </a:solidFill>
                <a:effectLst/>
                <a:latin typeface="Times New Roman" pitchFamily="18" charset="0"/>
              </a:rPr>
              <a:t>виховання» </a:t>
            </a:r>
            <a:r>
              <a:rPr lang="uk-UA" altLang="ru-RU" sz="2400" b="1" i="1" dirty="0">
                <a:solidFill>
                  <a:srgbClr val="002060"/>
                </a:solidFill>
                <a:effectLst/>
                <a:latin typeface="Times New Roman" pitchFamily="18" charset="0"/>
              </a:rPr>
              <a:t/>
            </a:r>
            <a:br>
              <a:rPr lang="uk-UA" altLang="ru-RU" sz="2400" b="1" i="1" dirty="0">
                <a:solidFill>
                  <a:srgbClr val="002060"/>
                </a:solidFill>
                <a:effectLst/>
                <a:latin typeface="Times New Roman" pitchFamily="18" charset="0"/>
              </a:rPr>
            </a:br>
            <a:r>
              <a:rPr lang="uk-UA" altLang="ru-RU" sz="2400" b="1" i="1" dirty="0">
                <a:solidFill>
                  <a:srgbClr val="002060"/>
                </a:solidFill>
                <a:effectLst/>
                <a:latin typeface="Times New Roman" pitchFamily="18" charset="0"/>
              </a:rPr>
              <a:t>В.О. </a:t>
            </a:r>
            <a:r>
              <a:rPr lang="uk-UA" altLang="ru-RU" sz="2400" b="1" i="1" dirty="0" smtClean="0">
                <a:solidFill>
                  <a:srgbClr val="002060"/>
                </a:solidFill>
                <a:effectLst/>
                <a:latin typeface="Times New Roman" pitchFamily="18" charset="0"/>
              </a:rPr>
              <a:t>Сухомлинський</a:t>
            </a:r>
            <a:r>
              <a:rPr lang="en-US" altLang="ru-RU" sz="2400" b="1" i="1" dirty="0" smtClean="0">
                <a:solidFill>
                  <a:srgbClr val="002060"/>
                </a:solidFill>
                <a:effectLst/>
                <a:latin typeface="Times New Roman" pitchFamily="18" charset="0"/>
              </a:rPr>
              <a:t/>
            </a:r>
            <a:br>
              <a:rPr lang="en-US"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                                       </a:t>
            </a:r>
            <a:endParaRPr lang="ru-RU" altLang="ru-RU" sz="2200" b="1" i="1" dirty="0">
              <a:effectLst/>
            </a:endParaRPr>
          </a:p>
        </p:txBody>
      </p:sp>
      <p:sp>
        <p:nvSpPr>
          <p:cNvPr id="6147" name="Rectangle 3"/>
          <p:cNvSpPr>
            <a:spLocks noGrp="1" noChangeArrowheads="1"/>
          </p:cNvSpPr>
          <p:nvPr>
            <p:ph type="body" idx="1"/>
          </p:nvPr>
        </p:nvSpPr>
        <p:spPr>
          <a:xfrm>
            <a:off x="2961175" y="4437112"/>
            <a:ext cx="3121291" cy="2010994"/>
          </a:xfrm>
        </p:spPr>
        <p:txBody>
          <a:bodyPr>
            <a:noAutofit/>
          </a:bodyPr>
          <a:lstStyle/>
          <a:p>
            <a:pPr algn="just">
              <a:buFontTx/>
              <a:buNone/>
            </a:pPr>
            <a:r>
              <a:rPr lang="en-US" sz="1800" dirty="0" smtClean="0">
                <a:solidFill>
                  <a:schemeClr val="tx1"/>
                </a:solidFill>
                <a:latin typeface="Times New Roman" panose="02020603050405020304" pitchFamily="18" charset="0"/>
                <a:cs typeface="Times New Roman" panose="02020603050405020304" pitchFamily="18" charset="0"/>
              </a:rPr>
              <a:t>     </a:t>
            </a:r>
            <a:r>
              <a:rPr lang="uk-UA" sz="1800" dirty="0" smtClean="0">
                <a:solidFill>
                  <a:schemeClr val="tx1"/>
                </a:solidFill>
                <a:latin typeface="Times New Roman" panose="02020603050405020304" pitchFamily="18" charset="0"/>
                <a:cs typeface="Times New Roman" panose="02020603050405020304" pitchFamily="18" charset="0"/>
              </a:rPr>
              <a:t>15 листопада </a:t>
            </a:r>
            <a:r>
              <a:rPr lang="uk-UA" sz="1800" dirty="0">
                <a:solidFill>
                  <a:schemeClr val="tx1"/>
                </a:solidFill>
                <a:latin typeface="Times New Roman" panose="02020603050405020304" pitchFamily="18" charset="0"/>
                <a:cs typeface="Times New Roman" panose="02020603050405020304" pitchFamily="18" charset="0"/>
              </a:rPr>
              <a:t>2016 </a:t>
            </a:r>
            <a:r>
              <a:rPr lang="uk-UA" sz="1800" dirty="0" smtClean="0">
                <a:solidFill>
                  <a:schemeClr val="tx1"/>
                </a:solidFill>
                <a:latin typeface="Times New Roman" panose="02020603050405020304" pitchFamily="18" charset="0"/>
                <a:cs typeface="Times New Roman" panose="02020603050405020304" pitchFamily="18" charset="0"/>
              </a:rPr>
              <a:t>року                              вчителі </a:t>
            </a:r>
            <a:r>
              <a:rPr lang="uk-UA" sz="1800" dirty="0">
                <a:solidFill>
                  <a:schemeClr val="tx1"/>
                </a:solidFill>
                <a:latin typeface="Times New Roman" panose="02020603050405020304" pitchFamily="18" charset="0"/>
                <a:cs typeface="Times New Roman" panose="02020603050405020304" pitchFamily="18" charset="0"/>
              </a:rPr>
              <a:t>Рева А. М.</a:t>
            </a:r>
            <a:r>
              <a:rPr lang="en-US" sz="1800" dirty="0">
                <a:solidFill>
                  <a:schemeClr val="tx1"/>
                </a:solidFill>
                <a:latin typeface="Times New Roman" panose="02020603050405020304" pitchFamily="18" charset="0"/>
                <a:cs typeface="Times New Roman" panose="02020603050405020304" pitchFamily="18" charset="0"/>
              </a:rPr>
              <a:t> </a:t>
            </a:r>
            <a:r>
              <a:rPr lang="uk-UA" sz="1800" dirty="0">
                <a:solidFill>
                  <a:schemeClr val="tx1"/>
                </a:solidFill>
                <a:latin typeface="Times New Roman" panose="02020603050405020304" pitchFamily="18" charset="0"/>
                <a:cs typeface="Times New Roman" panose="02020603050405020304" pitchFamily="18" charset="0"/>
              </a:rPr>
              <a:t>та </a:t>
            </a:r>
            <a:r>
              <a:rPr lang="en-US" sz="1800" dirty="0">
                <a:solidFill>
                  <a:schemeClr val="tx1"/>
                </a:solidFill>
                <a:latin typeface="Times New Roman" panose="02020603050405020304" pitchFamily="18" charset="0"/>
                <a:cs typeface="Times New Roman" panose="02020603050405020304" pitchFamily="18" charset="0"/>
              </a:rPr>
              <a:t>                  </a:t>
            </a:r>
            <a:r>
              <a:rPr lang="uk-UA" sz="1800" dirty="0" err="1" smtClean="0">
                <a:solidFill>
                  <a:schemeClr val="tx1"/>
                </a:solidFill>
                <a:latin typeface="Times New Roman" panose="02020603050405020304" pitchFamily="18" charset="0"/>
                <a:cs typeface="Times New Roman" panose="02020603050405020304" pitchFamily="18" charset="0"/>
              </a:rPr>
              <a:t>Кривошея</a:t>
            </a:r>
            <a:r>
              <a:rPr lang="uk-UA" sz="1800" dirty="0" smtClean="0">
                <a:solidFill>
                  <a:schemeClr val="tx1"/>
                </a:solidFill>
                <a:latin typeface="Times New Roman" panose="02020603050405020304" pitchFamily="18" charset="0"/>
                <a:cs typeface="Times New Roman" panose="02020603050405020304" pitchFamily="18" charset="0"/>
              </a:rPr>
              <a:t> </a:t>
            </a:r>
            <a:r>
              <a:rPr lang="uk-UA" sz="1800" dirty="0">
                <a:solidFill>
                  <a:schemeClr val="tx1"/>
                </a:solidFill>
                <a:latin typeface="Times New Roman" panose="02020603050405020304" pitchFamily="18" charset="0"/>
                <a:cs typeface="Times New Roman" panose="02020603050405020304" pitchFamily="18" charset="0"/>
              </a:rPr>
              <a:t>О. В. </a:t>
            </a:r>
            <a:r>
              <a:rPr lang="uk-UA" sz="1800" dirty="0" smtClean="0">
                <a:solidFill>
                  <a:schemeClr val="tx1"/>
                </a:solidFill>
                <a:latin typeface="Times New Roman" panose="02020603050405020304" pitchFamily="18" charset="0"/>
                <a:cs typeface="Times New Roman" panose="02020603050405020304" pitchFamily="18" charset="0"/>
              </a:rPr>
              <a:t>провели</a:t>
            </a:r>
            <a:r>
              <a:rPr lang="ru-RU" sz="1800" dirty="0" smtClean="0">
                <a:solidFill>
                  <a:schemeClr val="tx1"/>
                </a:solidFill>
                <a:latin typeface="Times New Roman" pitchFamily="18" charset="0"/>
                <a:cs typeface="Times New Roman" panose="02020603050405020304" pitchFamily="18" charset="0"/>
              </a:rPr>
              <a:t> </a:t>
            </a:r>
            <a:r>
              <a:rPr lang="uk-UA" sz="1800" dirty="0" smtClean="0">
                <a:solidFill>
                  <a:schemeClr val="tx1"/>
                </a:solidFill>
                <a:latin typeface="Times New Roman" panose="02020603050405020304" pitchFamily="18" charset="0"/>
                <a:cs typeface="Times New Roman" panose="02020603050405020304" pitchFamily="18" charset="0"/>
              </a:rPr>
              <a:t>урок </a:t>
            </a:r>
            <a:r>
              <a:rPr lang="uk-UA" sz="1800" dirty="0">
                <a:solidFill>
                  <a:schemeClr val="tx1"/>
                </a:solidFill>
                <a:latin typeface="Times New Roman" panose="02020603050405020304" pitchFamily="18" charset="0"/>
                <a:cs typeface="Times New Roman" panose="02020603050405020304" pitchFamily="18" charset="0"/>
              </a:rPr>
              <a:t>на </a:t>
            </a:r>
            <a:r>
              <a:rPr lang="uk-UA" sz="1800" dirty="0" smtClean="0">
                <a:solidFill>
                  <a:schemeClr val="tx1"/>
                </a:solidFill>
                <a:latin typeface="Times New Roman" panose="02020603050405020304" pitchFamily="18" charset="0"/>
                <a:cs typeface="Times New Roman" panose="02020603050405020304" pitchFamily="18" charset="0"/>
              </a:rPr>
              <a:t>тему</a:t>
            </a:r>
            <a:r>
              <a:rPr lang="en-US" sz="1800" dirty="0" smtClean="0">
                <a:solidFill>
                  <a:schemeClr val="tx1"/>
                </a:solidFill>
                <a:latin typeface="Times New Roman" panose="02020603050405020304" pitchFamily="18" charset="0"/>
                <a:cs typeface="Times New Roman" panose="02020603050405020304" pitchFamily="18" charset="0"/>
              </a:rPr>
              <a:t> </a:t>
            </a:r>
            <a:r>
              <a:rPr lang="uk-UA" sz="1800" dirty="0" smtClean="0">
                <a:solidFill>
                  <a:schemeClr val="tx1"/>
                </a:solidFill>
                <a:latin typeface="Times New Roman" panose="02020603050405020304" pitchFamily="18" charset="0"/>
                <a:cs typeface="Times New Roman" panose="02020603050405020304" pitchFamily="18" charset="0"/>
              </a:rPr>
              <a:t>«Система шкіл </a:t>
            </a:r>
            <a:r>
              <a:rPr lang="uk-UA" sz="1800" dirty="0">
                <a:solidFill>
                  <a:schemeClr val="tx1"/>
                </a:solidFill>
                <a:latin typeface="Times New Roman" panose="02020603050405020304" pitchFamily="18" charset="0"/>
                <a:cs typeface="Times New Roman" panose="02020603050405020304" pitchFamily="18" charset="0"/>
              </a:rPr>
              <a:t>Німеччини» </a:t>
            </a: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90000"/>
              </a:lnSpc>
              <a:buFontTx/>
              <a:buNone/>
            </a:pPr>
            <a:endParaRPr lang="uk-UA" altLang="ru-RU" sz="2200" dirty="0" smtClean="0">
              <a:solidFill>
                <a:schemeClr val="tx1"/>
              </a:solidFill>
              <a:latin typeface="Times New Roman" pitchFamily="18" charset="0"/>
            </a:endParaRPr>
          </a:p>
          <a:p>
            <a:pPr algn="just">
              <a:lnSpc>
                <a:spcPct val="90000"/>
              </a:lnSpc>
              <a:buFontTx/>
              <a:buNone/>
            </a:pPr>
            <a:r>
              <a:rPr lang="uk-UA" sz="2200" dirty="0" smtClean="0">
                <a:solidFill>
                  <a:schemeClr val="tx1"/>
                </a:solidFill>
                <a:latin typeface="Times New Roman" panose="02020603050405020304" pitchFamily="18" charset="0"/>
                <a:cs typeface="Times New Roman" panose="02020603050405020304" pitchFamily="18" charset="0"/>
              </a:rPr>
              <a:t>      </a:t>
            </a:r>
            <a:endParaRPr lang="en-US" sz="2200" dirty="0" smtClean="0">
              <a:solidFill>
                <a:schemeClr val="tx1"/>
              </a:solidFill>
              <a:latin typeface="Times New Roman" panose="02020603050405020304" pitchFamily="18" charset="0"/>
              <a:cs typeface="Times New Roman" panose="02020603050405020304" pitchFamily="18" charset="0"/>
            </a:endParaRPr>
          </a:p>
          <a:p>
            <a:pPr algn="just">
              <a:lnSpc>
                <a:spcPct val="90000"/>
              </a:lnSpc>
              <a:buFontTx/>
              <a:buNone/>
            </a:pPr>
            <a:r>
              <a:rPr lang="en-US" altLang="ru-RU" sz="2200" dirty="0">
                <a:solidFill>
                  <a:schemeClr val="tx1"/>
                </a:solidFill>
                <a:latin typeface="Times New Roman" panose="02020603050405020304" pitchFamily="18" charset="0"/>
                <a:cs typeface="Times New Roman" panose="02020603050405020304" pitchFamily="18" charset="0"/>
              </a:rPr>
              <a:t> </a:t>
            </a:r>
            <a:r>
              <a:rPr lang="en-US" altLang="ru-RU" sz="2200" dirty="0" smtClean="0">
                <a:solidFill>
                  <a:schemeClr val="tx1"/>
                </a:solidFill>
                <a:latin typeface="Times New Roman" panose="02020603050405020304" pitchFamily="18" charset="0"/>
                <a:cs typeface="Times New Roman" panose="02020603050405020304" pitchFamily="18" charset="0"/>
              </a:rPr>
              <a:t>                                          </a:t>
            </a:r>
          </a:p>
          <a:p>
            <a:pPr algn="just">
              <a:lnSpc>
                <a:spcPct val="90000"/>
              </a:lnSpc>
              <a:buFontTx/>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p>
          <a:p>
            <a:pPr algn="just">
              <a:lnSpc>
                <a:spcPct val="90000"/>
              </a:lnSpc>
              <a:buFontTx/>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p>
          <a:p>
            <a:pPr algn="just">
              <a:lnSpc>
                <a:spcPct val="90000"/>
              </a:lnSpc>
              <a:buFontTx/>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p>
          <a:p>
            <a:pPr algn="just">
              <a:lnSpc>
                <a:spcPct val="90000"/>
              </a:lnSpc>
              <a:buFontTx/>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endParaRPr lang="ru-RU" altLang="ru-RU" sz="2200" dirty="0">
              <a:solidFill>
                <a:schemeClr val="tx1"/>
              </a:solidFill>
              <a:latin typeface="Times New Roman" pitchFamily="18" charset="0"/>
              <a:cs typeface="Times New Roman" panose="02020603050405020304" pitchFamily="18" charset="0"/>
            </a:endParaRPr>
          </a:p>
        </p:txBody>
      </p:sp>
      <p:pic>
        <p:nvPicPr>
          <p:cNvPr id="6148" name="Picture 4" descr="DSCN3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106543"/>
            <a:ext cx="2929069" cy="219754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SCN36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10" y="4249859"/>
            <a:ext cx="278336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SCN36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01" y="1700808"/>
            <a:ext cx="2879343"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1860154"/>
            <a:ext cx="8222827" cy="2031325"/>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Творча </a:t>
            </a:r>
            <a:r>
              <a:rPr lang="uk-UA" dirty="0">
                <a:latin typeface="Times New Roman" panose="02020603050405020304" pitchFamily="18" charset="0"/>
                <a:cs typeface="Times New Roman" panose="02020603050405020304" pitchFamily="18" charset="0"/>
              </a:rPr>
              <a:t>співпраця вчителів – головний принцип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успішного навчально – виховного  процесу.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Проведення інтегрованих, бінарних уроків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учителями іноземних мов та суспільно-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природничого циклу увійшло в систему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методичної роботи школи. Досвід активно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поширюється серед педагогів міста.</a:t>
            </a:r>
            <a:r>
              <a:rPr lang="uk-UA" altLang="ru-RU" b="1" i="1" dirty="0"/>
              <a:t> </a:t>
            </a:r>
            <a:endParaRPr lang="uk-UA" dirty="0"/>
          </a:p>
        </p:txBody>
      </p:sp>
    </p:spTree>
    <p:extLst>
      <p:ext uri="{BB962C8B-B14F-4D97-AF65-F5344CB8AC3E}">
        <p14:creationId xmlns:p14="http://schemas.microsoft.com/office/powerpoint/2010/main" val="3879354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3" y="116633"/>
            <a:ext cx="8928993" cy="2016224"/>
          </a:xfrm>
        </p:spPr>
        <p:txBody>
          <a:bodyPr/>
          <a:lstStyle/>
          <a:p>
            <a:pPr algn="r">
              <a:lnSpc>
                <a:spcPct val="100000"/>
              </a:lnSpc>
            </a:pPr>
            <a:r>
              <a:rPr lang="uk-UA" sz="2400" b="1" i="1" dirty="0" smtClean="0">
                <a:solidFill>
                  <a:srgbClr val="002060"/>
                </a:solidFill>
                <a:effectLst/>
                <a:latin typeface="Times New Roman" panose="02020603050405020304" pitchFamily="18" charset="0"/>
                <a:cs typeface="Times New Roman" panose="02020603050405020304" pitchFamily="18" charset="0"/>
              </a:rPr>
              <a:t>«</a:t>
            </a:r>
            <a:r>
              <a:rPr lang="uk-UA" sz="2400" b="1" i="1" dirty="0">
                <a:solidFill>
                  <a:srgbClr val="002060"/>
                </a:solidFill>
                <a:effectLst/>
                <a:latin typeface="Times New Roman" panose="02020603050405020304" pitchFamily="18" charset="0"/>
                <a:cs typeface="Times New Roman" panose="02020603050405020304" pitchFamily="18" charset="0"/>
              </a:rPr>
              <a:t>Інтегрований урок- шлях до цілісного сприйняття </a:t>
            </a:r>
            <a:r>
              <a:rPr lang="uk-UA" sz="2400" b="1" i="1" dirty="0" smtClean="0">
                <a:solidFill>
                  <a:srgbClr val="002060"/>
                </a:solidFill>
                <a:effectLst/>
                <a:latin typeface="Times New Roman" panose="02020603050405020304" pitchFamily="18" charset="0"/>
                <a:cs typeface="Times New Roman" panose="02020603050405020304" pitchFamily="18" charset="0"/>
              </a:rPr>
              <a:t>учнями навколишнього </a:t>
            </a:r>
            <a:r>
              <a:rPr lang="uk-UA" sz="2400" b="1" i="1" dirty="0">
                <a:solidFill>
                  <a:srgbClr val="002060"/>
                </a:solidFill>
                <a:effectLst/>
                <a:latin typeface="Times New Roman" panose="02020603050405020304" pitchFamily="18" charset="0"/>
                <a:cs typeface="Times New Roman" panose="02020603050405020304" pitchFamily="18" charset="0"/>
              </a:rPr>
              <a:t>світу»   </a:t>
            </a:r>
            <a:r>
              <a:rPr lang="uk-UA" sz="2400" b="1" i="1" dirty="0" smtClean="0">
                <a:solidFill>
                  <a:srgbClr val="002060"/>
                </a:solidFill>
                <a:effectLst/>
                <a:latin typeface="Times New Roman" panose="02020603050405020304" pitchFamily="18" charset="0"/>
                <a:cs typeface="Times New Roman" panose="02020603050405020304" pitchFamily="18" charset="0"/>
              </a:rPr>
              <a:t/>
            </a:r>
            <a:br>
              <a:rPr lang="uk-UA" sz="2400" b="1" i="1" dirty="0" smtClean="0">
                <a:solidFill>
                  <a:srgbClr val="002060"/>
                </a:solidFill>
                <a:effectLst/>
                <a:latin typeface="Times New Roman" panose="02020603050405020304" pitchFamily="18" charset="0"/>
                <a:cs typeface="Times New Roman" panose="02020603050405020304" pitchFamily="18" charset="0"/>
              </a:rPr>
            </a:br>
            <a:r>
              <a:rPr lang="uk-UA" sz="2400" b="1" i="1" dirty="0" smtClean="0">
                <a:solidFill>
                  <a:srgbClr val="002060"/>
                </a:solidFill>
                <a:effectLst/>
                <a:latin typeface="Times New Roman" panose="02020603050405020304" pitchFamily="18" charset="0"/>
                <a:cs typeface="Times New Roman" panose="02020603050405020304" pitchFamily="18" charset="0"/>
              </a:rPr>
              <a:t>                                                                          В</a:t>
            </a:r>
            <a:r>
              <a:rPr lang="uk-UA" sz="2400" b="1" i="1" dirty="0">
                <a:solidFill>
                  <a:srgbClr val="002060"/>
                </a:solidFill>
                <a:effectLst/>
                <a:latin typeface="Times New Roman" panose="02020603050405020304" pitchFamily="18" charset="0"/>
                <a:cs typeface="Times New Roman" panose="02020603050405020304" pitchFamily="18" charset="0"/>
              </a:rPr>
              <a:t>. О. </a:t>
            </a:r>
            <a:r>
              <a:rPr lang="uk-UA" sz="2400" b="1" i="1" dirty="0" smtClean="0">
                <a:solidFill>
                  <a:srgbClr val="002060"/>
                </a:solidFill>
                <a:effectLst/>
                <a:latin typeface="Times New Roman" panose="02020603050405020304" pitchFamily="18" charset="0"/>
                <a:cs typeface="Times New Roman" panose="02020603050405020304" pitchFamily="18" charset="0"/>
              </a:rPr>
              <a:t>Сухомлинський</a:t>
            </a:r>
            <a:r>
              <a:rPr lang="uk-UA" sz="2000" b="1" i="1" dirty="0">
                <a:effectLst/>
                <a:latin typeface="Times New Roman" panose="02020603050405020304" pitchFamily="18" charset="0"/>
                <a:cs typeface="Times New Roman" panose="02020603050405020304" pitchFamily="18" charset="0"/>
              </a:rPr>
              <a:t/>
            </a:r>
            <a:br>
              <a:rPr lang="uk-UA" sz="2000" b="1" i="1" dirty="0">
                <a:effectLst/>
                <a:latin typeface="Times New Roman" panose="02020603050405020304" pitchFamily="18" charset="0"/>
                <a:cs typeface="Times New Roman" panose="02020603050405020304" pitchFamily="18" charset="0"/>
              </a:rPr>
            </a:br>
            <a:r>
              <a:rPr lang="uk-UA" sz="800" b="1" i="1" dirty="0">
                <a:solidFill>
                  <a:schemeClr val="tx1"/>
                </a:solidFill>
                <a:effectLst/>
                <a:latin typeface="Times New Roman" panose="02020603050405020304" pitchFamily="18" charset="0"/>
                <a:cs typeface="Times New Roman" panose="02020603050405020304" pitchFamily="18" charset="0"/>
              </a:rPr>
              <a:t> </a:t>
            </a:r>
            <a:r>
              <a:rPr lang="uk-UA" sz="2000" b="1" i="1" dirty="0">
                <a:solidFill>
                  <a:schemeClr val="tx1"/>
                </a:solidFill>
                <a:effectLst/>
                <a:latin typeface="Times New Roman" panose="02020603050405020304" pitchFamily="18" charset="0"/>
                <a:cs typeface="Times New Roman" panose="02020603050405020304" pitchFamily="18" charset="0"/>
              </a:rPr>
              <a:t/>
            </a:r>
            <a:br>
              <a:rPr lang="uk-UA" sz="2000" b="1" i="1" dirty="0">
                <a:solidFill>
                  <a:schemeClr val="tx1"/>
                </a:solidFill>
                <a:effectLst/>
                <a:latin typeface="Times New Roman" panose="02020603050405020304" pitchFamily="18" charset="0"/>
                <a:cs typeface="Times New Roman" panose="02020603050405020304" pitchFamily="18" charset="0"/>
              </a:rPr>
            </a:br>
            <a:r>
              <a:rPr lang="uk-UA" sz="2200" b="1" dirty="0">
                <a:solidFill>
                  <a:schemeClr val="tx1"/>
                </a:solidFill>
                <a:effectLst/>
                <a:latin typeface="Times New Roman" panose="02020603050405020304" pitchFamily="18" charset="0"/>
                <a:cs typeface="Times New Roman" panose="02020603050405020304" pitchFamily="18" charset="0"/>
              </a:rPr>
              <a:t>Урок Країнознавства Великої Британії та Всесвітньої історії у 10 </a:t>
            </a:r>
            <a:r>
              <a:rPr lang="uk-UA" sz="2200" b="1" dirty="0" smtClean="0">
                <a:solidFill>
                  <a:schemeClr val="tx1"/>
                </a:solidFill>
                <a:effectLst/>
                <a:latin typeface="Times New Roman" panose="02020603050405020304" pitchFamily="18" charset="0"/>
                <a:cs typeface="Times New Roman" panose="02020603050405020304" pitchFamily="18" charset="0"/>
              </a:rPr>
              <a:t>Б</a:t>
            </a:r>
            <a:r>
              <a:rPr lang="uk-UA" sz="500" dirty="0" smtClean="0">
                <a:solidFill>
                  <a:schemeClr val="tx1"/>
                </a:solidFill>
                <a:effectLst/>
                <a:latin typeface="Times New Roman" panose="02020603050405020304" pitchFamily="18" charset="0"/>
                <a:cs typeface="Times New Roman" panose="02020603050405020304" pitchFamily="18" charset="0"/>
              </a:rPr>
              <a:t/>
            </a:r>
            <a:br>
              <a:rPr lang="uk-UA" sz="500" dirty="0" smtClean="0">
                <a:solidFill>
                  <a:schemeClr val="tx1"/>
                </a:solidFill>
                <a:effectLst/>
                <a:latin typeface="Times New Roman" panose="02020603050405020304" pitchFamily="18" charset="0"/>
                <a:cs typeface="Times New Roman" panose="02020603050405020304" pitchFamily="18" charset="0"/>
              </a:rPr>
            </a:br>
            <a:endParaRPr lang="uk-UA" sz="2400" dirty="0"/>
          </a:p>
        </p:txBody>
      </p:sp>
      <p:sp>
        <p:nvSpPr>
          <p:cNvPr id="6" name="Текст 5"/>
          <p:cNvSpPr>
            <a:spLocks noGrp="1"/>
          </p:cNvSpPr>
          <p:nvPr>
            <p:ph type="body" idx="1"/>
          </p:nvPr>
        </p:nvSpPr>
        <p:spPr>
          <a:xfrm>
            <a:off x="4000258" y="4392486"/>
            <a:ext cx="5002833" cy="1484784"/>
          </a:xfrm>
        </p:spPr>
        <p:txBody>
          <a:bodyPr>
            <a:normAutofit fontScale="62500" lnSpcReduction="20000"/>
          </a:bodyPr>
          <a:lstStyle/>
          <a:p>
            <a:pPr algn="just"/>
            <a:r>
              <a:rPr lang="en-US" sz="3500" dirty="0" smtClean="0">
                <a:solidFill>
                  <a:schemeClr val="tx1"/>
                </a:solidFill>
                <a:latin typeface="Times New Roman" panose="02020603050405020304" pitchFamily="18" charset="0"/>
                <a:cs typeface="Times New Roman" panose="02020603050405020304" pitchFamily="18" charset="0"/>
              </a:rPr>
              <a:t>     </a:t>
            </a:r>
            <a:r>
              <a:rPr lang="uk-UA" sz="3500" dirty="0" smtClean="0">
                <a:solidFill>
                  <a:schemeClr val="tx1"/>
                </a:solidFill>
                <a:latin typeface="Times New Roman" panose="02020603050405020304" pitchFamily="18" charset="0"/>
                <a:cs typeface="Times New Roman" panose="02020603050405020304" pitchFamily="18" charset="0"/>
              </a:rPr>
              <a:t>Урок на тему « </a:t>
            </a:r>
            <a:r>
              <a:rPr lang="uk-UA" sz="3500" dirty="0">
                <a:solidFill>
                  <a:schemeClr val="tx1"/>
                </a:solidFill>
                <a:latin typeface="Times New Roman" panose="02020603050405020304" pitchFamily="18" charset="0"/>
                <a:cs typeface="Times New Roman" panose="02020603050405020304" pitchFamily="18" charset="0"/>
              </a:rPr>
              <a:t>Велика Британія у 20-30-ті роки ХХ століття</a:t>
            </a:r>
            <a:r>
              <a:rPr lang="uk-UA" sz="3500" dirty="0" smtClean="0">
                <a:solidFill>
                  <a:schemeClr val="tx1"/>
                </a:solidFill>
                <a:latin typeface="Times New Roman" panose="02020603050405020304" pitchFamily="18" charset="0"/>
                <a:cs typeface="Times New Roman" panose="02020603050405020304" pitchFamily="18" charset="0"/>
              </a:rPr>
              <a:t>» проведено 15 </a:t>
            </a:r>
            <a:r>
              <a:rPr lang="uk-UA" sz="3500" dirty="0">
                <a:solidFill>
                  <a:schemeClr val="tx1"/>
                </a:solidFill>
                <a:latin typeface="Times New Roman" panose="02020603050405020304" pitchFamily="18" charset="0"/>
                <a:cs typeface="Times New Roman" panose="02020603050405020304" pitchFamily="18" charset="0"/>
              </a:rPr>
              <a:t>листопада 2016 року вчителями </a:t>
            </a:r>
            <a:r>
              <a:rPr lang="uk-UA" sz="3500" dirty="0" err="1">
                <a:solidFill>
                  <a:schemeClr val="tx1"/>
                </a:solidFill>
                <a:latin typeface="Times New Roman" panose="02020603050405020304" pitchFamily="18" charset="0"/>
                <a:cs typeface="Times New Roman" panose="02020603050405020304" pitchFamily="18" charset="0"/>
              </a:rPr>
              <a:t>Касьяненко</a:t>
            </a:r>
            <a:r>
              <a:rPr lang="uk-UA" sz="3500" dirty="0">
                <a:solidFill>
                  <a:schemeClr val="tx1"/>
                </a:solidFill>
                <a:latin typeface="Times New Roman" panose="02020603050405020304" pitchFamily="18" charset="0"/>
                <a:cs typeface="Times New Roman" panose="02020603050405020304" pitchFamily="18" charset="0"/>
              </a:rPr>
              <a:t> В. О. та </a:t>
            </a:r>
            <a:r>
              <a:rPr lang="uk-UA" sz="3500" dirty="0" err="1">
                <a:solidFill>
                  <a:schemeClr val="tx1"/>
                </a:solidFill>
                <a:latin typeface="Times New Roman" panose="02020603050405020304" pitchFamily="18" charset="0"/>
                <a:cs typeface="Times New Roman" panose="02020603050405020304" pitchFamily="18" charset="0"/>
              </a:rPr>
              <a:t>Феденко</a:t>
            </a:r>
            <a:r>
              <a:rPr lang="uk-UA" sz="3500" dirty="0">
                <a:solidFill>
                  <a:schemeClr val="tx1"/>
                </a:solidFill>
                <a:latin typeface="Times New Roman" panose="02020603050405020304" pitchFamily="18" charset="0"/>
                <a:cs typeface="Times New Roman" panose="02020603050405020304" pitchFamily="18" charset="0"/>
              </a:rPr>
              <a:t> </a:t>
            </a:r>
            <a:r>
              <a:rPr lang="uk-UA" sz="3100" dirty="0">
                <a:solidFill>
                  <a:schemeClr val="tx1"/>
                </a:solidFill>
                <a:latin typeface="Times New Roman" panose="02020603050405020304" pitchFamily="18" charset="0"/>
                <a:cs typeface="Times New Roman" panose="02020603050405020304" pitchFamily="18" charset="0"/>
              </a:rPr>
              <a:t>Н.В.</a:t>
            </a:r>
            <a:r>
              <a:rPr lang="uk-UA" dirty="0">
                <a:solidFill>
                  <a:schemeClr val="tx1"/>
                </a:solidFill>
                <a:latin typeface="Times New Roman" panose="02020603050405020304" pitchFamily="18" charset="0"/>
                <a:cs typeface="Times New Roman" panose="02020603050405020304" pitchFamily="18" charset="0"/>
              </a:rPr>
              <a:t/>
            </a:r>
            <a:br>
              <a:rPr lang="uk-UA" dirty="0">
                <a:solidFill>
                  <a:schemeClr val="tx1"/>
                </a:solidFill>
                <a:latin typeface="Times New Roman" panose="02020603050405020304" pitchFamily="18" charset="0"/>
                <a:cs typeface="Times New Roman" panose="02020603050405020304" pitchFamily="18" charset="0"/>
              </a:rPr>
            </a:br>
            <a:r>
              <a:rPr lang="uk-UA" dirty="0">
                <a:solidFill>
                  <a:schemeClr val="tx1"/>
                </a:solidFill>
                <a:latin typeface="Times New Roman" panose="02020603050405020304" pitchFamily="18" charset="0"/>
                <a:cs typeface="Times New Roman" panose="02020603050405020304" pitchFamily="18" charset="0"/>
              </a:rPr>
              <a:t/>
            </a:r>
            <a:br>
              <a:rPr lang="uk-UA" dirty="0">
                <a:solidFill>
                  <a:schemeClr val="tx1"/>
                </a:solidFill>
                <a:latin typeface="Times New Roman" panose="02020603050405020304" pitchFamily="18" charset="0"/>
                <a:cs typeface="Times New Roman" panose="02020603050405020304" pitchFamily="18" charset="0"/>
              </a:rPr>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21" y="1994181"/>
            <a:ext cx="3403624" cy="213559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58120"/>
            <a:ext cx="3240360" cy="214694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17" y="4392486"/>
            <a:ext cx="3411432" cy="2088232"/>
          </a:xfrm>
          <a:prstGeom prst="rect">
            <a:avLst/>
          </a:prstGeom>
        </p:spPr>
      </p:pic>
    </p:spTree>
    <p:extLst>
      <p:ext uri="{BB962C8B-B14F-4D97-AF65-F5344CB8AC3E}">
        <p14:creationId xmlns:p14="http://schemas.microsoft.com/office/powerpoint/2010/main" val="225946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820472" cy="1231106"/>
          </a:xfrm>
          <a:prstGeom prst="rect">
            <a:avLst/>
          </a:prstGeom>
        </p:spPr>
        <p:txBody>
          <a:bodyPr wrap="square">
            <a:spAutoFit/>
          </a:bodyPr>
          <a:lstStyle/>
          <a:p>
            <a:pPr algn="r"/>
            <a:r>
              <a:rPr lang="uk-UA" sz="2200" b="1" i="1" dirty="0">
                <a:solidFill>
                  <a:srgbClr val="002060"/>
                </a:solidFill>
                <a:latin typeface="Times New Roman" panose="02020603050405020304" pitchFamily="18" charset="0"/>
                <a:cs typeface="Times New Roman" panose="02020603050405020304" pitchFamily="18" charset="0"/>
              </a:rPr>
              <a:t>Педагогічна ідея – це крила, на яких злітає колективна </a:t>
            </a:r>
            <a:r>
              <a:rPr lang="uk-UA" sz="2200" b="1" i="1" dirty="0" smtClean="0">
                <a:solidFill>
                  <a:srgbClr val="002060"/>
                </a:solidFill>
                <a:latin typeface="Times New Roman" panose="02020603050405020304" pitchFamily="18" charset="0"/>
                <a:cs typeface="Times New Roman" panose="02020603050405020304" pitchFamily="18" charset="0"/>
              </a:rPr>
              <a:t>творчість.</a:t>
            </a:r>
          </a:p>
          <a:p>
            <a:pPr algn="ctr"/>
            <a:endParaRPr lang="uk-UA" sz="800" b="1" dirty="0" smtClean="0">
              <a:solidFill>
                <a:srgbClr val="C00000"/>
              </a:solidFill>
              <a:latin typeface="Times New Roman" panose="02020603050405020304" pitchFamily="18" charset="0"/>
              <a:cs typeface="Times New Roman" panose="02020603050405020304" pitchFamily="18" charset="0"/>
            </a:endParaRPr>
          </a:p>
          <a:p>
            <a:pPr algn="ctr"/>
            <a:r>
              <a:rPr lang="uk-UA" sz="2200" b="1" i="1" dirty="0" smtClean="0">
                <a:latin typeface="Times New Roman" panose="02020603050405020304" pitchFamily="18" charset="0"/>
                <a:cs typeface="Times New Roman" panose="02020603050405020304" pitchFamily="18" charset="0"/>
              </a:rPr>
              <a:t>Сучасні ІКТ технології дозволяють вчителям природничого циклу проводити бінарні та інтегровані уроки</a:t>
            </a:r>
            <a:endParaRPr lang="ru-RU" sz="2200" b="1" i="1" dirty="0">
              <a:latin typeface="Times New Roman" panose="02020603050405020304" pitchFamily="18" charset="0"/>
              <a:cs typeface="Times New Roman" panose="02020603050405020304" pitchFamily="18"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096" y="1700808"/>
            <a:ext cx="419421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61764" y="4797152"/>
            <a:ext cx="4572000" cy="1446550"/>
          </a:xfrm>
          <a:prstGeom prst="rect">
            <a:avLst/>
          </a:prstGeom>
        </p:spPr>
        <p:txBody>
          <a:bodyPr>
            <a:spAutoFit/>
          </a:bodyPr>
          <a:lstStyle/>
          <a:p>
            <a:pPr algn="just"/>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Створення діаграм, таблиць, графіків</a:t>
            </a: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 уроках  інформатики</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та географії під час вивчення теми   «Річкові системи України».</a:t>
            </a:r>
            <a:endParaRPr lang="ru-RU" sz="2200" dirty="0">
              <a:latin typeface="Times New Roman" panose="02020603050405020304" pitchFamily="18" charset="0"/>
              <a:cs typeface="Times New Roman" panose="02020603050405020304" pitchFamily="18" charset="0"/>
            </a:endParaRPr>
          </a:p>
        </p:txBody>
      </p:sp>
      <p:pic>
        <p:nvPicPr>
          <p:cNvPr id="1026" name="Picture 2" descr="C:\Users\1\Desktop\Screenshot_2018-02-07-20-0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864336"/>
            <a:ext cx="3845064" cy="28624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32040" y="1419746"/>
            <a:ext cx="4061088" cy="2462213"/>
          </a:xfrm>
          <a:prstGeom prst="rect">
            <a:avLst/>
          </a:prstGeom>
        </p:spPr>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Створення презентацій найпопулярніших професій сьогодення під час вивчення тем «Трудові ресурси. Проблема зайнятості» та «Інформаційна безпека» на уроках географії та основ здоров</a:t>
            </a:r>
            <a:r>
              <a:rPr lang="en-GB" sz="2200" dirty="0" smtClean="0">
                <a:latin typeface="Times New Roman" panose="02020603050405020304" pitchFamily="18" charset="0"/>
                <a:cs typeface="Times New Roman" panose="02020603050405020304" pitchFamily="18" charset="0"/>
              </a:rPr>
              <a:t>’</a:t>
            </a:r>
            <a:r>
              <a:rPr lang="uk-UA" sz="2200" dirty="0" smtClean="0">
                <a:latin typeface="Times New Roman" panose="02020603050405020304" pitchFamily="18" charset="0"/>
                <a:cs typeface="Times New Roman" panose="02020603050405020304" pitchFamily="18" charset="0"/>
              </a:rPr>
              <a:t>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13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504" y="0"/>
            <a:ext cx="8928992" cy="1556792"/>
          </a:xfrm>
        </p:spPr>
        <p:txBody>
          <a:bodyPr/>
          <a:lstStyle/>
          <a:p>
            <a:pPr algn="r">
              <a:lnSpc>
                <a:spcPct val="100000"/>
              </a:lnSpc>
            </a:pPr>
            <a:r>
              <a:rPr lang="uk-UA" altLang="ru-RU" sz="2400" b="1" i="1" dirty="0" smtClean="0">
                <a:solidFill>
                  <a:srgbClr val="002060"/>
                </a:solidFill>
                <a:effectLst/>
                <a:latin typeface="Times New Roman" pitchFamily="18" charset="0"/>
              </a:rPr>
              <a:t>«Успіх у навчанні – єдине джерело внутрішніх </a:t>
            </a:r>
            <a:r>
              <a:rPr lang="ru-RU" altLang="ru-RU" sz="2400" b="1" i="1" dirty="0" smtClean="0">
                <a:solidFill>
                  <a:srgbClr val="002060"/>
                </a:solidFill>
                <a:effectLst/>
                <a:latin typeface="Times New Roman" pitchFamily="18" charset="0"/>
              </a:rPr>
              <a:t>сил </a:t>
            </a:r>
            <a:r>
              <a:rPr lang="uk-UA" altLang="ru-RU" sz="2400" b="1" i="1" dirty="0" smtClean="0">
                <a:solidFill>
                  <a:srgbClr val="002060"/>
                </a:solidFill>
                <a:effectLst/>
                <a:latin typeface="Times New Roman" pitchFamily="18" charset="0"/>
              </a:rPr>
              <a:t>дитини</a:t>
            </a:r>
            <a:r>
              <a:rPr lang="ru-RU" altLang="ru-RU" sz="2400" b="1" i="1" dirty="0" smtClean="0">
                <a:solidFill>
                  <a:srgbClr val="002060"/>
                </a:solidFill>
                <a:effectLst/>
                <a:latin typeface="Times New Roman" pitchFamily="18" charset="0"/>
              </a:rPr>
              <a:t>,</a:t>
            </a:r>
            <a:r>
              <a:rPr lang="en-GB" altLang="ru-RU" sz="2400" b="1" i="1" dirty="0" smtClean="0">
                <a:solidFill>
                  <a:srgbClr val="002060"/>
                </a:solidFill>
                <a:effectLst/>
                <a:latin typeface="Times New Roman" pitchFamily="18" charset="0"/>
              </a:rPr>
              <a:t> </a:t>
            </a:r>
            <a:r>
              <a:rPr lang="ru-RU" altLang="ru-RU" sz="2400" b="1" i="1" dirty="0" smtClean="0">
                <a:solidFill>
                  <a:srgbClr val="002060"/>
                </a:solidFill>
                <a:effectLst/>
                <a:latin typeface="Times New Roman" pitchFamily="18" charset="0"/>
              </a:rPr>
              <a:t> </a:t>
            </a:r>
            <a:br>
              <a:rPr lang="ru-RU"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які породжують енергію для переборення труднощів, </a:t>
            </a:r>
            <a:br>
              <a:rPr lang="uk-UA" altLang="ru-RU" sz="2400" b="1" i="1" dirty="0" smtClean="0">
                <a:solidFill>
                  <a:srgbClr val="002060"/>
                </a:solidFill>
                <a:effectLst/>
                <a:latin typeface="Times New Roman" pitchFamily="18" charset="0"/>
              </a:rPr>
            </a:br>
            <a:r>
              <a:rPr lang="uk-UA" altLang="ru-RU" sz="2400" b="1" i="1" dirty="0" smtClean="0">
                <a:solidFill>
                  <a:srgbClr val="002060"/>
                </a:solidFill>
                <a:effectLst/>
                <a:latin typeface="Times New Roman" pitchFamily="18" charset="0"/>
              </a:rPr>
              <a:t>бажання вчитися</a:t>
            </a:r>
            <a:r>
              <a:rPr lang="ru-RU" altLang="ru-RU" sz="2400" b="1" i="1" dirty="0" smtClean="0">
                <a:solidFill>
                  <a:srgbClr val="002060"/>
                </a:solidFill>
                <a:effectLst/>
                <a:latin typeface="Times New Roman" pitchFamily="18" charset="0"/>
              </a:rPr>
              <a:t>»</a:t>
            </a:r>
            <a:r>
              <a:rPr lang="ru-RU" altLang="ru-RU" sz="2400" b="1" i="1" dirty="0">
                <a:solidFill>
                  <a:srgbClr val="002060"/>
                </a:solidFill>
                <a:effectLst/>
                <a:latin typeface="Times New Roman" pitchFamily="18" charset="0"/>
              </a:rPr>
              <a:t/>
            </a:r>
            <a:br>
              <a:rPr lang="ru-RU" altLang="ru-RU" sz="2400" b="1" i="1" dirty="0">
                <a:solidFill>
                  <a:srgbClr val="002060"/>
                </a:solidFill>
                <a:effectLst/>
                <a:latin typeface="Times New Roman" pitchFamily="18" charset="0"/>
              </a:rPr>
            </a:br>
            <a:r>
              <a:rPr lang="ru-RU" altLang="ru-RU" sz="2400" b="1" i="1" dirty="0">
                <a:solidFill>
                  <a:srgbClr val="002060"/>
                </a:solidFill>
                <a:effectLst/>
                <a:latin typeface="Times New Roman" pitchFamily="18" charset="0"/>
              </a:rPr>
              <a:t>В.О. </a:t>
            </a:r>
            <a:r>
              <a:rPr lang="uk-UA" altLang="ru-RU" sz="2400" b="1" i="1" dirty="0" smtClean="0">
                <a:solidFill>
                  <a:srgbClr val="002060"/>
                </a:solidFill>
                <a:effectLst/>
                <a:latin typeface="Times New Roman" pitchFamily="18" charset="0"/>
              </a:rPr>
              <a:t>Сухомлинський</a:t>
            </a:r>
            <a:endParaRPr lang="uk-UA" altLang="ru-RU" sz="2400" b="1" i="1" dirty="0">
              <a:solidFill>
                <a:srgbClr val="002060"/>
              </a:solidFill>
              <a:effectLst/>
              <a:latin typeface="Times New Roman" pitchFamily="18" charset="0"/>
            </a:endParaRPr>
          </a:p>
        </p:txBody>
      </p:sp>
      <p:sp>
        <p:nvSpPr>
          <p:cNvPr id="8195" name="Rectangle 3"/>
          <p:cNvSpPr>
            <a:spLocks noGrp="1" noChangeArrowheads="1"/>
          </p:cNvSpPr>
          <p:nvPr>
            <p:ph idx="1"/>
          </p:nvPr>
        </p:nvSpPr>
        <p:spPr>
          <a:xfrm>
            <a:off x="2483768" y="1553431"/>
            <a:ext cx="3744416" cy="5304569"/>
          </a:xfrm>
        </p:spPr>
        <p:txBody>
          <a:bodyPr>
            <a:noAutofit/>
          </a:bodyPr>
          <a:lstStyle/>
          <a:p>
            <a:pPr algn="ctr">
              <a:lnSpc>
                <a:spcPct val="80000"/>
              </a:lnSpc>
              <a:buFontTx/>
              <a:buNone/>
            </a:pPr>
            <a:r>
              <a:rPr lang="uk-UA" altLang="ru-RU" sz="2200" dirty="0">
                <a:solidFill>
                  <a:schemeClr val="tx1"/>
                </a:solidFill>
                <a:latin typeface="Times New Roman"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Мотивація учнів до навчання – пріоритет сучасної середньої освіти. Учні нашої школи  - учасники міжнародних програмах </a:t>
            </a:r>
            <a:r>
              <a:rPr lang="ru-RU" sz="2200" b="1" i="1" dirty="0" err="1">
                <a:solidFill>
                  <a:schemeClr val="tx1"/>
                </a:solidFill>
                <a:latin typeface="Times New Roman" panose="02020603050405020304" pitchFamily="18" charset="0"/>
                <a:cs typeface="Times New Roman" panose="02020603050405020304" pitchFamily="18" charset="0"/>
              </a:rPr>
              <a:t>eTwinning</a:t>
            </a:r>
            <a:r>
              <a:rPr lang="ru-RU" sz="2200" i="1" dirty="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 та  </a:t>
            </a:r>
            <a:r>
              <a:rPr lang="ru-RU" sz="2200" b="1" i="1" dirty="0" err="1">
                <a:solidFill>
                  <a:schemeClr val="tx1"/>
                </a:solidFill>
                <a:latin typeface="Times New Roman" panose="02020603050405020304" pitchFamily="18" charset="0"/>
                <a:cs typeface="Times New Roman" panose="02020603050405020304" pitchFamily="18" charset="0"/>
              </a:rPr>
              <a:t>Generation</a:t>
            </a:r>
            <a:r>
              <a:rPr lang="ru-RU" sz="2200" b="1" i="1" dirty="0">
                <a:solidFill>
                  <a:schemeClr val="tx1"/>
                </a:solidFill>
                <a:latin typeface="Times New Roman" panose="02020603050405020304" pitchFamily="18" charset="0"/>
                <a:cs typeface="Times New Roman" panose="02020603050405020304" pitchFamily="18" charset="0"/>
              </a:rPr>
              <a:t> </a:t>
            </a:r>
            <a:r>
              <a:rPr lang="ru-RU" sz="2200" b="1" i="1" dirty="0" err="1" smtClean="0">
                <a:solidFill>
                  <a:schemeClr val="tx1"/>
                </a:solidFill>
                <a:latin typeface="Times New Roman" panose="02020603050405020304" pitchFamily="18" charset="0"/>
                <a:cs typeface="Times New Roman" panose="02020603050405020304" pitchFamily="18" charset="0"/>
              </a:rPr>
              <a:t>Global</a:t>
            </a:r>
            <a:r>
              <a:rPr lang="uk-UA" sz="2200" i="1" dirty="0" smtClean="0">
                <a:solidFill>
                  <a:schemeClr val="tx1"/>
                </a:solidFill>
                <a:latin typeface="Times New Roman" panose="02020603050405020304" pitchFamily="18" charset="0"/>
                <a:cs typeface="Times New Roman" panose="02020603050405020304" pitchFamily="18" charset="0"/>
              </a:rPr>
              <a:t>. </a:t>
            </a:r>
            <a:r>
              <a:rPr lang="uk-UA" sz="2200" dirty="0" smtClean="0">
                <a:solidFill>
                  <a:schemeClr val="tx1"/>
                </a:solidFill>
                <a:latin typeface="Times New Roman" panose="02020603050405020304" pitchFamily="18" charset="0"/>
                <a:cs typeface="Times New Roman" panose="02020603050405020304" pitchFamily="18" charset="0"/>
              </a:rPr>
              <a:t>Така діяльність сприяє зростанню результативності та якості знань учнів, показником яких є високий рівень складання</a:t>
            </a:r>
            <a:r>
              <a:rPr lang="uk-UA" sz="2200" i="1" dirty="0" smtClean="0">
                <a:solidFill>
                  <a:schemeClr val="tx1"/>
                </a:solidFill>
                <a:latin typeface="Times New Roman" panose="02020603050405020304" pitchFamily="18" charset="0"/>
                <a:cs typeface="Times New Roman" panose="02020603050405020304" pitchFamily="18" charset="0"/>
              </a:rPr>
              <a:t> </a:t>
            </a:r>
            <a:r>
              <a:rPr lang="uk-UA" sz="2200" b="1" i="1" dirty="0" smtClean="0">
                <a:solidFill>
                  <a:schemeClr val="tx1"/>
                </a:solidFill>
                <a:latin typeface="Times New Roman" panose="02020603050405020304" pitchFamily="18" charset="0"/>
                <a:cs typeface="Times New Roman" panose="02020603050405020304" pitchFamily="18" charset="0"/>
              </a:rPr>
              <a:t>ЗНО</a:t>
            </a:r>
            <a:r>
              <a:rPr lang="uk-UA" sz="2200" i="1" dirty="0" smtClean="0">
                <a:solidFill>
                  <a:schemeClr val="tx1"/>
                </a:solidFill>
                <a:latin typeface="Times New Roman" panose="02020603050405020304" pitchFamily="18" charset="0"/>
                <a:cs typeface="Times New Roman" panose="02020603050405020304" pitchFamily="18" charset="0"/>
              </a:rPr>
              <a:t> </a:t>
            </a:r>
            <a:r>
              <a:rPr lang="uk-UA" sz="2200" dirty="0" smtClean="0">
                <a:solidFill>
                  <a:schemeClr val="tx1"/>
                </a:solidFill>
                <a:latin typeface="Times New Roman" panose="02020603050405020304" pitchFamily="18" charset="0"/>
                <a:cs typeface="Times New Roman" panose="02020603050405020304" pitchFamily="18" charset="0"/>
              </a:rPr>
              <a:t>з англійської мови, перемоги у Всеукраїнській олімпіаді з іноземних мов та навчання учнів у США за програмою обміну лідерами </a:t>
            </a:r>
            <a:r>
              <a:rPr lang="ru-RU" sz="2200" b="1" i="1" dirty="0">
                <a:solidFill>
                  <a:schemeClr val="tx1"/>
                </a:solidFill>
                <a:latin typeface="Times New Roman" panose="02020603050405020304" pitchFamily="18" charset="0"/>
                <a:cs typeface="Times New Roman" panose="02020603050405020304" pitchFamily="18" charset="0"/>
              </a:rPr>
              <a:t>FLEX</a:t>
            </a:r>
            <a:r>
              <a:rPr lang="uk-UA" sz="2200" i="1" dirty="0">
                <a:solidFill>
                  <a:schemeClr val="tx1"/>
                </a:solidFill>
                <a:latin typeface="Times New Roman" panose="02020603050405020304" pitchFamily="18" charset="0"/>
                <a:cs typeface="Times New Roman" panose="02020603050405020304" pitchFamily="18" charset="0"/>
              </a:rPr>
              <a:t>. </a:t>
            </a:r>
            <a:endParaRPr lang="ru-RU" altLang="ru-RU" sz="2200" i="1" dirty="0">
              <a:solidFill>
                <a:schemeClr val="tx1"/>
              </a:solidFill>
              <a:latin typeface="Times New Roman" panose="02020603050405020304" pitchFamily="18" charset="0"/>
              <a:cs typeface="Times New Roman" panose="02020603050405020304" pitchFamily="18" charset="0"/>
            </a:endParaRPr>
          </a:p>
        </p:txBody>
      </p:sp>
      <p:pic>
        <p:nvPicPr>
          <p:cNvPr id="8201" name="Picture 9" descr="20171026_1112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5" y="1932144"/>
            <a:ext cx="2808039" cy="1990421"/>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DSCN36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866" y="4418600"/>
            <a:ext cx="2797348" cy="2098723"/>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Documents and Settings\Наталья\Рабочий стол\G.G.VC October,26 2017\20171026_104734.jpg"/>
          <p:cNvPicPr/>
          <p:nvPr/>
        </p:nvPicPr>
        <p:blipFill>
          <a:blip r:embed="rId4" cstate="print"/>
          <a:srcRect/>
          <a:stretch>
            <a:fillRect/>
          </a:stretch>
        </p:blipFill>
        <p:spPr bwMode="auto">
          <a:xfrm>
            <a:off x="83067" y="4418600"/>
            <a:ext cx="2780461" cy="2098723"/>
          </a:xfrm>
          <a:prstGeom prst="rect">
            <a:avLst/>
          </a:prstGeom>
          <a:noFill/>
          <a:ln w="9525">
            <a:noFill/>
            <a:miter lim="800000"/>
            <a:headEnd/>
            <a:tailEnd/>
          </a:ln>
        </p:spPr>
      </p:pic>
      <p:pic>
        <p:nvPicPr>
          <p:cNvPr id="2050" name="Picture 2" descr="Світлина від Natalya Shcherbak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69" y="1932144"/>
            <a:ext cx="2814887" cy="180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1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571703"/>
            <a:ext cx="432333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0488" algn="just" defTabSz="914400" rtl="0" eaLnBrk="0" fontAlgn="base" latinLnBrk="0" hangingPunct="0">
              <a:lnSpc>
                <a:spcPct val="100000"/>
              </a:lnSpc>
              <a:spcBef>
                <a:spcPct val="0"/>
              </a:spcBef>
              <a:spcAft>
                <a:spcPct val="0"/>
              </a:spcAft>
              <a:buClrTx/>
              <a:buSzTx/>
              <a:buFontTx/>
              <a:buNone/>
              <a:tabLst/>
            </a:pPr>
            <a:r>
              <a:rPr kumimoji="0" lang="en-US" altLang="uk-UA" sz="2200" b="1" u="none" strike="noStrike" cap="none" normalizeH="0" baseline="0" dirty="0" smtClean="0">
                <a:ln>
                  <a:noFill/>
                </a:ln>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2200" u="none" strike="noStrike" cap="none" normalizeH="0" baseline="0" dirty="0" smtClean="0">
                <a:ln>
                  <a:noFill/>
                </a:ln>
                <a:latin typeface="Times New Roman" panose="02020603050405020304" pitchFamily="18" charset="0"/>
                <a:ea typeface="Times New Roman" panose="02020603050405020304" pitchFamily="18" charset="0"/>
                <a:cs typeface="Times New Roman" panose="02020603050405020304" pitchFamily="18" charset="0"/>
              </a:rPr>
              <a:t>«Мистецтво й майстерність навчання і виховання полягає в</a:t>
            </a:r>
            <a:r>
              <a:rPr lang="en-US" alt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2200" u="none" strike="noStrike" cap="none" normalizeH="0" baseline="0" dirty="0" smtClean="0">
                <a:ln>
                  <a:noFill/>
                </a:ln>
                <a:latin typeface="Times New Roman" panose="02020603050405020304" pitchFamily="18" charset="0"/>
                <a:ea typeface="Times New Roman" panose="02020603050405020304" pitchFamily="18" charset="0"/>
                <a:cs typeface="Times New Roman" panose="02020603050405020304" pitchFamily="18" charset="0"/>
              </a:rPr>
              <a:t>тому, щоб розкривати сили й можливості кожної дитини, дати їх радість успіху в розумовій праці…»</a:t>
            </a:r>
            <a:endParaRPr kumimoji="0" lang="uk-UA" altLang="uk-UA" sz="2200" u="none" strike="noStrike" cap="none" normalizeH="0" baseline="0" dirty="0" smtClean="0">
              <a:ln>
                <a:noFill/>
              </a:ln>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251520" y="2903427"/>
            <a:ext cx="3691508" cy="3816424"/>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1835696" y="116632"/>
            <a:ext cx="7128791" cy="498315"/>
          </a:xfrm>
        </p:spPr>
        <p:txBody>
          <a:bodyPr/>
          <a:lstStyle/>
          <a:p>
            <a:pPr algn="r"/>
            <a:r>
              <a:rPr lang="uk-UA" b="1" i="1" dirty="0">
                <a:ln w="0">
                  <a:solidFill>
                    <a:schemeClr val="accent1">
                      <a:lumMod val="75000"/>
                    </a:schemeClr>
                  </a:solidFill>
                </a:ln>
                <a:solidFill>
                  <a:srgbClr val="002060"/>
                </a:solidFill>
                <a:effectLst>
                  <a:outerShdw blurRad="38100" dist="38100" dir="2700000" algn="tl">
                    <a:srgbClr val="000000">
                      <a:alpha val="43137"/>
                    </a:srgbClr>
                  </a:outerShdw>
                </a:effectLst>
              </a:rPr>
              <a:t/>
            </a:r>
            <a:br>
              <a:rPr lang="uk-UA" b="1" i="1" dirty="0">
                <a:ln w="0">
                  <a:solidFill>
                    <a:schemeClr val="accent1">
                      <a:lumMod val="75000"/>
                    </a:schemeClr>
                  </a:solidFill>
                </a:ln>
                <a:solidFill>
                  <a:srgbClr val="002060"/>
                </a:solidFill>
                <a:effectLst>
                  <a:outerShdw blurRad="38100" dist="38100" dir="2700000" algn="tl">
                    <a:srgbClr val="000000">
                      <a:alpha val="43137"/>
                    </a:srgbClr>
                  </a:outerShdw>
                </a:effectLst>
              </a:rPr>
            </a:br>
            <a:r>
              <a:rPr lang="uk-UA" sz="2400" b="1" i="1" dirty="0">
                <a:ln w="0">
                  <a:solidFill>
                    <a:schemeClr val="accent1">
                      <a:lumMod val="75000"/>
                    </a:schemeClr>
                  </a:solidFill>
                </a:ln>
                <a:solidFill>
                  <a:srgbClr val="002060"/>
                </a:solidFill>
                <a:effectLst/>
                <a:latin typeface="Times New Roman" panose="02020603050405020304" pitchFamily="18" charset="0"/>
                <a:cs typeface="Times New Roman" panose="02020603050405020304" pitchFamily="18" charset="0"/>
              </a:rPr>
              <a:t>«Обдаровані діти – </a:t>
            </a:r>
            <a:r>
              <a:rPr lang="uk-UA" sz="2400" b="1" i="1" dirty="0" smtClean="0">
                <a:ln w="0">
                  <a:solidFill>
                    <a:schemeClr val="accent1">
                      <a:lumMod val="75000"/>
                    </a:schemeClr>
                  </a:solidFill>
                </a:ln>
                <a:solidFill>
                  <a:srgbClr val="002060"/>
                </a:solidFill>
                <a:effectLst/>
                <a:latin typeface="Times New Roman" panose="02020603050405020304" pitchFamily="18" charset="0"/>
                <a:cs typeface="Times New Roman" panose="02020603050405020304" pitchFamily="18" charset="0"/>
              </a:rPr>
              <a:t>безцінне багатство </a:t>
            </a:r>
            <a:r>
              <a:rPr lang="uk-UA" sz="2400" b="1" i="1" dirty="0">
                <a:ln w="0">
                  <a:solidFill>
                    <a:schemeClr val="accent1">
                      <a:lumMod val="75000"/>
                    </a:schemeClr>
                  </a:solidFill>
                </a:ln>
                <a:solidFill>
                  <a:srgbClr val="002060"/>
                </a:solidFill>
                <a:effectLst/>
                <a:latin typeface="Times New Roman" panose="02020603050405020304" pitchFamily="18" charset="0"/>
                <a:cs typeface="Times New Roman" panose="02020603050405020304" pitchFamily="18" charset="0"/>
              </a:rPr>
              <a:t>школи»</a:t>
            </a:r>
            <a:endParaRPr lang="uk-UA" sz="2400" dirty="0">
              <a:solidFill>
                <a:srgbClr val="002060"/>
              </a:solidFill>
              <a:effectLst/>
            </a:endParaRPr>
          </a:p>
        </p:txBody>
      </p:sp>
      <p:sp>
        <p:nvSpPr>
          <p:cNvPr id="3" name="Текст 2"/>
          <p:cNvSpPr>
            <a:spLocks noGrp="1"/>
          </p:cNvSpPr>
          <p:nvPr>
            <p:ph type="body" idx="1"/>
          </p:nvPr>
        </p:nvSpPr>
        <p:spPr>
          <a:xfrm>
            <a:off x="4463480" y="3969283"/>
            <a:ext cx="4680520" cy="2888717"/>
          </a:xfrm>
        </p:spPr>
        <p:txBody>
          <a:bodyPr>
            <a:normAutofit/>
          </a:bodyPr>
          <a:lstStyle/>
          <a:p>
            <a:pPr algn="just"/>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200" dirty="0" smtClean="0">
                <a:solidFill>
                  <a:schemeClr val="tx1">
                    <a:lumMod val="95000"/>
                    <a:lumOff val="5000"/>
                  </a:schemeClr>
                </a:solidFill>
                <a:latin typeface="Times New Roman" panose="02020603050405020304" pitchFamily="18" charset="0"/>
                <a:cs typeface="Times New Roman" panose="02020603050405020304" pitchFamily="18" charset="0"/>
              </a:rPr>
              <a:t>«Своєчасно знайти, виховати й розвинути задатки і здібності у своїх вихованців, своєчасно розпізнати в кожному його покликання – це завдання стає тепер найголовнішим у системі навчально-виховного процесу»</a:t>
            </a:r>
          </a:p>
          <a:p>
            <a:pPr algn="just"/>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uk-UA" sz="2200" dirty="0" smtClean="0">
                <a:solidFill>
                  <a:schemeClr val="tx1">
                    <a:lumMod val="95000"/>
                    <a:lumOff val="5000"/>
                  </a:schemeClr>
                </a:solidFill>
                <a:latin typeface="Times New Roman" panose="02020603050405020304" pitchFamily="18" charset="0"/>
                <a:cs typeface="Times New Roman" panose="02020603050405020304" pitchFamily="18" charset="0"/>
              </a:rPr>
              <a:t>                        В</a:t>
            </a:r>
            <a:r>
              <a:rPr lang="uk-UA" sz="2200" dirty="0">
                <a:solidFill>
                  <a:schemeClr val="tx1">
                    <a:lumMod val="95000"/>
                    <a:lumOff val="5000"/>
                  </a:schemeClr>
                </a:solidFill>
                <a:latin typeface="Times New Roman" panose="02020603050405020304" pitchFamily="18" charset="0"/>
                <a:cs typeface="Times New Roman" panose="02020603050405020304" pitchFamily="18" charset="0"/>
              </a:rPr>
              <a:t>. О. Сухомлинський</a:t>
            </a:r>
          </a:p>
          <a:p>
            <a:pPr algn="l"/>
            <a:endParaRPr lang="uk-UA" dirty="0">
              <a:solidFill>
                <a:schemeClr val="tx1"/>
              </a:solidFill>
              <a:latin typeface="Times New Roman" panose="02020603050405020304" pitchFamily="18" charset="0"/>
              <a:cs typeface="Times New Roman" panose="02020603050405020304" pitchFamily="18" charset="0"/>
            </a:endParaRPr>
          </a:p>
          <a:p>
            <a:endParaRPr lang="uk-UA" b="1" dirty="0">
              <a:ln>
                <a:solidFill>
                  <a:schemeClr val="accent3">
                    <a:lumMod val="75000"/>
                  </a:schemeClr>
                </a:solidFill>
              </a:ln>
              <a:solidFill>
                <a:schemeClr val="tx1"/>
              </a:solidFill>
              <a:latin typeface="Book Antiqua" panose="02040602050305030304" pitchFamily="18" charset="0"/>
              <a:ea typeface="Batang" panose="02030600000101010101" pitchFamily="18" charset="-127"/>
            </a:endParaRPr>
          </a:p>
          <a:p>
            <a:endParaRPr lang="uk-UA"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764704"/>
            <a:ext cx="4041237" cy="3066430"/>
          </a:xfrm>
          <a:prstGeom prst="rect">
            <a:avLst/>
          </a:prstGeom>
        </p:spPr>
      </p:pic>
    </p:spTree>
    <p:extLst>
      <p:ext uri="{BB962C8B-B14F-4D97-AF65-F5344CB8AC3E}">
        <p14:creationId xmlns:p14="http://schemas.microsoft.com/office/powerpoint/2010/main" val="2446101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86800" cy="2016224"/>
          </a:xfrm>
        </p:spPr>
        <p:txBody>
          <a:bodyPr>
            <a:normAutofit/>
          </a:bodyPr>
          <a:lstStyle/>
          <a:p>
            <a:pPr marL="0" lvl="0" indent="0" algn="just">
              <a:buNone/>
            </a:pPr>
            <a:r>
              <a:rPr lang="en-US" b="1" i="1" dirty="0" smtClean="0">
                <a:solidFill>
                  <a:srgbClr val="002060"/>
                </a:solidFill>
                <a:latin typeface="Times New Roman" panose="02020603050405020304" pitchFamily="18" charset="0"/>
                <a:cs typeface="Times New Roman" panose="02020603050405020304" pitchFamily="18" charset="0"/>
              </a:rPr>
              <a:t>     </a:t>
            </a:r>
            <a:r>
              <a:rPr lang="uk-UA" b="1" i="1" dirty="0" smtClean="0">
                <a:solidFill>
                  <a:srgbClr val="002060"/>
                </a:solidFill>
                <a:latin typeface="Times New Roman" panose="02020603050405020304" pitchFamily="18" charset="0"/>
                <a:cs typeface="Times New Roman" panose="02020603050405020304" pitchFamily="18" charset="0"/>
              </a:rPr>
              <a:t>Знання</a:t>
            </a:r>
            <a:r>
              <a:rPr lang="uk-UA" b="1" i="1" dirty="0">
                <a:solidFill>
                  <a:srgbClr val="002060"/>
                </a:solidFill>
                <a:latin typeface="Times New Roman" panose="02020603050405020304" pitchFamily="18" charset="0"/>
                <a:cs typeface="Times New Roman" panose="02020603050405020304" pitchFamily="18" charset="0"/>
              </a:rPr>
              <a:t>, здобуті самоосвітою, дуже міцно зберігаються в пам’яті. Неоціненне багатство, якого ти повинен набути в роки дитинства. Те, чого ти не здобув у юні роки, ніколи не здобудеш такою самою мірою потім</a:t>
            </a:r>
            <a:r>
              <a:rPr lang="uk-UA" sz="2600" i="1" dirty="0">
                <a:solidFill>
                  <a:srgbClr val="002060"/>
                </a:solidFill>
                <a:latin typeface="Times New Roman" panose="02020603050405020304" pitchFamily="18" charset="0"/>
                <a:cs typeface="Times New Roman" panose="02020603050405020304" pitchFamily="18" charset="0"/>
              </a:rPr>
              <a:t>.</a:t>
            </a:r>
            <a:endParaRPr lang="ru-RU" sz="2600" i="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uk-UA" sz="500" b="1" dirty="0" smtClean="0">
              <a:solidFill>
                <a:schemeClr val="tx1"/>
              </a:solidFill>
              <a:latin typeface="Times New Roman" panose="02020603050405020304" pitchFamily="18" charset="0"/>
              <a:cs typeface="Times New Roman" panose="02020603050405020304" pitchFamily="18" charset="0"/>
            </a:endParaRPr>
          </a:p>
        </p:txBody>
      </p:sp>
      <p:pic>
        <p:nvPicPr>
          <p:cNvPr id="4" name="Picture 5" descr="D:\флешка\PB072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365104"/>
            <a:ext cx="3048542" cy="2286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D:\флешка\PB0722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1942021"/>
            <a:ext cx="3024336" cy="2268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D:\флешка\PB0722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942021"/>
            <a:ext cx="2979039" cy="2234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92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504" y="-1"/>
            <a:ext cx="8856984" cy="1196753"/>
          </a:xfrm>
        </p:spPr>
        <p:txBody>
          <a:bodyPr/>
          <a:lstStyle/>
          <a:p>
            <a:pPr algn="r">
              <a:lnSpc>
                <a:spcPct val="100000"/>
              </a:lnSpc>
            </a:pPr>
            <a:r>
              <a:rPr lang="ru-RU" altLang="ru-RU" sz="2400" b="1" i="1" dirty="0">
                <a:solidFill>
                  <a:srgbClr val="002060"/>
                </a:solidFill>
                <a:effectLst/>
                <a:latin typeface="Times New Roman" pitchFamily="18" charset="0"/>
              </a:rPr>
              <a:t>«</a:t>
            </a:r>
            <a:r>
              <a:rPr lang="ru-RU" altLang="ru-RU" sz="2400" b="1" i="1" dirty="0" err="1">
                <a:solidFill>
                  <a:srgbClr val="002060"/>
                </a:solidFill>
                <a:effectLst/>
                <a:latin typeface="Times New Roman" pitchFamily="18" charset="0"/>
              </a:rPr>
              <a:t>Пізнання</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саме</a:t>
            </a:r>
            <a:r>
              <a:rPr lang="ru-RU" altLang="ru-RU" sz="2400" b="1" i="1" dirty="0">
                <a:solidFill>
                  <a:srgbClr val="002060"/>
                </a:solidFill>
                <a:effectLst/>
                <a:latin typeface="Times New Roman" pitchFamily="18" charset="0"/>
              </a:rPr>
              <a:t> по </a:t>
            </a:r>
            <a:r>
              <a:rPr lang="ru-RU" altLang="ru-RU" sz="2400" b="1" i="1" dirty="0" err="1">
                <a:solidFill>
                  <a:srgbClr val="002060"/>
                </a:solidFill>
                <a:effectLst/>
                <a:latin typeface="Times New Roman" pitchFamily="18" charset="0"/>
              </a:rPr>
              <a:t>собі</a:t>
            </a:r>
            <a:r>
              <a:rPr lang="ru-RU" altLang="ru-RU" sz="2400" b="1" i="1" dirty="0">
                <a:solidFill>
                  <a:srgbClr val="002060"/>
                </a:solidFill>
                <a:effectLst/>
                <a:latin typeface="Times New Roman" pitchFamily="18" charset="0"/>
              </a:rPr>
              <a:t> є </a:t>
            </a:r>
            <a:r>
              <a:rPr lang="ru-RU" altLang="ru-RU" sz="2400" b="1" i="1" dirty="0" err="1">
                <a:solidFill>
                  <a:srgbClr val="002060"/>
                </a:solidFill>
                <a:effectLst/>
                <a:latin typeface="Times New Roman" pitchFamily="18" charset="0"/>
              </a:rPr>
              <a:t>дивовижним</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чудовим</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процесом</a:t>
            </a:r>
            <a:r>
              <a:rPr lang="ru-RU" altLang="ru-RU" sz="2400" b="1" i="1" dirty="0">
                <a:solidFill>
                  <a:srgbClr val="002060"/>
                </a:solidFill>
                <a:effectLst/>
                <a:latin typeface="Times New Roman" pitchFamily="18" charset="0"/>
              </a:rPr>
              <a:t>, </a:t>
            </a:r>
            <a:r>
              <a:rPr lang="ru-RU" altLang="ru-RU" sz="2400" b="1" i="1" dirty="0" err="1" smtClean="0">
                <a:solidFill>
                  <a:srgbClr val="002060"/>
                </a:solidFill>
                <a:effectLst/>
                <a:latin typeface="Times New Roman" pitchFamily="18" charset="0"/>
              </a:rPr>
              <a:t>що</a:t>
            </a:r>
            <a:r>
              <a:rPr lang="ru-RU" altLang="ru-RU" sz="2400" b="1" i="1" dirty="0" smtClean="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пробуджує</a:t>
            </a:r>
            <a:r>
              <a:rPr lang="ru-RU" altLang="ru-RU" sz="2400" b="1" i="1" dirty="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живий</a:t>
            </a:r>
            <a:r>
              <a:rPr lang="ru-RU" altLang="ru-RU" sz="2400" b="1" i="1" dirty="0">
                <a:solidFill>
                  <a:srgbClr val="002060"/>
                </a:solidFill>
                <a:effectLst/>
                <a:latin typeface="Times New Roman" pitchFamily="18" charset="0"/>
              </a:rPr>
              <a:t> </a:t>
            </a:r>
            <a:r>
              <a:rPr lang="ru-RU" altLang="ru-RU" sz="2400" b="1" i="1" dirty="0" smtClean="0">
                <a:solidFill>
                  <a:srgbClr val="002060"/>
                </a:solidFill>
                <a:effectLst/>
                <a:latin typeface="Times New Roman" pitchFamily="18" charset="0"/>
              </a:rPr>
              <a:t>і </a:t>
            </a:r>
            <a:r>
              <a:rPr lang="ru-RU" altLang="ru-RU" sz="2400" b="1" i="1" dirty="0" err="1" smtClean="0">
                <a:solidFill>
                  <a:srgbClr val="002060"/>
                </a:solidFill>
                <a:effectLst/>
                <a:latin typeface="Times New Roman" pitchFamily="18" charset="0"/>
              </a:rPr>
              <a:t>незгасний</a:t>
            </a:r>
            <a:r>
              <a:rPr lang="ru-RU" altLang="ru-RU" sz="2400" b="1" i="1" dirty="0" smtClean="0">
                <a:solidFill>
                  <a:srgbClr val="002060"/>
                </a:solidFill>
                <a:effectLst/>
                <a:latin typeface="Times New Roman" pitchFamily="18" charset="0"/>
              </a:rPr>
              <a:t> </a:t>
            </a:r>
            <a:r>
              <a:rPr lang="ru-RU" altLang="ru-RU" sz="2400" b="1" i="1" dirty="0" err="1">
                <a:solidFill>
                  <a:srgbClr val="002060"/>
                </a:solidFill>
                <a:effectLst/>
                <a:latin typeface="Times New Roman" pitchFamily="18" charset="0"/>
              </a:rPr>
              <a:t>інтерес</a:t>
            </a:r>
            <a:r>
              <a:rPr lang="ru-RU" altLang="ru-RU" sz="2400" b="1" i="1" dirty="0">
                <a:solidFill>
                  <a:srgbClr val="002060"/>
                </a:solidFill>
                <a:effectLst/>
                <a:latin typeface="Times New Roman" pitchFamily="18" charset="0"/>
              </a:rPr>
              <a:t>»</a:t>
            </a:r>
            <a:br>
              <a:rPr lang="ru-RU" altLang="ru-RU" sz="2400" b="1" i="1" dirty="0">
                <a:solidFill>
                  <a:srgbClr val="002060"/>
                </a:solidFill>
                <a:effectLst/>
                <a:latin typeface="Times New Roman" pitchFamily="18" charset="0"/>
              </a:rPr>
            </a:br>
            <a:r>
              <a:rPr lang="ru-RU" altLang="ru-RU" sz="2400" b="1" i="1" dirty="0">
                <a:solidFill>
                  <a:srgbClr val="002060"/>
                </a:solidFill>
                <a:effectLst/>
                <a:latin typeface="Times New Roman" pitchFamily="18" charset="0"/>
              </a:rPr>
              <a:t>В.О. </a:t>
            </a:r>
            <a:r>
              <a:rPr lang="ru-RU" altLang="ru-RU" sz="2400" b="1" i="1" dirty="0" err="1">
                <a:solidFill>
                  <a:srgbClr val="002060"/>
                </a:solidFill>
                <a:effectLst/>
                <a:latin typeface="Times New Roman" pitchFamily="18" charset="0"/>
              </a:rPr>
              <a:t>Сухомлинський</a:t>
            </a:r>
            <a:endParaRPr lang="ru-RU" altLang="ru-RU" sz="2400" b="1" i="1" dirty="0">
              <a:solidFill>
                <a:srgbClr val="002060"/>
              </a:solidFill>
              <a:effectLst/>
            </a:endParaRPr>
          </a:p>
        </p:txBody>
      </p:sp>
      <p:sp>
        <p:nvSpPr>
          <p:cNvPr id="7171" name="Rectangle 3"/>
          <p:cNvSpPr>
            <a:spLocks noGrp="1" noChangeArrowheads="1"/>
          </p:cNvSpPr>
          <p:nvPr>
            <p:ph idx="1"/>
          </p:nvPr>
        </p:nvSpPr>
        <p:spPr>
          <a:xfrm>
            <a:off x="2627783" y="1345437"/>
            <a:ext cx="3816423" cy="5467939"/>
          </a:xfrm>
        </p:spPr>
        <p:txBody>
          <a:bodyPr>
            <a:noAutofit/>
          </a:bodyPr>
          <a:lstStyle/>
          <a:p>
            <a:pPr marL="0" indent="0" algn="ctr">
              <a:lnSpc>
                <a:spcPct val="80000"/>
              </a:lnSpc>
              <a:buNone/>
            </a:pPr>
            <a:r>
              <a:rPr lang="uk-UA" sz="2200" dirty="0">
                <a:solidFill>
                  <a:schemeClr val="tx1"/>
                </a:solidFill>
                <a:latin typeface="Times New Roman" panose="02020603050405020304" pitchFamily="18" charset="0"/>
                <a:cs typeface="Times New Roman" panose="02020603050405020304" pitchFamily="18" charset="0"/>
              </a:rPr>
              <a:t>Популяризація іноземної мови засобами позаурочної діяльності – один із напрямків навчально-виховної роботи вчителів англійської та німецької мов.  С</a:t>
            </a:r>
            <a:r>
              <a:rPr lang="ru-RU" sz="2200" dirty="0" err="1">
                <a:solidFill>
                  <a:schemeClr val="tx1"/>
                </a:solidFill>
                <a:latin typeface="Times New Roman" panose="02020603050405020304" pitchFamily="18" charset="0"/>
                <a:cs typeface="Times New Roman" panose="02020603050405020304" pitchFamily="18" charset="0"/>
              </a:rPr>
              <a:t>истема</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позакласної</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роботи</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включає</a:t>
            </a:r>
            <a:r>
              <a:rPr lang="ru-RU" sz="2200" dirty="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предметні тижні, тематичні </a:t>
            </a:r>
            <a:r>
              <a:rPr lang="ru-RU" sz="2200" dirty="0" err="1">
                <a:solidFill>
                  <a:schemeClr val="tx1"/>
                </a:solidFill>
                <a:latin typeface="Times New Roman" panose="02020603050405020304" pitchFamily="18" charset="0"/>
                <a:cs typeface="Times New Roman" panose="02020603050405020304" pitchFamily="18" charset="0"/>
              </a:rPr>
              <a:t>конкурси</a:t>
            </a:r>
            <a:r>
              <a:rPr lang="ru-RU" sz="2200" dirty="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участь у </a:t>
            </a:r>
            <a:r>
              <a:rPr lang="ru-RU" sz="2200" dirty="0" err="1">
                <a:solidFill>
                  <a:schemeClr val="tx1"/>
                </a:solidFill>
                <a:latin typeface="Times New Roman" panose="02020603050405020304" pitchFamily="18" charset="0"/>
                <a:cs typeface="Times New Roman" panose="02020603050405020304" pitchFamily="18" charset="0"/>
              </a:rPr>
              <a:t>творчих</a:t>
            </a:r>
            <a:r>
              <a:rPr lang="ru-RU" sz="2200" dirty="0">
                <a:solidFill>
                  <a:schemeClr val="tx1"/>
                </a:solidFill>
                <a:latin typeface="Times New Roman" panose="02020603050405020304" pitchFamily="18" charset="0"/>
                <a:cs typeface="Times New Roman" panose="02020603050405020304" pitchFamily="18" charset="0"/>
              </a:rPr>
              <a:t> проект</a:t>
            </a:r>
            <a:r>
              <a:rPr lang="uk-UA" sz="2200" dirty="0">
                <a:solidFill>
                  <a:schemeClr val="tx1"/>
                </a:solidFill>
                <a:latin typeface="Times New Roman" panose="02020603050405020304" pitchFamily="18" charset="0"/>
                <a:cs typeface="Times New Roman" panose="02020603050405020304" pitchFamily="18" charset="0"/>
              </a:rPr>
              <a:t>ах</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Рівень</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розвитку</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ступінь</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організаційної</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психологічної</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інтелектуальної</a:t>
            </a:r>
            <a:r>
              <a:rPr lang="ru-RU" sz="2200" dirty="0">
                <a:solidFill>
                  <a:schemeClr val="tx1"/>
                </a:solidFill>
                <a:latin typeface="Times New Roman" panose="02020603050405020304" pitchFamily="18" charset="0"/>
                <a:cs typeface="Times New Roman" panose="02020603050405020304" pitchFamily="18" charset="0"/>
              </a:rPr>
              <a:t> та </a:t>
            </a:r>
            <a:r>
              <a:rPr lang="ru-RU" sz="2200" dirty="0" err="1">
                <a:solidFill>
                  <a:schemeClr val="tx1"/>
                </a:solidFill>
                <a:latin typeface="Times New Roman" panose="02020603050405020304" pitchFamily="18" charset="0"/>
                <a:cs typeface="Times New Roman" panose="02020603050405020304" pitchFamily="18" charset="0"/>
              </a:rPr>
              <a:t>емоційної</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єдності</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спрямованість</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діяльності</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педагогічного</a:t>
            </a:r>
            <a:r>
              <a:rPr lang="ru-RU" sz="2200" dirty="0">
                <a:solidFill>
                  <a:schemeClr val="tx1"/>
                </a:solidFill>
                <a:latin typeface="Times New Roman" panose="02020603050405020304" pitchFamily="18" charset="0"/>
                <a:cs typeface="Times New Roman" panose="02020603050405020304" pitchFamily="18" charset="0"/>
              </a:rPr>
              <a:t> та </a:t>
            </a:r>
            <a:r>
              <a:rPr lang="ru-RU" sz="2200" dirty="0" err="1">
                <a:solidFill>
                  <a:schemeClr val="tx1"/>
                </a:solidFill>
                <a:latin typeface="Times New Roman" panose="02020603050405020304" pitchFamily="18" charset="0"/>
                <a:cs typeface="Times New Roman" panose="02020603050405020304" pitchFamily="18" charset="0"/>
              </a:rPr>
              <a:t>учнівського</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колективів</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емоційний</a:t>
            </a:r>
            <a:r>
              <a:rPr lang="ru-RU" sz="2200" dirty="0">
                <a:solidFill>
                  <a:schemeClr val="tx1"/>
                </a:solidFill>
                <a:latin typeface="Times New Roman" panose="02020603050405020304" pitchFamily="18" charset="0"/>
                <a:cs typeface="Times New Roman" panose="02020603050405020304" pitchFamily="18" charset="0"/>
              </a:rPr>
              <a:t> стан </a:t>
            </a:r>
            <a:r>
              <a:rPr lang="ru-RU" sz="2200" dirty="0" err="1">
                <a:solidFill>
                  <a:schemeClr val="tx1"/>
                </a:solidFill>
                <a:latin typeface="Times New Roman" panose="02020603050405020304" pitchFamily="18" charset="0"/>
                <a:cs typeface="Times New Roman" panose="02020603050405020304" pitchFamily="18" charset="0"/>
              </a:rPr>
              <a:t>виявляються</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під</a:t>
            </a:r>
            <a:r>
              <a:rPr lang="ru-RU" sz="2200" dirty="0">
                <a:solidFill>
                  <a:schemeClr val="tx1"/>
                </a:solidFill>
                <a:latin typeface="Times New Roman" panose="02020603050405020304" pitchFamily="18" charset="0"/>
                <a:cs typeface="Times New Roman" panose="02020603050405020304" pitchFamily="18" charset="0"/>
              </a:rPr>
              <a:t> час </a:t>
            </a:r>
            <a:r>
              <a:rPr lang="ru-RU" sz="2200" dirty="0" err="1">
                <a:solidFill>
                  <a:schemeClr val="tx1"/>
                </a:solidFill>
                <a:latin typeface="Times New Roman" panose="02020603050405020304" pitchFamily="18" charset="0"/>
                <a:cs typeface="Times New Roman" panose="02020603050405020304" pitchFamily="18" charset="0"/>
              </a:rPr>
              <a:t>позакласних</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заходів</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які</a:t>
            </a:r>
            <a:r>
              <a:rPr lang="ru-RU" sz="2200" dirty="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проходять </a:t>
            </a:r>
            <a:r>
              <a:rPr lang="ru-RU" sz="2200" dirty="0">
                <a:solidFill>
                  <a:schemeClr val="tx1"/>
                </a:solidFill>
                <a:latin typeface="Times New Roman" panose="02020603050405020304" pitchFamily="18" charset="0"/>
                <a:cs typeface="Times New Roman" panose="02020603050405020304" pitchFamily="18" charset="0"/>
              </a:rPr>
              <a:t>у </a:t>
            </a:r>
            <a:r>
              <a:rPr lang="ru-RU" sz="2200" dirty="0" err="1">
                <a:solidFill>
                  <a:schemeClr val="tx1"/>
                </a:solidFill>
                <a:latin typeface="Times New Roman" panose="02020603050405020304" pitchFamily="18" charset="0"/>
                <a:cs typeface="Times New Roman" panose="02020603050405020304" pitchFamily="18" charset="0"/>
              </a:rPr>
              <a:t>літньому</a:t>
            </a:r>
            <a:r>
              <a:rPr lang="ru-RU" sz="2200" dirty="0">
                <a:solidFill>
                  <a:schemeClr val="tx1"/>
                </a:solidFill>
                <a:latin typeface="Times New Roman" panose="02020603050405020304" pitchFamily="18" charset="0"/>
                <a:cs typeface="Times New Roman" panose="02020603050405020304" pitchFamily="18" charset="0"/>
              </a:rPr>
              <a:t> </a:t>
            </a:r>
            <a:r>
              <a:rPr lang="ru-RU" sz="2200" dirty="0" err="1">
                <a:solidFill>
                  <a:schemeClr val="tx1"/>
                </a:solidFill>
                <a:latin typeface="Times New Roman" panose="02020603050405020304" pitchFamily="18" charset="0"/>
                <a:cs typeface="Times New Roman" panose="02020603050405020304" pitchFamily="18" charset="0"/>
              </a:rPr>
              <a:t>таборі</a:t>
            </a:r>
            <a:r>
              <a:rPr lang="ru-RU" sz="2200" dirty="0">
                <a:solidFill>
                  <a:schemeClr val="tx1"/>
                </a:solidFill>
                <a:latin typeface="Times New Roman" panose="02020603050405020304" pitchFamily="18" charset="0"/>
                <a:cs typeface="Times New Roman" panose="02020603050405020304" pitchFamily="18" charset="0"/>
              </a:rPr>
              <a:t> </a:t>
            </a:r>
            <a:r>
              <a:rPr lang="ru-RU" sz="2200" b="1" i="1" dirty="0">
                <a:solidFill>
                  <a:schemeClr val="tx1"/>
                </a:solidFill>
                <a:latin typeface="Times New Roman" panose="02020603050405020304" pitchFamily="18" charset="0"/>
                <a:cs typeface="Times New Roman" panose="02020603050405020304" pitchFamily="18" charset="0"/>
              </a:rPr>
              <a:t>“</a:t>
            </a:r>
            <a:r>
              <a:rPr lang="ru-RU" sz="2200" b="1" i="1" dirty="0" err="1">
                <a:solidFill>
                  <a:schemeClr val="tx1"/>
                </a:solidFill>
                <a:latin typeface="Times New Roman" panose="02020603050405020304" pitchFamily="18" charset="0"/>
                <a:cs typeface="Times New Roman" panose="02020603050405020304" pitchFamily="18" charset="0"/>
              </a:rPr>
              <a:t>Magic</a:t>
            </a:r>
            <a:r>
              <a:rPr lang="ru-RU" sz="2200" b="1" i="1" dirty="0">
                <a:solidFill>
                  <a:schemeClr val="tx1"/>
                </a:solidFill>
                <a:latin typeface="Times New Roman" panose="02020603050405020304" pitchFamily="18" charset="0"/>
                <a:cs typeface="Times New Roman" panose="02020603050405020304" pitchFamily="18" charset="0"/>
              </a:rPr>
              <a:t> </a:t>
            </a:r>
            <a:r>
              <a:rPr lang="ru-RU" sz="2200" b="1" i="1" dirty="0" err="1">
                <a:solidFill>
                  <a:schemeClr val="tx1"/>
                </a:solidFill>
                <a:latin typeface="Times New Roman" panose="02020603050405020304" pitchFamily="18" charset="0"/>
                <a:cs typeface="Times New Roman" panose="02020603050405020304" pitchFamily="18" charset="0"/>
              </a:rPr>
              <a:t>Summer</a:t>
            </a:r>
            <a:r>
              <a:rPr lang="ru-RU" sz="2200" b="1" i="1" dirty="0">
                <a:solidFill>
                  <a:schemeClr val="tx1"/>
                </a:solidFill>
                <a:latin typeface="Times New Roman" panose="02020603050405020304" pitchFamily="18" charset="0"/>
                <a:cs typeface="Times New Roman" panose="02020603050405020304" pitchFamily="18" charset="0"/>
              </a:rPr>
              <a:t>”. </a:t>
            </a:r>
            <a:endParaRPr lang="ru-RU" altLang="ru-RU" sz="2200" b="1" i="1" dirty="0">
              <a:solidFill>
                <a:schemeClr val="tx1"/>
              </a:solidFill>
              <a:latin typeface="Times New Roman" pitchFamily="18" charset="0"/>
              <a:cs typeface="Times New Roman" panose="02020603050405020304" pitchFamily="18" charset="0"/>
            </a:endParaRPr>
          </a:p>
        </p:txBody>
      </p:sp>
      <p:pic>
        <p:nvPicPr>
          <p:cNvPr id="7172" name="Picture 4" descr="DSCN36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070" y="4383541"/>
            <a:ext cx="2625106" cy="192861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Изображение 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15" y="4077072"/>
            <a:ext cx="2207799" cy="23549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SCN33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4" y="1665707"/>
            <a:ext cx="2638194" cy="1979317"/>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SCN32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2983" y="1665708"/>
            <a:ext cx="2638193" cy="197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805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384</TotalTime>
  <Words>560</Words>
  <Application>Microsoft Office PowerPoint</Application>
  <PresentationFormat>Экран (4:3)</PresentationFormat>
  <Paragraphs>44</Paragraphs>
  <Slides>12</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21" baseType="lpstr">
      <vt:lpstr>Arial</vt:lpstr>
      <vt:lpstr>Batang</vt:lpstr>
      <vt:lpstr>Book Antiqua</vt:lpstr>
      <vt:lpstr>Century Gothic</vt:lpstr>
      <vt:lpstr>Courier New</vt:lpstr>
      <vt:lpstr>Palatino Linotype</vt:lpstr>
      <vt:lpstr>Times New Roman</vt:lpstr>
      <vt:lpstr>Исполнительная</vt:lpstr>
      <vt:lpstr>Acrobat Document</vt:lpstr>
      <vt:lpstr>Гуманістична спрямованість педагогічної взаємодії вчителів іноземних мов та суспільно-природничого циклу</vt:lpstr>
      <vt:lpstr>«Школа має бути не коморою знань, а середовищем думок.  Тоді предмет, що його викладає вчитель, стає не кінцевою метою його діяльності, а засобом розвитку дитини» В.О. Сухомлинський</vt:lpstr>
      <vt:lpstr>    «Дати дітям радість праці, радість успіху у навчанні, збудити  в їхніх серцях почуття гордості,  власної гідності – це перша заповідь виховання»  В.О. Сухомлинський                                        </vt:lpstr>
      <vt:lpstr>«Інтегрований урок- шлях до цілісного сприйняття учнями навколишнього світу»                                                                              В. О. Сухомлинський   Урок Країнознавства Великої Британії та Всесвітньої історії у 10 Б </vt:lpstr>
      <vt:lpstr>Презентация PowerPoint</vt:lpstr>
      <vt:lpstr>«Успіх у навчанні – єдине джерело внутрішніх сил дитини,   які породжують енергію для переборення труднощів,  бажання вчитися» В.О. Сухомлинський</vt:lpstr>
      <vt:lpstr> «Обдаровані діти – безцінне багатство школи»</vt:lpstr>
      <vt:lpstr>Презентация PowerPoint</vt:lpstr>
      <vt:lpstr>«Пізнання саме по собі є дивовижним, чудовим процесом, що пробуджує живий і незгасний інтерес» В.О. Сухомлинський</vt:lpstr>
      <vt:lpstr>    Краєзнавчі проекти Краєзнавство  всебічно розвиває світогляд учнів, прищеплює їм дослідницькі навички. Завдяки краєзнавчим спостереженням відбувається активне засвоєння учнями навчального матеріалу і набуття ними навичок, необхідних у житті. Краєзнавство – безцінна скарбниця збереження історичного досвіду народу.  В.Сухомлинський вважав, що учень стає справжньою людиною, патріотом, коли він разом із педагогом торує шлях від любові до рідного краю до розуміння історичної долі  народів світу...</vt:lpstr>
      <vt:lpstr>Презентация PowerPoint</vt:lpstr>
      <vt:lpstr>«Пристрасне бажання вчитися, усвідомлення мети навчання  - найважливіший стимул навчальної  діяльності учнів» В.О. Сухомлинський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Гуманістична спрямованість педагогічної взаємодії</dc:title>
  <dc:creator>user</dc:creator>
  <cp:lastModifiedBy>Пользователь Windows</cp:lastModifiedBy>
  <cp:revision>94</cp:revision>
  <dcterms:created xsi:type="dcterms:W3CDTF">2018-02-18T10:13:33Z</dcterms:created>
  <dcterms:modified xsi:type="dcterms:W3CDTF">2018-03-06T12:54:16Z</dcterms:modified>
</cp:coreProperties>
</file>