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3"/>
  </p:notesMasterIdLst>
  <p:sldIdLst>
    <p:sldId id="258" r:id="rId2"/>
    <p:sldId id="263" r:id="rId3"/>
    <p:sldId id="262" r:id="rId4"/>
    <p:sldId id="264" r:id="rId5"/>
    <p:sldId id="265" r:id="rId6"/>
    <p:sldId id="256" r:id="rId7"/>
    <p:sldId id="257" r:id="rId8"/>
    <p:sldId id="267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4EA9E"/>
    <a:srgbClr val="EAB200"/>
    <a:srgbClr val="3B84DD"/>
    <a:srgbClr val="9AA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7F46B-DCC9-4195-9BE2-91BC2B07CD97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1995D-6F9A-4D67-994C-1540AAD19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41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1995D-6F9A-4D67-994C-1540AAD191C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61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89552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404823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850845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7662844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774696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838341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459442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916724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32879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75707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38658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102975"/>
      </p:ext>
    </p:extLst>
  </p:cSld>
  <p:clrMapOvr>
    <a:masterClrMapping/>
  </p:clrMapOvr>
  <p:transition spd="med">
    <p:circl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245477"/>
      </p:ext>
    </p:extLst>
  </p:cSld>
  <p:clrMapOvr>
    <a:masterClrMapping/>
  </p:clrMapOvr>
  <p:transition spd="med">
    <p:circl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014933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96502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971943"/>
      </p:ext>
    </p:extLst>
  </p:cSld>
  <p:clrMapOvr>
    <a:masterClrMapping/>
  </p:clrMapOvr>
  <p:transition spd="med">
    <p:circl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047488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796E52-2CBE-4BA2-AFA9-452D58597DF3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D4B9CE-A227-4EDF-AE35-50D9FD6EB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583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ransition spd="med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770" y="563594"/>
            <a:ext cx="11686479" cy="53575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600" dirty="0" smtClean="0">
                <a:latin typeface="Arial" pitchFamily="34" charset="0"/>
                <a:cs typeface="Arial" pitchFamily="34" charset="0"/>
              </a:rPr>
              <a:t>Гуманістична </a:t>
            </a:r>
            <a:br>
              <a:rPr lang="uk-UA" sz="8600" dirty="0" smtClean="0">
                <a:latin typeface="Arial" pitchFamily="34" charset="0"/>
                <a:cs typeface="Arial" pitchFamily="34" charset="0"/>
              </a:rPr>
            </a:br>
            <a:r>
              <a:rPr lang="uk-UA" sz="8600" dirty="0" smtClean="0">
                <a:latin typeface="Arial" pitchFamily="34" charset="0"/>
                <a:cs typeface="Arial" pitchFamily="34" charset="0"/>
              </a:rPr>
              <a:t>спрямованість </a:t>
            </a:r>
            <a:br>
              <a:rPr lang="uk-UA" sz="8600" dirty="0" smtClean="0">
                <a:latin typeface="Arial" pitchFamily="34" charset="0"/>
                <a:cs typeface="Arial" pitchFamily="34" charset="0"/>
              </a:rPr>
            </a:br>
            <a:r>
              <a:rPr lang="uk-UA" sz="8600" dirty="0" smtClean="0">
                <a:latin typeface="Arial" pitchFamily="34" charset="0"/>
                <a:cs typeface="Arial" pitchFamily="34" charset="0"/>
              </a:rPr>
              <a:t>освітніх інновацій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досвіду  </a:t>
            </a: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роботи </a:t>
            </a: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методичних </a:t>
            </a: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підрозділів </a:t>
            </a:r>
            <a:b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спеціалізованої </a:t>
            </a: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загальноосвітньої школи  І-ІІІ ступенів  №</a:t>
            </a:r>
            <a:r>
              <a:rPr lang="uk-UA" sz="4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200" dirty="0" smtClean="0">
                <a:latin typeface="Arial" pitchFamily="34" charset="0"/>
                <a:cs typeface="Arial" pitchFamily="34" charset="0"/>
              </a:rPr>
            </a:br>
            <a:r>
              <a:rPr lang="uk-UA" sz="4200" i="1" dirty="0" smtClean="0">
                <a:latin typeface="Arial" pitchFamily="34" charset="0"/>
                <a:cs typeface="Arial" pitchFamily="34" charset="0"/>
              </a:rPr>
              <a:t>Кропивницький 2018</a:t>
            </a:r>
            <a:endParaRPr lang="ru-RU" sz="4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52859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28" y="3714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Можливості ІКТ для впровадження інновацій вчителями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401" y="4646793"/>
            <a:ext cx="11675748" cy="2031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«...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перетворення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істин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педагогічний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досвід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творчої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праці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найскладніша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сфера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дотикання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науки до практики.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Зроблене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вченим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відкриття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воно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оживає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людських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взаєминах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 живому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пориві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думок та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емоцій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постає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перед учителем як складне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розв’язати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яке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багатьма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способами, й у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виборі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способу, у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втіленні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теоретичних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істин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живі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людські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думки й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емоції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саме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й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полягає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творча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праця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вчителя</a:t>
            </a:r>
            <a:r>
              <a:rPr lang="ru-RU" sz="21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 В</a:t>
            </a:r>
            <a:r>
              <a:rPr lang="ru-RU" sz="2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 О. </a:t>
            </a:r>
            <a:r>
              <a:rPr lang="ru-RU" sz="21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Сухомлинський</a:t>
            </a:r>
            <a:endParaRPr lang="ru-RU" sz="21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232" y="1274039"/>
            <a:ext cx="117984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Доступ до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електронних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баз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самоосвіти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кваліфікації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електронних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баз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програм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особистісно-орієнтованої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навчальної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роботи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Робота з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мультимедійними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навчальними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засобами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підготовці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проведенні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занять; </a:t>
            </a: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Автоматизація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тестового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оцінювання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знань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електронного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класного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журналу,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календарно-тематичних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планів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Спілкуватися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колегами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форумах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Публікувати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свої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брати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участь в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обговоренні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опублікованих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матеріалів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Брати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участь в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професійних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конкурсах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Обмінюватися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досвідом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колегами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регіонів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країн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4676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198" y="1077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4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Можливості ІКТ для впровадження інновацій адміністрацією</a:t>
            </a:r>
            <a:endParaRPr lang="ru-RU" sz="4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577" y="5345270"/>
            <a:ext cx="11692897" cy="110799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Хоча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2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педагогічному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досвіді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В. О.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Сухомлинського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інновація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не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зустрічається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однак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уся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багаторічна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педагогічна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була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наповнена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інноваційним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змістом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ідей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пошуком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їхнього</a:t>
            </a:r>
            <a:r>
              <a:rPr lang="ru-RU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676" y="1433313"/>
            <a:ext cx="115426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Оперативне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узагальнення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навчальний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управлінських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рішень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240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підтримка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шкільного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документообігу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240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автоматизованої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бази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оперативних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звітів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240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Моніторинг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руху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учнівського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контингенту; </a:t>
            </a:r>
          </a:p>
          <a:p>
            <a:pPr marL="3240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алфавітних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книг,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особових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справ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співробітників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учнів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240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і контроль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розкладу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уроків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плану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шкільних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класних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заходів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240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Моніторинг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динаміки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успішності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учнів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Конструювання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власних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звітів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педагогічних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працівників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адміністрації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5264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46" y="562131"/>
            <a:ext cx="11236268" cy="1325563"/>
          </a:xfrm>
        </p:spPr>
        <p:txBody>
          <a:bodyPr>
            <a:noAutofit/>
          </a:bodyPr>
          <a:lstStyle/>
          <a:p>
            <a:pPr algn="just"/>
            <a:r>
              <a:rPr lang="ru-RU" altLang="ru-RU" sz="36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36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Слово </a:t>
            </a:r>
            <a:r>
              <a:rPr lang="ru-RU" altLang="ru-RU" sz="36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найточніший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різець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здатний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доторкнутися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найніжнішої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рисочки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людського</a:t>
            </a:r>
            <a:r>
              <a:rPr lang="ru-RU" altLang="ru-RU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характеру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662" y="2391569"/>
            <a:ext cx="6668714" cy="3430587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altLang="ru-RU" i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Вміти</a:t>
            </a: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користуватися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ним </a:t>
            </a:r>
            <a:r>
              <a:rPr lang="ru-RU" altLang="ru-RU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велике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мистецтво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Словом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красу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душі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й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спотворити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її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Тож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оволодівайте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цим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взірцем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так,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щоб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з-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ваших рук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виходила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тільки</a:t>
            </a:r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краса </a:t>
            </a:r>
            <a:endParaRPr lang="ru-RU" altLang="ru-RU" sz="1800" dirty="0">
              <a:solidFill>
                <a:schemeClr val="tx1"/>
              </a:solidFill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Василь </a:t>
            </a:r>
            <a:r>
              <a:rPr lang="ru-RU" altLang="ru-RU" i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Сухомлинський</a:t>
            </a: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56" y="2391569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99887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225640"/>
            <a:ext cx="11542427" cy="191539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Впровадження європейських стандартів освіти</a:t>
            </a:r>
            <a:br>
              <a:rPr lang="uk-UA" sz="4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досвід роботи шкільної динамічної групи вчителів  англійської мови з проблеми «Ефективне використання та адаптація автентичних </a:t>
            </a:r>
            <a:b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НМК до потреб сучасної  школи»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36" y="2161874"/>
            <a:ext cx="10803548" cy="4293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27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іжнародні</a:t>
            </a:r>
            <a:r>
              <a:rPr lang="uk-UA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рівні володіння </a:t>
            </a:r>
            <a:r>
              <a:rPr lang="uk-UA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іноземною </a:t>
            </a:r>
            <a:r>
              <a:rPr lang="uk-UA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мовою </a:t>
            </a:r>
            <a:r>
              <a:rPr lang="uk-UA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загального </a:t>
            </a:r>
            <a:r>
              <a:rPr lang="uk-UA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вжитку розроблені </a:t>
            </a:r>
            <a:r>
              <a:rPr lang="uk-UA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Радою Європи</a:t>
            </a:r>
            <a:endParaRPr lang="ru-RU" sz="2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Елементарний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користувач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A1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Інтродуктивний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відкриття</a:t>
            </a:r>
            <a:r>
              <a:rPr lang="ru-RU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457200" lvl="1" indent="0" algn="just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A2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Середній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dirty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виживання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0" lv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B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Незалежний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користувач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B1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Рубіжний</a:t>
            </a:r>
            <a:r>
              <a:rPr lang="uk-UA" dirty="0">
                <a:latin typeface="Arial" pitchFamily="34" charset="0"/>
                <a:cs typeface="Arial" pitchFamily="34" charset="0"/>
              </a:rPr>
              <a:t> (випускники загальноосвітніх шкіл)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B2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Просунутий</a:t>
            </a:r>
            <a:r>
              <a:rPr lang="uk-UA" dirty="0">
                <a:latin typeface="Arial" pitchFamily="34" charset="0"/>
                <a:cs typeface="Arial" pitchFamily="34" charset="0"/>
              </a:rPr>
              <a:t> (випускники спеціалізованих шкіл)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C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Досвідчений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користувач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C1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Автономний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C2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Компетентний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3876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986" y="2256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Пріоритетні напрямки роботи вчителів англійської мови 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500" y="1633927"/>
            <a:ext cx="11556571" cy="4706911"/>
          </a:xfrm>
        </p:spPr>
        <p:txBody>
          <a:bodyPr>
            <a:noAutofit/>
          </a:bodyPr>
          <a:lstStyle/>
          <a:p>
            <a:pPr marL="449263" indent="-449263" algn="just">
              <a:lnSpc>
                <a:spcPct val="13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Британська </a:t>
            </a:r>
            <a:r>
              <a:rPr lang="uk-U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комунікативна методика навчання  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49263" indent="-449263" algn="just">
              <a:lnSpc>
                <a:spcPct val="13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 Використання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автентичних підручників з англійської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мови (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Smart Junior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 4, 5, 6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On Screen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 1,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Wider World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 3,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New Destinations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+).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449263" indent="-449263" algn="just">
              <a:lnSpc>
                <a:spcPct val="13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 Компетентнісній підхід до навчання англійській мові </a:t>
            </a:r>
          </a:p>
          <a:p>
            <a:pPr marL="449263" indent="-449263" algn="just">
              <a:lnSpc>
                <a:spcPct val="13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 ІКТ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супровід 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навчально-виховного процесу на уроках англійської мови</a:t>
            </a:r>
          </a:p>
          <a:p>
            <a:pPr marL="449263" indent="-449263" algn="just">
              <a:lnSpc>
                <a:spcPct val="13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Організація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самоосвітньої діяльності (участь у 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міських та обласних семінарах,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інтернет-конференціях, всеукраїнських  </a:t>
            </a:r>
            <a:r>
              <a:rPr lang="uk-UA" sz="2600" dirty="0" err="1">
                <a:latin typeface="Arial" pitchFamily="34" charset="0"/>
                <a:cs typeface="Arial" pitchFamily="34" charset="0"/>
              </a:rPr>
              <a:t>вебінарах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, які проводять компанії “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Dinternal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Education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Macmillan Ukraine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” та “Лінгвіст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”).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66967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7" y="0"/>
            <a:ext cx="10616210" cy="1189287"/>
          </a:xfrm>
        </p:spPr>
        <p:txBody>
          <a:bodyPr>
            <a:noAutofit/>
          </a:bodyPr>
          <a:lstStyle/>
          <a:p>
            <a:r>
              <a:rPr lang="uk-UA" sz="4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Особливості ЗНО з англійської </a:t>
            </a:r>
            <a:r>
              <a:rPr lang="uk-UA" sz="4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мови</a:t>
            </a:r>
            <a:endParaRPr lang="ru-RU" sz="4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9744" y="1259173"/>
            <a:ext cx="11342473" cy="520158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0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2016-2017 навчальний </a:t>
            </a:r>
            <a:r>
              <a:rPr lang="uk-UA" sz="100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рік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 smtClean="0">
                <a:latin typeface="Arial" pitchFamily="34" charset="0"/>
                <a:cs typeface="Arial" pitchFamily="34" charset="0"/>
              </a:rPr>
              <a:t>Читання</a:t>
            </a:r>
            <a:endParaRPr lang="ru-RU" sz="10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latin typeface="Arial" pitchFamily="34" charset="0"/>
                <a:cs typeface="Arial" pitchFamily="34" charset="0"/>
              </a:rPr>
              <a:t>Використання мови</a:t>
            </a:r>
            <a:endParaRPr lang="ru-RU" sz="10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 smtClean="0">
                <a:latin typeface="Arial" pitchFamily="34" charset="0"/>
                <a:cs typeface="Arial" pitchFamily="34" charset="0"/>
              </a:rPr>
              <a:t>Письмо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00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2017-2018 навчальний рік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Аудіювання</a:t>
            </a:r>
            <a:endParaRPr lang="ru-RU" sz="1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latin typeface="Arial" pitchFamily="34" charset="0"/>
                <a:cs typeface="Arial" pitchFamily="34" charset="0"/>
              </a:rPr>
              <a:t>Читання</a:t>
            </a:r>
            <a:endParaRPr lang="ru-RU" sz="10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latin typeface="Arial" pitchFamily="34" charset="0"/>
                <a:cs typeface="Arial" pitchFamily="34" charset="0"/>
              </a:rPr>
              <a:t>Використання мови</a:t>
            </a:r>
            <a:endParaRPr lang="ru-RU" sz="10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latin typeface="Arial" pitchFamily="34" charset="0"/>
                <a:cs typeface="Arial" pitchFamily="34" charset="0"/>
              </a:rPr>
              <a:t>Письмо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latin typeface="Arial" pitchFamily="34" charset="0"/>
                <a:cs typeface="Arial" pitchFamily="34" charset="0"/>
              </a:rPr>
              <a:t>59 завдань</a:t>
            </a:r>
            <a:endParaRPr lang="ru-RU" sz="10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latin typeface="Arial" pitchFamily="34" charset="0"/>
                <a:cs typeface="Arial" pitchFamily="34" charset="0"/>
              </a:rPr>
              <a:t>Час виконання - 150 хвилин</a:t>
            </a:r>
            <a:endParaRPr lang="ru-RU" sz="10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r>
              <a:rPr lang="uk-UA" sz="10000" dirty="0">
                <a:latin typeface="Arial" pitchFamily="34" charset="0"/>
                <a:cs typeface="Arial" pitchFamily="34" charset="0"/>
              </a:rPr>
              <a:t>Зміст тестових завдань подається на автентичних зразках літературного мовлення, прийнятого у Великій Британії, відповідає сферам і тематиці ситуативного спілкування, зазначених у шкільній програмі</a:t>
            </a:r>
            <a:endParaRPr lang="ru-RU" sz="100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0629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872" y="5325697"/>
            <a:ext cx="11429260" cy="1175843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700" b="1" i="1" spc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“Дати дітям радість праці, радість успіху у навчанні, збудити в їхніх серцях </a:t>
            </a: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почуття </a:t>
            </a:r>
            <a:r>
              <a:rPr lang="uk-UA" sz="1700" b="1" i="1" spc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гордості</a:t>
            </a: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власної </a:t>
            </a:r>
            <a:r>
              <a:rPr lang="uk-UA" sz="1700" b="1" i="1" spc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гідності-це перша заповідь виховання. Успіх у </a:t>
            </a: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навчанні-єдине </a:t>
            </a:r>
            <a:r>
              <a:rPr lang="uk-UA" sz="1700" b="1" i="1" spc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джерело внутрішніх </a:t>
            </a: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сил </a:t>
            </a:r>
            <a:b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дитини</a:t>
            </a:r>
            <a:r>
              <a:rPr lang="uk-UA" sz="1700" b="1" i="1" spc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які погоджують енергію для </a:t>
            </a: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переборення </a:t>
            </a:r>
            <a:r>
              <a:rPr lang="uk-UA" sz="1700" b="1" i="1" spc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труднощів, бажання </a:t>
            </a: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вчитися“ </a:t>
            </a:r>
            <a:b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Сухомлинський </a:t>
            </a:r>
            <a:r>
              <a:rPr lang="uk-UA" sz="1700" b="1" i="1" spc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В.О</a:t>
            </a:r>
            <a:r>
              <a:rPr lang="uk-UA" sz="1700" b="1" i="1" spc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b="1" i="1" spc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99" y="2166635"/>
            <a:ext cx="2032462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2393" y="2008683"/>
            <a:ext cx="2449856" cy="2983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10812" y="1843156"/>
            <a:ext cx="6598277" cy="340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пробація </a:t>
            </a:r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та впровадження освітніх систем та технологій навчання</a:t>
            </a:r>
            <a:endParaRPr lang="ru-RU" sz="21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ru-RU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онструювання </a:t>
            </a:r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сучасних форм перевірки знань 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учнів</a:t>
            </a:r>
          </a:p>
          <a:p>
            <a:pPr algn="just"/>
            <a:r>
              <a:rPr lang="uk-UA" sz="21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uk-UA" sz="21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</a:t>
            </a:r>
            <a:r>
              <a:rPr lang="uk-UA" sz="21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бір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і систематизація матеріалів для рейтингового дослідження навчальних досягнень 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учнів</a:t>
            </a:r>
          </a:p>
          <a:p>
            <a:pPr algn="just"/>
            <a:r>
              <a:rPr lang="uk-UA" sz="21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uk-UA" sz="21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</a:t>
            </a:r>
            <a:r>
              <a:rPr lang="uk-UA" sz="21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формлення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шкільного куточку </a:t>
            </a:r>
            <a:r>
              <a:rPr lang="ru-RU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Рейтинг </a:t>
            </a:r>
            <a:r>
              <a:rPr lang="uk-UA" sz="210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навчаль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-них </a:t>
            </a:r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досягнень</a:t>
            </a:r>
            <a:r>
              <a:rPr lang="ru-RU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</a:t>
            </a:r>
          </a:p>
          <a:p>
            <a:pPr algn="just"/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залучення </a:t>
            </a:r>
            <a:r>
              <a:rPr lang="uk-UA" sz="2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учнів до участі в різноманітних проектах, </a:t>
            </a:r>
            <a:r>
              <a:rPr lang="uk-UA" sz="2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конкурсах</a:t>
            </a:r>
            <a:endParaRPr lang="ru-RU" sz="21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751" y="712350"/>
            <a:ext cx="111615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200" dirty="0" smtClean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Динамічна </a:t>
            </a:r>
            <a:r>
              <a:rPr lang="uk-UA" sz="2200" dirty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група вчителів школи з проблеми  “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</a:t>
            </a:r>
            <a:r>
              <a:rPr lang="uk-UA" sz="2200" dirty="0" err="1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истема</a:t>
            </a:r>
            <a:r>
              <a:rPr lang="uk-UA" sz="2200" dirty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вимірювання і оцінювання результатів навчання в умовах </a:t>
            </a:r>
            <a:r>
              <a:rPr lang="uk-UA" sz="2200" dirty="0" smtClean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НУШ</a:t>
            </a:r>
            <a:r>
              <a:rPr lang="uk-UA" sz="2200" dirty="0" smtClean="0">
                <a:solidFill>
                  <a:srgbClr val="FFFF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 </a:t>
            </a:r>
            <a:r>
              <a:rPr lang="uk-UA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працює </a:t>
            </a:r>
            <a:r>
              <a:rPr lang="uk-UA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над завданнями, спрямованими на удосконалення прийомів та технологій навчання та перевірки знань </a:t>
            </a:r>
            <a:r>
              <a:rPr lang="uk-UA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учнів</a:t>
            </a:r>
            <a:r>
              <a:rPr lang="ru-RU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16400" y="23673"/>
            <a:ext cx="8323339" cy="83726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Рейтинг  оцінювання</a:t>
            </a:r>
            <a:endParaRPr lang="ru-RU" sz="4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14590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810" y="1887313"/>
            <a:ext cx="11675327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Обдарованість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маленький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паросток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ледь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проклюнувся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вимагає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до себе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величезної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уваги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пестити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плекати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доглядати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за ним,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зробити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все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необхідне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він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виріс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і дав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рясний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плід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“  </a:t>
            </a:r>
            <a:r>
              <a:rPr lang="ru-RU" sz="22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Сухомлинський</a:t>
            </a:r>
            <a:r>
              <a:rPr lang="ru-RU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В.О</a:t>
            </a:r>
            <a:r>
              <a:rPr lang="ru-RU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33184" y="3505018"/>
            <a:ext cx="3524848" cy="273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949" y="3102964"/>
            <a:ext cx="3046694" cy="354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396" y="3132943"/>
            <a:ext cx="4721889" cy="3528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361" y="1011969"/>
            <a:ext cx="11781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школі створені умови для організації навчально – дослідницької діяльності  з урахуванням індивідуальних інтересів обдарованих учнів.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6402" y="120655"/>
            <a:ext cx="8323339" cy="83726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7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Обдаровані діти</a:t>
            </a:r>
            <a:endParaRPr lang="ru-RU" sz="4700" b="1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8855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15" y="365125"/>
            <a:ext cx="11332564" cy="2572947"/>
          </a:xfrm>
        </p:spPr>
        <p:txBody>
          <a:bodyPr>
            <a:noAutofit/>
          </a:bodyPr>
          <a:lstStyle/>
          <a:p>
            <a:pPr algn="ctr"/>
            <a:r>
              <a:rPr lang="uk-UA" sz="4200" b="1" dirty="0" smtClean="0">
                <a:solidFill>
                  <a:srgbClr val="EAB2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200" b="1" dirty="0" smtClean="0">
                <a:solidFill>
                  <a:srgbClr val="EAB200"/>
                </a:solidFill>
                <a:latin typeface="Arial" pitchFamily="34" charset="0"/>
                <a:cs typeface="Arial" pitchFamily="34" charset="0"/>
              </a:rPr>
            </a:br>
            <a:r>
              <a:rPr lang="uk-UA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Творча </a:t>
            </a:r>
            <a:r>
              <a:rPr lang="uk-UA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група вчителів школи з проблеми  </a:t>
            </a:r>
            <a:r>
              <a:rPr lang="uk-UA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4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Впровадження </a:t>
            </a:r>
            <a:r>
              <a:rPr lang="uk-UA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програми </a:t>
            </a: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“Google Apps for Education”</a:t>
            </a:r>
            <a:r>
              <a:rPr lang="uk-UA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практику роботи школи»</a:t>
            </a:r>
            <a:r>
              <a:rPr lang="ru-RU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4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50" y="3474543"/>
            <a:ext cx="10233800" cy="4351338"/>
          </a:xfrm>
        </p:spPr>
        <p:txBody>
          <a:bodyPr/>
          <a:lstStyle/>
          <a:p>
            <a:pPr algn="r">
              <a:buNone/>
            </a:pPr>
            <a:r>
              <a:rPr lang="uk-UA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Розумове виховання відбувається в процесі набування наукових знань, але не зводиться до нагромадження певного їх обсягу. Успіхи розумового виховання залежать від різноманітності тих деталей, які зумовлюються конкретною обстановкою і не можуть бути передбачені заздалегідь теорією навчання»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Василь Сухомлинський 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041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4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Можливості ІКТ для впровадження інновацій учнями</a:t>
            </a:r>
            <a:endParaRPr lang="ru-RU" sz="4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012" y="5327887"/>
            <a:ext cx="1161913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Творчість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щаблинкою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самостійного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мислення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якій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дитина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пізнає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радість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власної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думки,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переживає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моральну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гідність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творця</a:t>
            </a:r>
            <a:r>
              <a:rPr lang="ru-RU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 В.</a:t>
            </a:r>
            <a:r>
              <a:rPr lang="ru-RU" sz="2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О. </a:t>
            </a:r>
            <a:r>
              <a:rPr lang="ru-RU" sz="24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Сухомлинський</a:t>
            </a:r>
            <a:endParaRPr lang="ru-RU" sz="2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31" y="1408725"/>
            <a:ext cx="1161913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Доступ до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електронних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баз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програм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шкільних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дисциплін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самостійної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роботи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Доступ до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електронного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щоденника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у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автоматично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виставляються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поточні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оцінки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Доступ до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розкладу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уроків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Отримання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батьками через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послугу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SMS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мобільного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успішність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учня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відвідуваність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ним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занять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Доступ до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нетрадиційних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джерел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підвищують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ефективність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самостійної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роботи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Нові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можливості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знаходження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закріплення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будь-яких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професійних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навичок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Дозволяють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реалізовувати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принципово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нові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методи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навчання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22301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437</TotalTime>
  <Words>782</Words>
  <Application>Microsoft Office PowerPoint</Application>
  <PresentationFormat>Произвольный</PresentationFormat>
  <Paragraphs>77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Глубина</vt:lpstr>
      <vt:lpstr>Гуманістична  спрямованість  освітніх інновацій з досвіду  роботи  методичних підрозділів  спеціалізованої  загальноосвітньої школи  І-ІІІ ступенів  №14 Кропивницький 2018</vt:lpstr>
      <vt:lpstr>     Слово — це найточніший різець, здатний доторкнутися до найніжнішої рисочки людського характеру </vt:lpstr>
      <vt:lpstr>Впровадження європейських стандартів освіти  досвід роботи шкільної динамічної групи вчителів  англійської мови з проблеми «Ефективне використання та адаптація автентичних  НМК до потреб сучасної  школи»</vt:lpstr>
      <vt:lpstr>Пріоритетні напрямки роботи вчителів англійської мови </vt:lpstr>
      <vt:lpstr>Особливості ЗНО з англійської мови</vt:lpstr>
      <vt:lpstr>“Дати дітям радість праці, радість успіху у навчанні, збудити в їхніх серцях почуття гордості,  власної гідності-це перша заповідь виховання. Успіх у навчанні-єдине джерело внутрішніх сил  дитини, які погоджують енергію для переборення труднощів, бажання вчитися“  Сухомлинський В.О.</vt:lpstr>
      <vt:lpstr>Слайд 7</vt:lpstr>
      <vt:lpstr> Творча група вчителів школи з проблеми   «Впровадження програми “Google Apps for Education” у практику роботи школи» </vt:lpstr>
      <vt:lpstr>Можливості ІКТ для впровадження інновацій учнями</vt:lpstr>
      <vt:lpstr>Можливості ІКТ для впровадження інновацій вчителями</vt:lpstr>
      <vt:lpstr>Можливості ІКТ для впровадження інновацій адміністрацією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“Дати дітям радість праці, радість успіху у навчанні, збудити в їхніх серцях почуття гордості, власної гідності-це перша заповідь виховання. Успіх у навчанні-єдине джерело внутрішніх сил дитини, які погоджують енергію для переборення труднощів, бажання вчитися “                     ( Сухомлинський В.О.)</dc:title>
  <dc:creator>Пользователь Windows</dc:creator>
  <cp:lastModifiedBy>Admin</cp:lastModifiedBy>
  <cp:revision>40</cp:revision>
  <dcterms:created xsi:type="dcterms:W3CDTF">2018-02-22T09:04:01Z</dcterms:created>
  <dcterms:modified xsi:type="dcterms:W3CDTF">2018-03-06T18:24:54Z</dcterms:modified>
</cp:coreProperties>
</file>