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98" r:id="rId3"/>
    <p:sldId id="309" r:id="rId4"/>
    <p:sldId id="295" r:id="rId5"/>
    <p:sldId id="301" r:id="rId6"/>
    <p:sldId id="305" r:id="rId7"/>
    <p:sldId id="302" r:id="rId8"/>
    <p:sldId id="303" r:id="rId9"/>
    <p:sldId id="304" r:id="rId10"/>
    <p:sldId id="306" r:id="rId11"/>
    <p:sldId id="280" r:id="rId12"/>
    <p:sldId id="310" r:id="rId13"/>
    <p:sldId id="297" r:id="rId14"/>
    <p:sldId id="311" r:id="rId15"/>
    <p:sldId id="312" r:id="rId16"/>
    <p:sldId id="289" r:id="rId17"/>
    <p:sldId id="291" r:id="rId18"/>
    <p:sldId id="313" r:id="rId19"/>
    <p:sldId id="300" r:id="rId20"/>
    <p:sldId id="307" r:id="rId21"/>
    <p:sldId id="308" r:id="rId22"/>
    <p:sldId id="288" r:id="rId23"/>
    <p:sldId id="314" r:id="rId24"/>
    <p:sldId id="29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0000"/>
    <a:srgbClr val="FFFF66"/>
    <a:srgbClr val="6600CC"/>
    <a:srgbClr val="E8F7FC"/>
    <a:srgbClr val="E1F4FB"/>
    <a:srgbClr val="DDFFFF"/>
    <a:srgbClr val="D9FF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66724-AC29-40A0-A11C-E46865CAB09B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F3F7D-2553-4452-B08D-FF145B876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D636D-0F12-43F3-BB22-B8C14874C5A8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EBB30-C55D-4EB1-9FE3-FD90B647A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7D2E7-5615-41D1-8F5E-4A01EEA00B7B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D297-30E3-4EFB-9577-B87CAA24A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46289-7F1B-4EEB-A4E6-256ABBA0E18D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B1EA7-1024-4499-B03C-B08537632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EAA65-E390-4C4F-9428-E5E563A9DD9F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8E7BB-BFCE-4E81-8169-419FFEFD6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8BA50-75A0-4690-AEE3-6A718957AB6E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A9C78-E2FC-40B3-B8DC-1B32656D3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0EC7E-2A3E-4EB6-923D-F1419B53E52E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E0B9E-BB42-4027-9A18-1C53F4682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1C4A-1AE3-4E04-B0C7-B6D5A3289C95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84B02-19A8-4CA3-A461-7CF0B1C01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E66FB-49F9-4F69-A015-F049DB56B986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9F4A9-C43F-44D8-A587-E52F0EC02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A8E52-74A7-499E-926A-49505A18B01E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C785C-C114-4E06-BA8D-252B7C3AD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58C4-D38B-4C2B-AE7F-5ADD7A367A07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EE4CF-D821-4FC6-9802-1518AC9C5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0E98FA-3532-4391-9199-EEEE1D2AAC98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FA88AE-7DBF-429E-9AAE-3EFFCB9EA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slide" Target="slide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12.xml"/><Relationship Id="rId4" Type="http://schemas.openxmlformats.org/officeDocument/2006/relationships/slide" Target="slide21.xml"/><Relationship Id="rId9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2428875" y="1071563"/>
            <a:ext cx="5857875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800" b="1" dirty="0" err="1">
                <a:latin typeface="Times New Roman" pitchFamily="18" charset="0"/>
                <a:cs typeface="Times New Roman" pitchFamily="18" charset="0"/>
              </a:rPr>
              <a:t>“Здоровий</a:t>
            </a:r>
            <a:r>
              <a:rPr lang="uk-UA" sz="4800" b="1" dirty="0">
                <a:latin typeface="Times New Roman" pitchFamily="18" charset="0"/>
                <a:cs typeface="Times New Roman" pitchFamily="18" charset="0"/>
              </a:rPr>
              <a:t> спосіб </a:t>
            </a:r>
            <a:r>
              <a:rPr lang="uk-UA" sz="4800" b="1" dirty="0" err="1">
                <a:latin typeface="Times New Roman" pitchFamily="18" charset="0"/>
                <a:cs typeface="Times New Roman" pitchFamily="18" charset="0"/>
              </a:rPr>
              <a:t>життя”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uk-UA" sz="2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200" b="1" i="1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uk-UA" sz="22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2200" b="1" i="1" dirty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презентация конкурс\-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357188"/>
            <a:ext cx="77470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C:\Documents and Settings\Admin\Рабочий стол\презентация конкурс\zakalivanie-organizma-i-immunit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1143000"/>
            <a:ext cx="34544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C:\Documents and Settings\Admin\Рабочий стол\презентация конкурс\7676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38" y="4286250"/>
            <a:ext cx="237807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C:\Documents and Settings\Admin\Рабочий стол\презентация конкурс\600944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25" y="5000625"/>
            <a:ext cx="24288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C:\Documents and Settings\Admin\Рабочий стол\род. собрание\health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3429000"/>
            <a:ext cx="4000500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C:\Documents and Settings\Admin\Рабочий стол\род. собрание\1439876905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450" y="428625"/>
            <a:ext cx="39719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785813" y="928688"/>
            <a:ext cx="39290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Раціональне</a:t>
            </a:r>
          </a:p>
          <a:p>
            <a:pPr algn="ctr"/>
            <a:r>
              <a:rPr lang="uk-UA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харчування</a:t>
            </a:r>
            <a:endParaRPr lang="ru-RU"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5286375" y="3357563"/>
            <a:ext cx="357187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uk-UA" sz="4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Забезпечує енергію.</a:t>
            </a:r>
          </a:p>
          <a:p>
            <a:pPr>
              <a:buFontTx/>
              <a:buChar char="-"/>
            </a:pPr>
            <a:r>
              <a:rPr lang="uk-UA" sz="4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Допомагає підтримувати ідеальну вагу.</a:t>
            </a:r>
            <a:endParaRPr lang="ru-RU" sz="40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images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1981200"/>
            <a:ext cx="3200400" cy="2400300"/>
          </a:xfrm>
          <a:noFill/>
          <a:ln w="38100" cmpd="dbl">
            <a:solidFill>
              <a:srgbClr val="003300"/>
            </a:solidFill>
          </a:ln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33400" y="2057400"/>
            <a:ext cx="4267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buFontTx/>
              <a:buBlip>
                <a:blip r:embed="rId3"/>
              </a:buBlip>
            </a:pPr>
            <a:r>
              <a:rPr lang="uk-UA"/>
              <a:t>Повноцінність</a:t>
            </a:r>
          </a:p>
          <a:p>
            <a:pPr marL="365125" indent="-365125">
              <a:buFontTx/>
              <a:buBlip>
                <a:blip r:embed="rId3"/>
              </a:buBlip>
            </a:pPr>
            <a:r>
              <a:rPr lang="uk-UA"/>
              <a:t>Різноманітність</a:t>
            </a:r>
          </a:p>
          <a:p>
            <a:pPr marL="365125" indent="-365125">
              <a:buFontTx/>
              <a:buBlip>
                <a:blip r:embed="rId3"/>
              </a:buBlip>
            </a:pPr>
            <a:r>
              <a:rPr lang="uk-UA"/>
              <a:t>Помірність</a:t>
            </a:r>
            <a:endParaRPr lang="ru-RU"/>
          </a:p>
        </p:txBody>
      </p: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3962400" y="3733800"/>
            <a:ext cx="40386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buFontTx/>
              <a:buBlip>
                <a:blip r:embed="rId3"/>
              </a:buBlip>
            </a:pPr>
            <a:r>
              <a:rPr lang="uk-UA"/>
              <a:t>білки</a:t>
            </a:r>
          </a:p>
          <a:p>
            <a:pPr marL="365125" indent="-365125">
              <a:buFontTx/>
              <a:buBlip>
                <a:blip r:embed="rId3"/>
              </a:buBlip>
            </a:pPr>
            <a:r>
              <a:rPr lang="uk-UA"/>
              <a:t>жири</a:t>
            </a:r>
          </a:p>
          <a:p>
            <a:pPr marL="365125" indent="-365125">
              <a:buFontTx/>
              <a:buBlip>
                <a:blip r:embed="rId3"/>
              </a:buBlip>
            </a:pPr>
            <a:r>
              <a:rPr lang="uk-UA"/>
              <a:t>вуглеводи</a:t>
            </a:r>
          </a:p>
          <a:p>
            <a:pPr marL="365125" indent="-365125">
              <a:buFontTx/>
              <a:buBlip>
                <a:blip r:embed="rId3"/>
              </a:buBlip>
            </a:pPr>
            <a:r>
              <a:rPr lang="uk-UA"/>
              <a:t>вода</a:t>
            </a:r>
          </a:p>
          <a:p>
            <a:pPr marL="365125" indent="-365125">
              <a:buFontTx/>
              <a:buBlip>
                <a:blip r:embed="rId3"/>
              </a:buBlip>
            </a:pPr>
            <a:r>
              <a:rPr lang="uk-UA"/>
              <a:t>вітаміни</a:t>
            </a:r>
          </a:p>
          <a:p>
            <a:pPr marL="365125" indent="-365125">
              <a:buFontTx/>
              <a:buBlip>
                <a:blip r:embed="rId3"/>
              </a:buBlip>
            </a:pPr>
            <a:r>
              <a:rPr lang="uk-UA"/>
              <a:t>мінеральні речовини</a:t>
            </a:r>
            <a:endParaRPr lang="ru-RU"/>
          </a:p>
        </p:txBody>
      </p:sp>
      <p:sp>
        <p:nvSpPr>
          <p:cNvPr id="5125" name="WordArt 13"/>
          <p:cNvSpPr>
            <a:spLocks noChangeArrowheads="1" noChangeShapeType="1" noTextEdit="1"/>
          </p:cNvSpPr>
          <p:nvPr/>
        </p:nvSpPr>
        <p:spPr bwMode="auto">
          <a:xfrm>
            <a:off x="152400" y="1524000"/>
            <a:ext cx="5334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50000">
                      <a:srgbClr val="6600FF"/>
                    </a:gs>
                    <a:gs pos="100000">
                      <a:srgbClr val="FFCCFF"/>
                    </a:gs>
                  </a:gsLst>
                  <a:lin ang="2700000" scaled="1"/>
                </a:gradFill>
                <a:latin typeface="Arial"/>
                <a:cs typeface="Arial"/>
              </a:rPr>
              <a:t>Вимоги до харчування:</a:t>
            </a:r>
          </a:p>
        </p:txBody>
      </p:sp>
      <p:sp>
        <p:nvSpPr>
          <p:cNvPr id="5127" name="WordArt 16"/>
          <p:cNvSpPr>
            <a:spLocks noChangeArrowheads="1" noChangeShapeType="1" noTextEdit="1"/>
          </p:cNvSpPr>
          <p:nvPr/>
        </p:nvSpPr>
        <p:spPr bwMode="auto">
          <a:xfrm>
            <a:off x="533400" y="76200"/>
            <a:ext cx="8229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Раціональне харчування</a:t>
            </a:r>
          </a:p>
        </p:txBody>
      </p:sp>
      <p:sp>
        <p:nvSpPr>
          <p:cNvPr id="5128" name="Rectangle 17"/>
          <p:cNvSpPr>
            <a:spLocks noChangeArrowheads="1"/>
          </p:cNvSpPr>
          <p:nvPr/>
        </p:nvSpPr>
        <p:spPr bwMode="auto">
          <a:xfrm>
            <a:off x="0" y="83820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C0000"/>
                </a:solidFill>
              </a:rPr>
              <a:t>«</a:t>
            </a:r>
            <a:r>
              <a:rPr lang="ru-RU" sz="3200" b="1" dirty="0" err="1">
                <a:ln>
                  <a:solidFill>
                    <a:schemeClr val="tx1"/>
                  </a:solidFill>
                </a:ln>
                <a:solidFill>
                  <a:srgbClr val="CC0000"/>
                </a:solidFill>
              </a:rPr>
              <a:t>Варто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C0000"/>
                </a:solidFill>
              </a:rPr>
              <a:t> </a:t>
            </a:r>
            <a:r>
              <a:rPr lang="uk-UA" sz="3200" b="1" dirty="0">
                <a:ln>
                  <a:solidFill>
                    <a:schemeClr val="tx1"/>
                  </a:solidFill>
                </a:ln>
                <a:solidFill>
                  <a:srgbClr val="CC0000"/>
                </a:solidFill>
              </a:rPr>
              <a:t>їсти, щоб жити, а не жити, щоб їсти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C0000"/>
                </a:solidFill>
              </a:rPr>
              <a:t>»</a:t>
            </a:r>
            <a:r>
              <a:rPr lang="uk-UA" sz="2400" b="1" dirty="0">
                <a:ln>
                  <a:solidFill>
                    <a:schemeClr val="tx1"/>
                  </a:solidFill>
                </a:ln>
                <a:solidFill>
                  <a:srgbClr val="CC0000"/>
                </a:solidFill>
              </a:rPr>
              <a:t>  </a:t>
            </a:r>
            <a:r>
              <a:rPr lang="uk-UA" sz="2400" b="1" dirty="0">
                <a:solidFill>
                  <a:srgbClr val="CC0000"/>
                </a:solidFill>
              </a:rPr>
              <a:t>								</a:t>
            </a:r>
            <a:r>
              <a:rPr lang="uk-UA" sz="2400" b="1" dirty="0"/>
              <a:t>Сократ</a:t>
            </a:r>
            <a:endParaRPr lang="ru-RU" sz="2400" b="1" dirty="0"/>
          </a:p>
        </p:txBody>
      </p:sp>
      <p:sp>
        <p:nvSpPr>
          <p:cNvPr id="5129" name="WordArt 18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715000" y="3657600"/>
            <a:ext cx="3200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mbria"/>
              </a:rPr>
              <a:t>Вітамінна  абетка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430588"/>
            <a:ext cx="3036888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 animBg="1"/>
      <p:bldP spid="5127" grpId="0" animBg="1"/>
      <p:bldP spid="51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Documents and Settings\Admin\Рабочий стол\презентация конкурс\zdoroviy_sposi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14688"/>
            <a:ext cx="4148138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C:\Documents and Settings\Admin\Рабочий стол\презентация конкурс\zdo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357188"/>
            <a:ext cx="39290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5500688" y="214313"/>
            <a:ext cx="31432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uk-UA" sz="3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Забезпечує нормальний розвиток.</a:t>
            </a:r>
          </a:p>
          <a:p>
            <a:pPr>
              <a:buFontTx/>
              <a:buChar char="-"/>
            </a:pPr>
            <a:r>
              <a:rPr lang="uk-UA" sz="3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Зміцнює імунітет.</a:t>
            </a:r>
            <a:endParaRPr lang="ru-RU" sz="38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857250" y="3071813"/>
            <a:ext cx="41433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uk-UA" sz="3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Поліпшує настрій.</a:t>
            </a:r>
          </a:p>
          <a:p>
            <a:pPr>
              <a:buFontTx/>
              <a:buChar char="-"/>
            </a:pPr>
            <a:r>
              <a:rPr lang="uk-UA" sz="3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Живить мозок, покращує</a:t>
            </a:r>
          </a:p>
          <a:p>
            <a:r>
              <a:rPr lang="uk-UA" sz="3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інтелектуальні здібності.</a:t>
            </a:r>
            <a:endParaRPr lang="ru-RU" sz="38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 descr="1145091468_67"/>
          <p:cNvSpPr>
            <a:spLocks noChangeArrowheads="1" noChangeShapeType="1" noTextEdit="1"/>
          </p:cNvSpPr>
          <p:nvPr/>
        </p:nvSpPr>
        <p:spPr bwMode="auto">
          <a:xfrm>
            <a:off x="2438400" y="152400"/>
            <a:ext cx="449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Вітамінна абетка</a:t>
            </a:r>
          </a:p>
        </p:txBody>
      </p:sp>
      <p:pic>
        <p:nvPicPr>
          <p:cNvPr id="6147" name="Picture 6" descr="Вітамінна абетка2"/>
          <p:cNvPicPr>
            <a:picLocks noChangeAspect="1" noChangeArrowheads="1"/>
          </p:cNvPicPr>
          <p:nvPr/>
        </p:nvPicPr>
        <p:blipFill>
          <a:blip r:embed="rId3" cstate="print"/>
          <a:srcRect l="1208" t="2380" r="1208" b="929"/>
          <a:stretch>
            <a:fillRect/>
          </a:stretch>
        </p:blipFill>
        <p:spPr bwMode="auto">
          <a:xfrm>
            <a:off x="609600" y="914400"/>
            <a:ext cx="8077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uk-UA" sz="2800" smtClean="0"/>
              <a:t>сухі сніданки;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uk-UA" sz="2800" smtClean="0"/>
              <a:t>супи швидкого приготування;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uk-UA" sz="2800" smtClean="0"/>
              <a:t>чіпси;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uk-UA" sz="2800" smtClean="0"/>
              <a:t>сухарики;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uk-UA" sz="2800" smtClean="0"/>
              <a:t>бульйонні кубики;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uk-UA" sz="2800" smtClean="0"/>
              <a:t>кетчупи;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uk-UA" sz="2800" smtClean="0"/>
              <a:t>газовані напої;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uk-UA" sz="2800" smtClean="0"/>
              <a:t>продукти, які містять штучні барви, консерванти, ароматизатори, підсолоджувачі.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endParaRPr lang="uk-UA" sz="2800" smtClean="0"/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endParaRPr lang="ru-RU" sz="2800" smtClean="0"/>
          </a:p>
        </p:txBody>
      </p:sp>
      <p:sp>
        <p:nvSpPr>
          <p:cNvPr id="6148" name="WordArt 99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838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CC"/>
                    </a:gs>
                    <a:gs pos="100000">
                      <a:srgbClr val="66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Не містять корисних речовин:</a:t>
            </a:r>
          </a:p>
        </p:txBody>
      </p:sp>
      <p:sp>
        <p:nvSpPr>
          <p:cNvPr id="6150" name="WordArt 102"/>
          <p:cNvSpPr>
            <a:spLocks noChangeArrowheads="1" noChangeShapeType="1" noTextEdit="1"/>
          </p:cNvSpPr>
          <p:nvPr/>
        </p:nvSpPr>
        <p:spPr bwMode="auto">
          <a:xfrm>
            <a:off x="1295400" y="5181600"/>
            <a:ext cx="6553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33FF"/>
                    </a:gs>
                    <a:gs pos="100000">
                      <a:srgbClr val="FF9933"/>
                    </a:gs>
                  </a:gsLst>
                  <a:lin ang="5400000" scaled="1"/>
                </a:gradFill>
                <a:latin typeface="Arial"/>
                <a:cs typeface="Arial"/>
              </a:rPr>
              <a:t>Оберіть правильне харчування </a:t>
            </a:r>
          </a:p>
        </p:txBody>
      </p:sp>
      <p:sp>
        <p:nvSpPr>
          <p:cNvPr id="6151" name="WordArt 104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6096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33FF"/>
                    </a:gs>
                    <a:gs pos="100000">
                      <a:srgbClr val="FF9933"/>
                    </a:gs>
                  </a:gsLst>
                  <a:lin ang="5400000" scaled="1"/>
                </a:gradFill>
                <a:latin typeface="Arial"/>
                <a:cs typeface="Arial"/>
              </a:rPr>
              <a:t>і вас обійдуть стороною: </a:t>
            </a:r>
          </a:p>
        </p:txBody>
      </p:sp>
      <p:sp>
        <p:nvSpPr>
          <p:cNvPr id="6152" name="WordArt 105"/>
          <p:cNvSpPr>
            <a:spLocks noChangeArrowheads="1" noChangeShapeType="1" noTextEdit="1"/>
          </p:cNvSpPr>
          <p:nvPr/>
        </p:nvSpPr>
        <p:spPr bwMode="auto">
          <a:xfrm>
            <a:off x="1676400" y="6248400"/>
            <a:ext cx="6172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33FF"/>
                    </a:gs>
                    <a:gs pos="100000">
                      <a:srgbClr val="FF9933"/>
                    </a:gs>
                  </a:gsLst>
                  <a:lin ang="5400000" scaled="1"/>
                </a:gradFill>
                <a:latin typeface="Arial"/>
                <a:cs typeface="Arial"/>
              </a:rPr>
              <a:t>гастрити, виразкові хвороби…</a:t>
            </a:r>
          </a:p>
        </p:txBody>
      </p:sp>
      <p:pic>
        <p:nvPicPr>
          <p:cNvPr id="6153" name="Picture 9" descr="123_3"/>
          <p:cNvPicPr>
            <a:picLocks noChangeAspect="1" noChangeArrowheads="1"/>
          </p:cNvPicPr>
          <p:nvPr/>
        </p:nvPicPr>
        <p:blipFill>
          <a:blip r:embed="rId3" cstate="print"/>
          <a:srcRect l="4665" t="2272" r="4373" b="2272"/>
          <a:stretch>
            <a:fillRect/>
          </a:stretch>
        </p:blipFill>
        <p:spPr bwMode="auto">
          <a:xfrm>
            <a:off x="6172200" y="914400"/>
            <a:ext cx="2971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snak1"/>
          <p:cNvPicPr>
            <a:picLocks noChangeAspect="1" noChangeArrowheads="1"/>
          </p:cNvPicPr>
          <p:nvPr/>
        </p:nvPicPr>
        <p:blipFill>
          <a:blip r:embed="rId4" cstate="print"/>
          <a:srcRect l="1601" r="26401"/>
          <a:stretch>
            <a:fillRect/>
          </a:stretch>
        </p:blipFill>
        <p:spPr bwMode="auto">
          <a:xfrm>
            <a:off x="3581400" y="2057400"/>
            <a:ext cx="23622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  <p:bldP spid="6148" grpId="0" animBg="1"/>
      <p:bldP spid="6150" grpId="0" animBg="1"/>
      <p:bldP spid="6151" grpId="0" animBg="1"/>
      <p:bldP spid="61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785813" y="2857500"/>
            <a:ext cx="47863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житті так багато спокус!!! Але тільки ти можеш себе уберегти!!!</a:t>
            </a:r>
          </a:p>
          <a:p>
            <a:pPr algn="ctr"/>
            <a:endParaRPr lang="ru-RU" sz="3000"/>
          </a:p>
        </p:txBody>
      </p:sp>
      <p:pic>
        <p:nvPicPr>
          <p:cNvPr id="13315" name="Picture 2" descr="C:\Documents and Settings\Admin\Мои документы\Downloads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357188"/>
            <a:ext cx="4529137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C:\Documents and Settings\Admin\Мои документы\Downloads\podrostkovyj-vozra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1785938"/>
            <a:ext cx="321468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C:\Documents and Settings\Admin\Мои документы\Downloads\загруженное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4429125"/>
            <a:ext cx="450056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C:\Documents and Settings\Admin\Рабочий стол\род. собрание\наркомания ф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357188"/>
            <a:ext cx="34274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C:\Documents and Settings\Admin\Рабочий стол\род. собрание\a46ccb90dfd65b3bf93eac2b189a7d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4071938"/>
            <a:ext cx="3571875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C:\Documents and Settings\Admin\Рабочий стол\презентация конкурс\30f40b8dd697ab3eb792be8aaa008c0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4143375"/>
            <a:ext cx="353536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 descr="C:\Documents and Settings\Admin\Рабочий стол\презентация конкурс\russia-teen-be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3" y="357188"/>
            <a:ext cx="3429000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" descr="C:\Documents and Settings\Admin\Рабочий стол\презентация конкурс\38653205-어떤-마약-흡연-및-알코올-표시하지-않습니다.-벡터-일러스트-레이-션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13" y="2071688"/>
            <a:ext cx="30575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1143000" y="76200"/>
            <a:ext cx="6781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Шкідливі звички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838200"/>
            <a:ext cx="3581400" cy="4724400"/>
            <a:chOff x="2640" y="1008"/>
            <a:chExt cx="2112" cy="2928"/>
          </a:xfrm>
        </p:grpSpPr>
        <p:sp>
          <p:nvSpPr>
            <p:cNvPr id="8203" name="AutoShape 10"/>
            <p:cNvSpPr>
              <a:spLocks noChangeArrowheads="1"/>
            </p:cNvSpPr>
            <p:nvPr/>
          </p:nvSpPr>
          <p:spPr bwMode="auto">
            <a:xfrm>
              <a:off x="3552" y="1008"/>
              <a:ext cx="192" cy="2928"/>
            </a:xfrm>
            <a:prstGeom prst="flowChartAlternateProcess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4" name="AutoShape 6"/>
            <p:cNvSpPr>
              <a:spLocks noChangeArrowheads="1"/>
            </p:cNvSpPr>
            <p:nvPr/>
          </p:nvSpPr>
          <p:spPr bwMode="auto">
            <a:xfrm>
              <a:off x="3360" y="1296"/>
              <a:ext cx="1344" cy="336"/>
            </a:xfrm>
            <a:prstGeom prst="homePlate">
              <a:avLst>
                <a:gd name="adj" fmla="val 10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400" b="1">
                  <a:solidFill>
                    <a:srgbClr val="990000"/>
                  </a:solidFill>
                </a:rPr>
                <a:t>Куріння</a:t>
              </a:r>
              <a:endParaRPr lang="ru-RU" sz="2400" b="1">
                <a:solidFill>
                  <a:srgbClr val="990000"/>
                </a:solidFill>
              </a:endParaRPr>
            </a:p>
          </p:txBody>
        </p:sp>
        <p:sp>
          <p:nvSpPr>
            <p:cNvPr id="8205" name="AutoShape 7"/>
            <p:cNvSpPr>
              <a:spLocks noChangeArrowheads="1"/>
            </p:cNvSpPr>
            <p:nvPr/>
          </p:nvSpPr>
          <p:spPr bwMode="auto">
            <a:xfrm>
              <a:off x="3312" y="2448"/>
              <a:ext cx="1440" cy="384"/>
            </a:xfrm>
            <a:prstGeom prst="homePlate">
              <a:avLst>
                <a:gd name="adj" fmla="val 9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400" b="1">
                  <a:solidFill>
                    <a:srgbClr val="990000"/>
                  </a:solidFill>
                </a:rPr>
                <a:t>Наркоманія</a:t>
              </a:r>
              <a:endParaRPr lang="ru-RU" sz="2400" b="1">
                <a:solidFill>
                  <a:srgbClr val="990000"/>
                </a:solidFill>
              </a:endParaRPr>
            </a:p>
          </p:txBody>
        </p:sp>
        <p:sp>
          <p:nvSpPr>
            <p:cNvPr id="8206" name="AutoShape 8"/>
            <p:cNvSpPr>
              <a:spLocks noChangeArrowheads="1"/>
            </p:cNvSpPr>
            <p:nvPr/>
          </p:nvSpPr>
          <p:spPr bwMode="auto">
            <a:xfrm rot="10800000">
              <a:off x="2640" y="1824"/>
              <a:ext cx="1392" cy="432"/>
            </a:xfrm>
            <a:prstGeom prst="homePlate">
              <a:avLst>
                <a:gd name="adj" fmla="val 805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uk-UA" sz="2200" b="1">
                  <a:solidFill>
                    <a:srgbClr val="990000"/>
                  </a:solidFill>
                </a:rPr>
                <a:t>Вживання</a:t>
              </a:r>
            </a:p>
            <a:p>
              <a:pPr algn="ctr"/>
              <a:r>
                <a:rPr lang="uk-UA" sz="2200" b="1">
                  <a:solidFill>
                    <a:srgbClr val="990000"/>
                  </a:solidFill>
                </a:rPr>
                <a:t>алкоголю</a:t>
              </a:r>
              <a:endParaRPr lang="ru-RU" sz="2200" b="1">
                <a:solidFill>
                  <a:srgbClr val="990000"/>
                </a:solidFill>
              </a:endParaRPr>
            </a:p>
          </p:txBody>
        </p:sp>
      </p:grpSp>
      <p:sp>
        <p:nvSpPr>
          <p:cNvPr id="7172" name="Text Box 14"/>
          <p:cNvSpPr txBox="1">
            <a:spLocks noChangeArrowheads="1"/>
          </p:cNvSpPr>
          <p:nvPr/>
        </p:nvSpPr>
        <p:spPr bwMode="auto">
          <a:xfrm>
            <a:off x="3581400" y="793750"/>
            <a:ext cx="5181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990000"/>
                </a:solidFill>
              </a:rPr>
              <a:t>Тютюн приносить шкоду тілу,</a:t>
            </a:r>
          </a:p>
          <a:p>
            <a:r>
              <a:rPr lang="uk-UA" sz="2400" b="1">
                <a:solidFill>
                  <a:srgbClr val="990000"/>
                </a:solidFill>
              </a:rPr>
              <a:t>Руйнує розум, отупляє цілі нації.</a:t>
            </a:r>
          </a:p>
          <a:p>
            <a:r>
              <a:rPr lang="uk-UA" sz="2400" b="1">
                <a:solidFill>
                  <a:srgbClr val="990000"/>
                </a:solidFill>
              </a:rPr>
              <a:t>			О. де Бальзак</a:t>
            </a:r>
            <a:endParaRPr lang="ru-RU" sz="2400" b="1">
              <a:solidFill>
                <a:srgbClr val="990000"/>
              </a:solidFill>
            </a:endParaRP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1981200"/>
            <a:ext cx="5867400" cy="1828800"/>
          </a:xfrm>
        </p:spPr>
        <p:txBody>
          <a:bodyPr/>
          <a:lstStyle/>
          <a:p>
            <a:pPr marL="182563" indent="-182563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uk-UA" sz="2200" smtClean="0"/>
              <a:t>Смертність серед курців на 30-80 % вища</a:t>
            </a:r>
          </a:p>
          <a:p>
            <a:pPr marL="182563" indent="-182563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uk-UA" sz="2200" smtClean="0"/>
              <a:t>Серед хворих на рак – 95 % курців</a:t>
            </a:r>
          </a:p>
          <a:p>
            <a:pPr marL="182563" indent="-182563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uk-UA" sz="2200" smtClean="0"/>
              <a:t>Куріння впливає на статеву функцію</a:t>
            </a:r>
          </a:p>
          <a:p>
            <a:pPr marL="182563" indent="-182563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uk-UA" sz="2200" smtClean="0"/>
              <a:t>Затягуючись цигаркою курець вдихає    суміш із 4 000 хімічних сполук</a:t>
            </a:r>
            <a:endParaRPr lang="ru-RU" sz="2400" smtClean="0"/>
          </a:p>
        </p:txBody>
      </p:sp>
      <p:sp>
        <p:nvSpPr>
          <p:cNvPr id="7175" name="Text Box 16"/>
          <p:cNvSpPr txBox="1">
            <a:spLocks noChangeArrowheads="1"/>
          </p:cNvSpPr>
          <p:nvPr/>
        </p:nvSpPr>
        <p:spPr bwMode="auto">
          <a:xfrm>
            <a:off x="1752600" y="3733800"/>
            <a:ext cx="44958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/>
            <a:r>
              <a:rPr lang="uk-UA" b="1"/>
              <a:t>    </a:t>
            </a:r>
            <a:r>
              <a:rPr lang="uk-UA" sz="2400" b="1" i="1">
                <a:solidFill>
                  <a:srgbClr val="990000"/>
                </a:solidFill>
              </a:rPr>
              <a:t>Виникнення наркоманії:</a:t>
            </a:r>
          </a:p>
          <a:p>
            <a:pPr marL="365125" indent="-365125">
              <a:buFontTx/>
              <a:buBlip>
                <a:blip r:embed="rId3"/>
              </a:buBlip>
            </a:pPr>
            <a:r>
              <a:rPr lang="uk-UA" sz="2200"/>
              <a:t>Результат допитливості, експериментування</a:t>
            </a:r>
          </a:p>
          <a:p>
            <a:pPr marL="365125" indent="-365125">
              <a:buFontTx/>
              <a:buBlip>
                <a:blip r:embed="rId3"/>
              </a:buBlip>
            </a:pPr>
            <a:r>
              <a:rPr lang="uk-UA" sz="2200"/>
              <a:t>Наслідок прийому знеболюючих, снодійних засобів</a:t>
            </a:r>
            <a:endParaRPr lang="ru-RU"/>
          </a:p>
        </p:txBody>
      </p:sp>
      <p:sp>
        <p:nvSpPr>
          <p:cNvPr id="7176" name="Text Box 17"/>
          <p:cNvSpPr txBox="1">
            <a:spLocks noChangeArrowheads="1"/>
          </p:cNvSpPr>
          <p:nvPr/>
        </p:nvSpPr>
        <p:spPr bwMode="auto">
          <a:xfrm>
            <a:off x="228600" y="5729288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>
                <a:solidFill>
                  <a:srgbClr val="990000"/>
                </a:solidFill>
              </a:rPr>
              <a:t>Поширенню сприяє:</a:t>
            </a:r>
          </a:p>
          <a:p>
            <a:pPr>
              <a:buFontTx/>
              <a:buChar char="•"/>
            </a:pPr>
            <a:r>
              <a:rPr lang="uk-UA" sz="2000"/>
              <a:t>Нездорове мікросоціальне середовище</a:t>
            </a:r>
          </a:p>
          <a:p>
            <a:pPr>
              <a:buFontTx/>
              <a:buChar char="•"/>
            </a:pPr>
            <a:r>
              <a:rPr lang="uk-UA" sz="2000"/>
              <a:t>Відсутність інтелектуальних і соціально-позитивних настанов</a:t>
            </a:r>
            <a:endParaRPr lang="ru-RU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943600" y="3810000"/>
            <a:ext cx="3048000" cy="2286000"/>
            <a:chOff x="3744" y="2400"/>
            <a:chExt cx="1920" cy="1440"/>
          </a:xfrm>
        </p:grpSpPr>
        <p:pic>
          <p:nvPicPr>
            <p:cNvPr id="8201" name="Picture 15" descr="0_298e9_2fb17cb_X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44" y="2400"/>
              <a:ext cx="1920" cy="1440"/>
            </a:xfrm>
            <a:prstGeom prst="rect">
              <a:avLst/>
            </a:prstGeom>
            <a:noFill/>
            <a:ln w="57150" cmpd="thinThick">
              <a:solidFill>
                <a:srgbClr val="666633"/>
              </a:solidFill>
              <a:miter lim="800000"/>
              <a:headEnd/>
              <a:tailEnd/>
            </a:ln>
          </p:spPr>
        </p:pic>
        <p:pic>
          <p:nvPicPr>
            <p:cNvPr id="8202" name="Picture 18" descr="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36" y="2784"/>
              <a:ext cx="43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2" grpId="0"/>
      <p:bldP spid="7174" grpId="0" build="p"/>
      <p:bldP spid="7175" grpId="0"/>
      <p:bldP spid="71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род. собрание\10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3500438"/>
            <a:ext cx="44529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Documents and Settings\Admin\Рабочий стол\род. собрание\dd61c5c3ef356ee477258a05360369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428625"/>
            <a:ext cx="4500562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785813" y="285750"/>
            <a:ext cx="371475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4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Відсутність залежності від тютюну, алкоголю або наркотиків в майбутньому допоможе придбати хороших друзів і зайняти краще положення в суспільстві!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презентация конкурс\zdorov_sposi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188" y="1166813"/>
            <a:ext cx="79216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714375" y="285750"/>
            <a:ext cx="8143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Здоровий спосіб життя</a:t>
            </a:r>
            <a:endParaRPr lang="ru-RU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1211653721_024"/>
          <p:cNvPicPr>
            <a:picLocks noChangeAspect="1" noChangeArrowheads="1"/>
          </p:cNvPicPr>
          <p:nvPr/>
        </p:nvPicPr>
        <p:blipFill>
          <a:blip r:embed="rId2" cstate="print"/>
          <a:srcRect l="2702"/>
          <a:stretch>
            <a:fillRect/>
          </a:stretch>
        </p:blipFill>
        <p:spPr bwMode="auto">
          <a:xfrm>
            <a:off x="6072188" y="1214438"/>
            <a:ext cx="2743200" cy="2114550"/>
          </a:xfrm>
          <a:prstGeom prst="rect">
            <a:avLst/>
          </a:prstGeom>
          <a:noFill/>
          <a:ln w="38100" cmpd="dbl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332038"/>
            <a:ext cx="7658100" cy="4525962"/>
          </a:xfrm>
        </p:spPr>
        <p:txBody>
          <a:bodyPr/>
          <a:lstStyle/>
          <a:p>
            <a:pPr indent="-254000" eaLnBrk="1" hangingPunct="1">
              <a:lnSpc>
                <a:spcPct val="90000"/>
              </a:lnSpc>
            </a:pPr>
            <a:r>
              <a:rPr lang="uk-UA" sz="2800" b="1" i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Забруднення довкілля</a:t>
            </a:r>
            <a:r>
              <a:rPr lang="uk-UA" sz="2800" b="1" i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-254000" eaLnBrk="1" hangingPunct="1">
              <a:lnSpc>
                <a:spcPct val="90000"/>
              </a:lnSpc>
            </a:pPr>
            <a:r>
              <a:rPr lang="uk-UA" sz="2800" b="1" i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Забруднення води</a:t>
            </a:r>
            <a:r>
              <a:rPr lang="uk-UA" sz="2800" b="1" i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-254000" eaLnBrk="1" hangingPunct="1">
              <a:lnSpc>
                <a:spcPct val="90000"/>
              </a:lnSpc>
            </a:pPr>
            <a:r>
              <a:rPr lang="uk-UA" sz="2800" b="1" i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Забруднення атмосфери.</a:t>
            </a:r>
          </a:p>
          <a:p>
            <a:pPr indent="-254000" eaLnBrk="1" hangingPunct="1">
              <a:lnSpc>
                <a:spcPct val="90000"/>
              </a:lnSpc>
            </a:pPr>
            <a:r>
              <a:rPr lang="uk-UA" sz="2800" b="1" i="1" smtClean="0">
                <a:latin typeface="Times New Roman" pitchFamily="18" charset="0"/>
                <a:cs typeface="Times New Roman" pitchFamily="18" charset="0"/>
              </a:rPr>
              <a:t>Осушування боліт.</a:t>
            </a:r>
          </a:p>
          <a:p>
            <a:pPr indent="-254000" eaLnBrk="1" hangingPunct="1">
              <a:lnSpc>
                <a:spcPct val="90000"/>
              </a:lnSpc>
            </a:pPr>
            <a:r>
              <a:rPr lang="uk-UA" sz="2800" b="1" i="1" smtClean="0">
                <a:latin typeface="Times New Roman" pitchFamily="18" charset="0"/>
                <a:cs typeface="Times New Roman" pitchFamily="18" charset="0"/>
              </a:rPr>
              <a:t>Неправильне зрощення.</a:t>
            </a:r>
          </a:p>
          <a:p>
            <a:pPr indent="-254000" eaLnBrk="1" hangingPunct="1">
              <a:lnSpc>
                <a:spcPct val="90000"/>
              </a:lnSpc>
            </a:pPr>
            <a:r>
              <a:rPr lang="uk-UA" sz="2800" b="1" i="1" smtClean="0">
                <a:latin typeface="Times New Roman" pitchFamily="18" charset="0"/>
                <a:cs typeface="Times New Roman" pitchFamily="18" charset="0"/>
              </a:rPr>
              <a:t>Вирубування лісів.</a:t>
            </a:r>
          </a:p>
          <a:p>
            <a:pPr indent="-254000" eaLnBrk="1" hangingPunct="1">
              <a:lnSpc>
                <a:spcPct val="90000"/>
              </a:lnSpc>
            </a:pPr>
            <a:r>
              <a:rPr lang="uk-UA" sz="2800" b="1" i="1" smtClean="0">
                <a:latin typeface="Times New Roman" pitchFamily="18" charset="0"/>
                <a:cs typeface="Times New Roman" pitchFamily="18" charset="0"/>
              </a:rPr>
              <a:t>Знищення тварин, птахів і рослин.</a:t>
            </a:r>
          </a:p>
          <a:p>
            <a:pPr indent="-254000" eaLnBrk="1" hangingPunct="1">
              <a:lnSpc>
                <a:spcPct val="90000"/>
              </a:lnSpc>
            </a:pPr>
            <a:r>
              <a:rPr lang="uk-UA" sz="2800" b="1" i="1" smtClean="0">
                <a:latin typeface="Times New Roman" pitchFamily="18" charset="0"/>
                <a:cs typeface="Times New Roman" pitchFamily="18" charset="0"/>
              </a:rPr>
              <a:t>Будівництво великих шахт.</a:t>
            </a:r>
          </a:p>
          <a:p>
            <a:pPr indent="-254000" eaLnBrk="1" hangingPunct="1">
              <a:lnSpc>
                <a:spcPct val="90000"/>
              </a:lnSpc>
            </a:pPr>
            <a:r>
              <a:rPr lang="uk-UA" sz="2800" b="1" i="1" smtClean="0">
                <a:latin typeface="Times New Roman" pitchFamily="18" charset="0"/>
                <a:cs typeface="Times New Roman" pitchFamily="18" charset="0"/>
              </a:rPr>
              <a:t>Створення ядерної зброї.</a:t>
            </a:r>
            <a:endParaRPr lang="ru-RU" sz="2800" b="1" i="1" smtClean="0">
              <a:latin typeface="Times New Roman" pitchFamily="18" charset="0"/>
              <a:cs typeface="Times New Roman" pitchFamily="18" charset="0"/>
            </a:endParaRPr>
          </a:p>
          <a:p>
            <a:pPr indent="-254000" eaLnBrk="1" hangingPunct="1">
              <a:lnSpc>
                <a:spcPct val="90000"/>
              </a:lnSpc>
            </a:pPr>
            <a:endParaRPr lang="ru-RU" sz="2800" smtClean="0"/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857250" y="274638"/>
            <a:ext cx="8001000" cy="868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Екологія і людина</a:t>
            </a:r>
          </a:p>
        </p:txBody>
      </p: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857224" y="1447800"/>
            <a:ext cx="5143536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i="1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Втручання</a:t>
            </a:r>
            <a:r>
              <a:rPr lang="ru-RU" sz="3600" b="1" i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3600" b="1" i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  <p:pic>
        <p:nvPicPr>
          <p:cNvPr id="16390" name="Picture 9" descr="365955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3000375"/>
            <a:ext cx="2743200" cy="1863725"/>
          </a:xfrm>
          <a:prstGeom prst="rect">
            <a:avLst/>
          </a:prstGeom>
          <a:noFill/>
          <a:ln w="57150" cmpd="thinThick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6391" name="Picture 7" descr="id10307_w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4500563"/>
            <a:ext cx="2243138" cy="1981200"/>
          </a:xfrm>
          <a:prstGeom prst="rect">
            <a:avLst/>
          </a:prstGeom>
          <a:noFill/>
          <a:ln w="57150" cmpd="thinThick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8"/>
          <p:cNvSpPr>
            <a:spLocks noChangeArrowheads="1" noChangeShapeType="1" noTextEdit="1"/>
          </p:cNvSpPr>
          <p:nvPr/>
        </p:nvSpPr>
        <p:spPr bwMode="auto">
          <a:xfrm>
            <a:off x="1071538" y="357166"/>
            <a:ext cx="3357586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202"/>
              </a:avLst>
            </a:prstTxWarp>
          </a:bodyPr>
          <a:lstStyle/>
          <a:p>
            <a:pPr algn="ctr">
              <a:defRPr/>
            </a:pPr>
            <a:r>
              <a:rPr lang="ru-RU" sz="3600" b="1" i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sz="3600" b="1" i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411" name="Rectangle 11"/>
          <p:cNvSpPr>
            <a:spLocks noChangeArrowheads="1"/>
          </p:cNvSpPr>
          <p:nvPr/>
        </p:nvSpPr>
        <p:spPr bwMode="auto">
          <a:xfrm>
            <a:off x="714375" y="1071563"/>
            <a:ext cx="50720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buFontTx/>
              <a:buBlip>
                <a:blip r:embed="rId2"/>
              </a:buBlip>
            </a:pPr>
            <a:r>
              <a:rPr lang="uk-UA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Алергія.</a:t>
            </a:r>
          </a:p>
          <a:p>
            <a:pPr marL="365125" indent="-365125">
              <a:buFontTx/>
              <a:buBlip>
                <a:blip r:embed="rId2"/>
              </a:buBlip>
            </a:pPr>
            <a:r>
              <a:rPr lang="uk-UA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Функціональні </a:t>
            </a:r>
          </a:p>
          <a:p>
            <a:pPr marL="365125" indent="-365125"/>
            <a:r>
              <a:rPr lang="uk-UA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порушення  кровоносної системи.</a:t>
            </a:r>
          </a:p>
          <a:p>
            <a:pPr marL="365125" indent="-365125">
              <a:buFontTx/>
              <a:buBlip>
                <a:blip r:embed="rId2"/>
              </a:buBlip>
            </a:pPr>
            <a:r>
              <a:rPr lang="uk-UA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Гіпертонічна хвороба.</a:t>
            </a:r>
          </a:p>
          <a:p>
            <a:pPr marL="365125" indent="-365125">
              <a:buFontTx/>
              <a:buBlip>
                <a:blip r:embed="rId2"/>
              </a:buBlip>
            </a:pPr>
            <a:r>
              <a:rPr lang="uk-UA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Рак легенів.</a:t>
            </a:r>
          </a:p>
        </p:txBody>
      </p:sp>
      <p:pic>
        <p:nvPicPr>
          <p:cNvPr id="17412" name="Picture 8" descr="C:\Documents and Settings\Admin\Рабочий стол\презентация конкурс\residenc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857250"/>
            <a:ext cx="4000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 descr="C:\Documents and Settings\Admin\Рабочий стол\презентация конкурс\allergija-na-citrusovyje-prichiny-simptomy-lechenij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3857625"/>
            <a:ext cx="3502025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 descr="C:\Documents and Settings\Admin\Рабочий стол\презентация конкурс\518456ab103a4fe052372db2a25af0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4000500"/>
            <a:ext cx="3586163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C:\Documents and Settings\Admin\Рабочий стол\презентация конкурс\goluboe-nebo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85750"/>
            <a:ext cx="8001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857250" y="857250"/>
            <a:ext cx="78581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73050">
              <a:tabLst>
                <a:tab pos="1431925" algn="l"/>
              </a:tabLst>
            </a:pPr>
            <a:endParaRPr lang="uk-UA" sz="3600" b="1" i="1">
              <a:latin typeface="Times New Roman" pitchFamily="18" charset="0"/>
              <a:cs typeface="Times New Roman" pitchFamily="18" charset="0"/>
            </a:endParaRPr>
          </a:p>
          <a:p>
            <a:pPr marL="365125" indent="-273050">
              <a:tabLst>
                <a:tab pos="1431925" algn="l"/>
              </a:tabLst>
            </a:pPr>
            <a:r>
              <a:rPr lang="uk-UA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Зменшення впливу людини на довкілля</a:t>
            </a:r>
          </a:p>
          <a:p>
            <a:pPr marL="365125" indent="-273050">
              <a:tabLst>
                <a:tab pos="1431925" algn="l"/>
              </a:tabLst>
            </a:pPr>
            <a:r>
              <a:rPr lang="uk-UA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Відновлення пошкоджених земель</a:t>
            </a:r>
          </a:p>
          <a:p>
            <a:pPr marL="365125" indent="-273050">
              <a:tabLst>
                <a:tab pos="1431925" algn="l"/>
              </a:tabLst>
            </a:pPr>
            <a:r>
              <a:rPr lang="uk-UA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Раціональне використання природних ресурсів</a:t>
            </a:r>
          </a:p>
          <a:p>
            <a:pPr marL="365125" indent="-273050">
              <a:buFontTx/>
              <a:buChar char="-"/>
              <a:tabLst>
                <a:tab pos="1431925" algn="l"/>
              </a:tabLst>
            </a:pPr>
            <a:r>
              <a:rPr lang="uk-UA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Створення безвідходних виробництв</a:t>
            </a:r>
          </a:p>
          <a:p>
            <a:pPr marL="365125" indent="-273050">
              <a:buFontTx/>
              <a:buChar char="-"/>
              <a:tabLst>
                <a:tab pos="1431925" algn="l"/>
              </a:tabLst>
            </a:pPr>
            <a:r>
              <a:rPr lang="uk-UA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Розвиток екологічної освіти й культури населення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785813" y="357188"/>
            <a:ext cx="8072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6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Вирішення проблеми:</a:t>
            </a:r>
            <a:endParaRPr lang="ru-RU" sz="60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1534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400" b="1" i="1" smtClean="0">
                <a:solidFill>
                  <a:srgbClr val="660066"/>
                </a:solidFill>
              </a:rPr>
              <a:t>У школі також піклуйся про своє здоров</a:t>
            </a:r>
            <a:r>
              <a:rPr lang="en-US" sz="2400" b="1" i="1" smtClean="0">
                <a:solidFill>
                  <a:srgbClr val="660066"/>
                </a:solidFill>
              </a:rPr>
              <a:t>’</a:t>
            </a:r>
            <a:r>
              <a:rPr lang="uk-UA" sz="2400" b="1" i="1" smtClean="0">
                <a:solidFill>
                  <a:srgbClr val="660066"/>
                </a:solidFill>
              </a:rPr>
              <a:t>я, не забувайте про: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sz="1400" b="1" i="1" smtClean="0">
              <a:solidFill>
                <a:srgbClr val="66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ь"/>
            </a:pPr>
            <a:r>
              <a:rPr lang="uk-UA" sz="2400" i="1" smtClean="0"/>
              <a:t>Розпорядок дня школяра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ь"/>
            </a:pPr>
            <a:r>
              <a:rPr lang="uk-UA" sz="2400" i="1" smtClean="0"/>
              <a:t>Інтелектуальне здоров</a:t>
            </a:r>
            <a:r>
              <a:rPr lang="en-US" sz="2400" i="1" smtClean="0"/>
              <a:t>’</a:t>
            </a:r>
            <a:r>
              <a:rPr lang="uk-UA" sz="2400" i="1" smtClean="0"/>
              <a:t>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ь"/>
            </a:pPr>
            <a:r>
              <a:rPr lang="uk-UA" sz="2400" i="1" smtClean="0"/>
              <a:t>Сколіоз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ь"/>
            </a:pPr>
            <a:r>
              <a:rPr lang="uk-UA" sz="2400" i="1" smtClean="0"/>
              <a:t>Стресові ситуації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ь"/>
            </a:pPr>
            <a:r>
              <a:rPr lang="uk-UA" sz="2400" i="1" smtClean="0"/>
              <a:t>Емоції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ь"/>
            </a:pPr>
            <a:r>
              <a:rPr lang="uk-UA" sz="2400" i="1" smtClean="0"/>
              <a:t>Конфлікти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ь"/>
            </a:pPr>
            <a:endParaRPr lang="uk-UA" sz="2400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sz="2400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/>
          </a:p>
        </p:txBody>
      </p:sp>
      <p:sp>
        <p:nvSpPr>
          <p:cNvPr id="11267" name="WordArt 4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486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Школа і здоров'я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228600" y="5867400"/>
            <a:ext cx="891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/>
              <a:t>Дані медичної статистики:</a:t>
            </a:r>
          </a:p>
          <a:p>
            <a:pPr algn="ctr"/>
            <a:r>
              <a:rPr lang="uk-UA" sz="2400">
                <a:cs typeface="Arial" charset="0"/>
              </a:rPr>
              <a:t>≈98 % школярів мають сколіоз - бокове викривлення хребта</a:t>
            </a:r>
          </a:p>
        </p:txBody>
      </p:sp>
      <p:pic>
        <p:nvPicPr>
          <p:cNvPr id="11269" name="Picture 8" descr="skol-01"/>
          <p:cNvPicPr>
            <a:picLocks noChangeAspect="1" noChangeArrowheads="1"/>
          </p:cNvPicPr>
          <p:nvPr/>
        </p:nvPicPr>
        <p:blipFill>
          <a:blip r:embed="rId2" cstate="print"/>
          <a:srcRect l="2264" r="52452" b="999"/>
          <a:stretch>
            <a:fillRect/>
          </a:stretch>
        </p:blipFill>
        <p:spPr bwMode="auto">
          <a:xfrm>
            <a:off x="6781800" y="2819400"/>
            <a:ext cx="1801813" cy="2971800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1270" name="Picture 9" descr="scoliosis"/>
          <p:cNvPicPr>
            <a:picLocks noChangeAspect="1" noChangeArrowheads="1"/>
          </p:cNvPicPr>
          <p:nvPr/>
        </p:nvPicPr>
        <p:blipFill>
          <a:blip r:embed="rId3" cstate="print"/>
          <a:srcRect b="20258"/>
          <a:stretch>
            <a:fillRect/>
          </a:stretch>
        </p:blipFill>
        <p:spPr bwMode="auto">
          <a:xfrm>
            <a:off x="4343400" y="3352800"/>
            <a:ext cx="1743075" cy="2362200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  <p:bldP spid="11267" grpId="0" animBg="1"/>
      <p:bldP spid="112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C:\Documents and Settings\Admin\Рабочий стол\презентация конкурс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428625"/>
            <a:ext cx="7875588" cy="591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457200" y="685800"/>
            <a:ext cx="2438400" cy="1524000"/>
            <a:chOff x="528" y="240"/>
            <a:chExt cx="1536" cy="960"/>
          </a:xfrm>
        </p:grpSpPr>
        <p:sp>
          <p:nvSpPr>
            <p:cNvPr id="4131" name="AutoShape 5"/>
            <p:cNvSpPr>
              <a:spLocks noChangeArrowheads="1"/>
            </p:cNvSpPr>
            <p:nvPr/>
          </p:nvSpPr>
          <p:spPr bwMode="auto">
            <a:xfrm>
              <a:off x="528" y="240"/>
              <a:ext cx="1536" cy="960"/>
            </a:xfrm>
            <a:prstGeom prst="bevel">
              <a:avLst>
                <a:gd name="adj" fmla="val 5060"/>
              </a:avLst>
            </a:prstGeom>
            <a:gradFill rotWithShape="1">
              <a:gsLst>
                <a:gs pos="0">
                  <a:srgbClr val="CCFFFF">
                    <a:alpha val="85999"/>
                  </a:srgbClr>
                </a:gs>
                <a:gs pos="100000">
                  <a:srgbClr val="88AAAA">
                    <a:alpha val="21001"/>
                  </a:srgbClr>
                </a:gs>
              </a:gsLst>
              <a:path path="rect">
                <a:fillToRect l="100000" t="100000"/>
              </a:path>
            </a:gra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  <p:sp>
          <p:nvSpPr>
            <p:cNvPr id="4132" name="WordArt 15">
              <a:hlinkClick r:id="rId2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6" y="432"/>
              <a:ext cx="1242" cy="5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Шкідливі </a:t>
              </a:r>
            </a:p>
            <a:p>
              <a:pPr algn="ctr"/>
              <a:r>
                <a:rPr lang="ru-RU" sz="3600" kern="1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звички</a:t>
              </a: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352800" y="76200"/>
            <a:ext cx="2438400" cy="1524000"/>
            <a:chOff x="2112" y="48"/>
            <a:chExt cx="1536" cy="960"/>
          </a:xfrm>
        </p:grpSpPr>
        <p:sp>
          <p:nvSpPr>
            <p:cNvPr id="7174" name="AutoShape 6"/>
            <p:cNvSpPr>
              <a:spLocks noChangeArrowheads="1"/>
            </p:cNvSpPr>
            <p:nvPr/>
          </p:nvSpPr>
          <p:spPr bwMode="auto">
            <a:xfrm>
              <a:off x="2112" y="48"/>
              <a:ext cx="1536" cy="960"/>
            </a:xfrm>
            <a:prstGeom prst="bevel">
              <a:avLst>
                <a:gd name="adj" fmla="val 5060"/>
              </a:avLst>
            </a:prstGeom>
            <a:gradFill rotWithShape="1">
              <a:gsLst>
                <a:gs pos="0">
                  <a:schemeClr val="accent1">
                    <a:alpha val="86000"/>
                  </a:schemeClr>
                </a:gs>
                <a:gs pos="100000">
                  <a:schemeClr val="accent1">
                    <a:gamma/>
                    <a:shade val="64314"/>
                    <a:invGamma/>
                    <a:alpha val="28999"/>
                  </a:schemeClr>
                </a:gs>
              </a:gsLst>
              <a:path path="rect">
                <a:fillToRect l="100000" t="100000"/>
              </a:path>
            </a:gra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4130" name="WordArt 16">
              <a:hlinkClick r:id="rId3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08" y="240"/>
              <a:ext cx="1344" cy="5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Раціональне</a:t>
              </a:r>
            </a:p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 харчування</a:t>
              </a:r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3276600" y="5257800"/>
            <a:ext cx="2438400" cy="1524000"/>
            <a:chOff x="1200" y="3312"/>
            <a:chExt cx="1536" cy="960"/>
          </a:xfrm>
        </p:grpSpPr>
        <p:sp>
          <p:nvSpPr>
            <p:cNvPr id="7181" name="AutoShape 13"/>
            <p:cNvSpPr>
              <a:spLocks noChangeArrowheads="1"/>
            </p:cNvSpPr>
            <p:nvPr/>
          </p:nvSpPr>
          <p:spPr bwMode="auto">
            <a:xfrm>
              <a:off x="1200" y="3312"/>
              <a:ext cx="1536" cy="960"/>
            </a:xfrm>
            <a:prstGeom prst="bevel">
              <a:avLst>
                <a:gd name="adj" fmla="val 5060"/>
              </a:avLst>
            </a:prstGeom>
            <a:gradFill rotWithShape="1">
              <a:gsLst>
                <a:gs pos="0">
                  <a:schemeClr val="accent1">
                    <a:alpha val="85001"/>
                  </a:schemeClr>
                </a:gs>
                <a:gs pos="100000">
                  <a:schemeClr val="accent1">
                    <a:gamma/>
                    <a:shade val="61569"/>
                    <a:invGamma/>
                    <a:alpha val="25999"/>
                  </a:schemeClr>
                </a:gs>
              </a:gsLst>
              <a:path path="rect">
                <a:fillToRect r="100000" b="100000"/>
              </a:path>
            </a:gra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4128" name="WordArt 17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96" y="3504"/>
              <a:ext cx="1344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Я - за здоровий</a:t>
              </a:r>
            </a:p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спосіб життя!</a:t>
              </a: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629400" y="2514600"/>
            <a:ext cx="2438400" cy="1524000"/>
            <a:chOff x="4176" y="1248"/>
            <a:chExt cx="1536" cy="960"/>
          </a:xfrm>
        </p:grpSpPr>
        <p:sp>
          <p:nvSpPr>
            <p:cNvPr id="7177" name="AutoShape 9"/>
            <p:cNvSpPr>
              <a:spLocks noChangeArrowheads="1"/>
            </p:cNvSpPr>
            <p:nvPr/>
          </p:nvSpPr>
          <p:spPr bwMode="auto">
            <a:xfrm>
              <a:off x="4176" y="1248"/>
              <a:ext cx="1536" cy="960"/>
            </a:xfrm>
            <a:prstGeom prst="bevel">
              <a:avLst>
                <a:gd name="adj" fmla="val 5060"/>
              </a:avLst>
            </a:prstGeom>
            <a:gradFill rotWithShape="1">
              <a:gsLst>
                <a:gs pos="0">
                  <a:schemeClr val="accent1">
                    <a:alpha val="85001"/>
                  </a:schemeClr>
                </a:gs>
                <a:gs pos="100000">
                  <a:schemeClr val="accent1">
                    <a:gamma/>
                    <a:shade val="64314"/>
                    <a:invGamma/>
                    <a:alpha val="25000"/>
                  </a:schemeClr>
                </a:gs>
              </a:gsLst>
              <a:path path="rect">
                <a:fillToRect t="100000" r="100000"/>
              </a:path>
            </a:gra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4126" name="WordArt 18">
              <a:hlinkClick r:id="rId5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62" y="1392"/>
              <a:ext cx="1254" cy="6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Краса </a:t>
              </a:r>
            </a:p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і здоров'я</a:t>
              </a:r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76200" y="2514600"/>
            <a:ext cx="2362200" cy="1524000"/>
            <a:chOff x="96" y="1296"/>
            <a:chExt cx="1488" cy="912"/>
          </a:xfrm>
        </p:grpSpPr>
        <p:sp>
          <p:nvSpPr>
            <p:cNvPr id="7176" name="AutoShape 8"/>
            <p:cNvSpPr>
              <a:spLocks noChangeArrowheads="1"/>
            </p:cNvSpPr>
            <p:nvPr/>
          </p:nvSpPr>
          <p:spPr bwMode="auto">
            <a:xfrm>
              <a:off x="96" y="1296"/>
              <a:ext cx="1488" cy="912"/>
            </a:xfrm>
            <a:prstGeom prst="bevel">
              <a:avLst>
                <a:gd name="adj" fmla="val 5060"/>
              </a:avLst>
            </a:prstGeom>
            <a:gradFill rotWithShape="1">
              <a:gsLst>
                <a:gs pos="0">
                  <a:schemeClr val="accent1">
                    <a:alpha val="82001"/>
                  </a:schemeClr>
                </a:gs>
                <a:gs pos="100000">
                  <a:schemeClr val="accent1">
                    <a:gamma/>
                    <a:shade val="56863"/>
                    <a:invGamma/>
                    <a:alpha val="24001"/>
                  </a:schemeClr>
                </a:gs>
              </a:gsLst>
              <a:path path="rect">
                <a:fillToRect l="100000" t="100000"/>
              </a:path>
            </a:gra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4124" name="WordArt 19">
              <a:hlinkClick r:id="rId6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92" y="1440"/>
              <a:ext cx="1272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Школа</a:t>
              </a:r>
            </a:p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і здоров'я</a:t>
              </a: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6172200" y="609600"/>
            <a:ext cx="2438400" cy="1524000"/>
            <a:chOff x="3696" y="240"/>
            <a:chExt cx="1536" cy="960"/>
          </a:xfrm>
        </p:grpSpPr>
        <p:sp>
          <p:nvSpPr>
            <p:cNvPr id="7175" name="AutoShape 7"/>
            <p:cNvSpPr>
              <a:spLocks noChangeArrowheads="1"/>
            </p:cNvSpPr>
            <p:nvPr/>
          </p:nvSpPr>
          <p:spPr bwMode="auto">
            <a:xfrm>
              <a:off x="3696" y="240"/>
              <a:ext cx="1536" cy="960"/>
            </a:xfrm>
            <a:prstGeom prst="bevel">
              <a:avLst>
                <a:gd name="adj" fmla="val 5060"/>
              </a:avLst>
            </a:prstGeom>
            <a:gradFill rotWithShape="1">
              <a:gsLst>
                <a:gs pos="0">
                  <a:schemeClr val="accent1">
                    <a:alpha val="86000"/>
                  </a:schemeClr>
                </a:gs>
                <a:gs pos="100000">
                  <a:schemeClr val="accent1">
                    <a:gamma/>
                    <a:shade val="66667"/>
                    <a:invGamma/>
                    <a:alpha val="24001"/>
                  </a:schemeClr>
                </a:gs>
              </a:gsLst>
              <a:path path="rect">
                <a:fillToRect t="100000" r="100000"/>
              </a:path>
            </a:gra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4122" name="WordArt 20">
              <a:hlinkClick r:id="rId7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792" y="384"/>
              <a:ext cx="1344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Спортивне</a:t>
              </a:r>
            </a:p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життя</a:t>
              </a:r>
            </a:p>
          </p:txBody>
        </p:sp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6172200" y="4495800"/>
            <a:ext cx="2438400" cy="1524000"/>
            <a:chOff x="3936" y="2256"/>
            <a:chExt cx="1536" cy="960"/>
          </a:xfrm>
        </p:grpSpPr>
        <p:sp>
          <p:nvSpPr>
            <p:cNvPr id="7180" name="AutoShape 12"/>
            <p:cNvSpPr>
              <a:spLocks noChangeArrowheads="1"/>
            </p:cNvSpPr>
            <p:nvPr/>
          </p:nvSpPr>
          <p:spPr bwMode="auto">
            <a:xfrm>
              <a:off x="3936" y="2256"/>
              <a:ext cx="1536" cy="960"/>
            </a:xfrm>
            <a:prstGeom prst="bevel">
              <a:avLst>
                <a:gd name="adj" fmla="val 5060"/>
              </a:avLst>
            </a:prstGeom>
            <a:gradFill rotWithShape="1">
              <a:gsLst>
                <a:gs pos="0">
                  <a:schemeClr val="accent1">
                    <a:alpha val="86000"/>
                  </a:schemeClr>
                </a:gs>
                <a:gs pos="100000">
                  <a:schemeClr val="accent1">
                    <a:gamma/>
                    <a:shade val="61569"/>
                    <a:invGamma/>
                    <a:alpha val="24001"/>
                  </a:schemeClr>
                </a:gs>
              </a:gsLst>
              <a:path path="rect">
                <a:fillToRect t="100000" r="100000"/>
              </a:path>
            </a:gra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4120" name="WordArt 23">
              <a:hlinkClick r:id="rId8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080" y="2448"/>
              <a:ext cx="1278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Безпека</a:t>
              </a:r>
            </a:p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пішохода</a:t>
              </a:r>
            </a:p>
          </p:txBody>
        </p:sp>
      </p:grpSp>
      <p:sp>
        <p:nvSpPr>
          <p:cNvPr id="4105" name="Line 26"/>
          <p:cNvSpPr>
            <a:spLocks noChangeShapeType="1"/>
          </p:cNvSpPr>
          <p:nvPr/>
        </p:nvSpPr>
        <p:spPr bwMode="auto">
          <a:xfrm flipV="1">
            <a:off x="5638800" y="17526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3200400" y="2438400"/>
            <a:ext cx="2743200" cy="1828800"/>
            <a:chOff x="2016" y="1488"/>
            <a:chExt cx="1728" cy="1152"/>
          </a:xfrm>
        </p:grpSpPr>
        <p:sp>
          <p:nvSpPr>
            <p:cNvPr id="7172" name="AutoShape 4"/>
            <p:cNvSpPr>
              <a:spLocks noChangeArrowheads="1"/>
            </p:cNvSpPr>
            <p:nvPr/>
          </p:nvSpPr>
          <p:spPr bwMode="auto">
            <a:xfrm>
              <a:off x="2016" y="1488"/>
              <a:ext cx="1728" cy="1152"/>
            </a:xfrm>
            <a:prstGeom prst="bevel">
              <a:avLst>
                <a:gd name="adj" fmla="val 506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3200" b="1"/>
            </a:p>
          </p:txBody>
        </p:sp>
        <p:sp>
          <p:nvSpPr>
            <p:cNvPr id="4118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256" y="1584"/>
              <a:ext cx="1287" cy="9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latin typeface="Arial"/>
                  <a:cs typeface="Arial"/>
                </a:rPr>
                <a:t>Здоровий</a:t>
              </a:r>
            </a:p>
            <a:p>
              <a:pPr algn="ctr"/>
              <a:r>
                <a:rPr lang="ru-RU" sz="3600" b="1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latin typeface="Arial"/>
                  <a:cs typeface="Arial"/>
                </a:rPr>
                <a:t>спосіб</a:t>
              </a:r>
            </a:p>
            <a:p>
              <a:pPr algn="ctr"/>
              <a:r>
                <a:rPr lang="ru-RU" sz="3600" b="1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latin typeface="Arial"/>
                  <a:cs typeface="Arial"/>
                </a:rPr>
                <a:t>життя</a:t>
              </a:r>
            </a:p>
          </p:txBody>
        </p:sp>
      </p:grpSp>
      <p:sp>
        <p:nvSpPr>
          <p:cNvPr id="4107" name="Line 25"/>
          <p:cNvSpPr>
            <a:spLocks noChangeShapeType="1"/>
          </p:cNvSpPr>
          <p:nvPr/>
        </p:nvSpPr>
        <p:spPr bwMode="auto">
          <a:xfrm flipV="1">
            <a:off x="4495800" y="1600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8" name="Line 27"/>
          <p:cNvSpPr>
            <a:spLocks noChangeShapeType="1"/>
          </p:cNvSpPr>
          <p:nvPr/>
        </p:nvSpPr>
        <p:spPr bwMode="auto">
          <a:xfrm flipH="1" flipV="1">
            <a:off x="2895600" y="1752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9" name="Line 28"/>
          <p:cNvSpPr>
            <a:spLocks noChangeShapeType="1"/>
          </p:cNvSpPr>
          <p:nvPr/>
        </p:nvSpPr>
        <p:spPr bwMode="auto">
          <a:xfrm flipH="1" flipV="1">
            <a:off x="2438400" y="3200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29"/>
          <p:cNvSpPr>
            <a:spLocks noChangeShapeType="1"/>
          </p:cNvSpPr>
          <p:nvPr/>
        </p:nvSpPr>
        <p:spPr bwMode="auto">
          <a:xfrm flipV="1">
            <a:off x="5943600" y="3200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30"/>
          <p:cNvSpPr>
            <a:spLocks noChangeShapeType="1"/>
          </p:cNvSpPr>
          <p:nvPr/>
        </p:nvSpPr>
        <p:spPr bwMode="auto">
          <a:xfrm flipH="1">
            <a:off x="2286000" y="38862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31"/>
          <p:cNvSpPr>
            <a:spLocks noChangeShapeType="1"/>
          </p:cNvSpPr>
          <p:nvPr/>
        </p:nvSpPr>
        <p:spPr bwMode="auto">
          <a:xfrm>
            <a:off x="5943600" y="38862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33"/>
          <p:cNvSpPr>
            <a:spLocks noChangeShapeType="1"/>
          </p:cNvSpPr>
          <p:nvPr/>
        </p:nvSpPr>
        <p:spPr bwMode="auto">
          <a:xfrm>
            <a:off x="4495800" y="4267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533400" y="4495800"/>
            <a:ext cx="2438400" cy="1524000"/>
            <a:chOff x="288" y="2304"/>
            <a:chExt cx="1536" cy="960"/>
          </a:xfrm>
        </p:grpSpPr>
        <p:sp>
          <p:nvSpPr>
            <p:cNvPr id="7178" name="AutoShape 10"/>
            <p:cNvSpPr>
              <a:spLocks noChangeArrowheads="1"/>
            </p:cNvSpPr>
            <p:nvPr/>
          </p:nvSpPr>
          <p:spPr bwMode="auto">
            <a:xfrm>
              <a:off x="288" y="2304"/>
              <a:ext cx="1536" cy="960"/>
            </a:xfrm>
            <a:prstGeom prst="bevel">
              <a:avLst>
                <a:gd name="adj" fmla="val 5060"/>
              </a:avLst>
            </a:prstGeom>
            <a:gradFill rotWithShape="1">
              <a:gsLst>
                <a:gs pos="0">
                  <a:schemeClr val="accent1">
                    <a:alpha val="83000"/>
                  </a:schemeClr>
                </a:gs>
                <a:gs pos="100000">
                  <a:schemeClr val="accent1">
                    <a:gamma/>
                    <a:shade val="66667"/>
                    <a:invGamma/>
                    <a:alpha val="21001"/>
                  </a:schemeClr>
                </a:gs>
              </a:gsLst>
              <a:path path="rect">
                <a:fillToRect l="100000" b="100000"/>
              </a:path>
            </a:gra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4116" name="WordArt 34">
              <a:hlinkClick r:id="rId9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22" y="2496"/>
              <a:ext cx="1158" cy="6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Екологія </a:t>
              </a:r>
            </a:p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і людина</a:t>
              </a: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07" grpId="0" animBg="1"/>
      <p:bldP spid="4108" grpId="0" animBg="1"/>
      <p:bldP spid="4109" grpId="0" animBg="1"/>
      <p:bldP spid="4110" grpId="0" animBg="1"/>
      <p:bldP spid="4111" grpId="0" animBg="1"/>
      <p:bldP spid="4112" grpId="0" animBg="1"/>
      <p:bldP spid="41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C:\Documents and Settings\Admin\Рабочий стол\презентация конкурс\arton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285750"/>
            <a:ext cx="6215063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род. собрание\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3714750"/>
            <a:ext cx="4475163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Documents and Settings\Admin\Рабочий стол\род. собрание\Startseite-Fotolia_17891869_M-1024x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428625"/>
            <a:ext cx="4357688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429250" y="214313"/>
            <a:ext cx="3429000" cy="600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здорового способу </a:t>
            </a:r>
            <a:r>
              <a:rPr lang="ru-RU" sz="32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Щира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дружба </a:t>
            </a:r>
            <a:r>
              <a:rPr lang="ru-RU" sz="32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батьків</a:t>
            </a:r>
            <a:endParaRPr lang="ru-RU" sz="32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Сприятливий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моральний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клімат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родині</a:t>
            </a:r>
            <a:endParaRPr lang="ru-RU" sz="32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стану </a:t>
            </a:r>
            <a:r>
              <a:rPr lang="ru-RU" sz="32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сім'ї</a:t>
            </a:r>
            <a:endParaRPr lang="ru-RU" sz="32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4929188" y="3714750"/>
            <a:ext cx="38576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Дотримання </a:t>
            </a:r>
            <a:endParaRPr lang="en-US" sz="30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режиму дня - важлива умова для формування здорового способу життя</a:t>
            </a:r>
          </a:p>
        </p:txBody>
      </p:sp>
      <p:pic>
        <p:nvPicPr>
          <p:cNvPr id="6147" name="Picture 2" descr="C:\Documents and Settings\Admin\Рабочий стол\презентация конкурс\-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357188"/>
            <a:ext cx="4656137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 descr="C:\Documents and Settings\Admin\Рабочий стол\презентация конкурс\6853c69018c129b460be4439e9ee8aa72be9029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3446463"/>
            <a:ext cx="4071938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C:\Documents and Settings\Admin\Рабочий стол\презентация конкурс\bffc804ec570731793ec32f437417014-200x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88" y="500063"/>
            <a:ext cx="1905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714375" y="2571750"/>
            <a:ext cx="80724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Рухова активність і перебування на свіжому повітрі - ось що повинно складати основу відпочинку. Це заняття фізичною культурою,  виїзди на природу, на річку, відвідування цікавих місць, поїздки та екскурсії. </a:t>
            </a:r>
            <a:endParaRPr lang="en-US" sz="20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це не тільки формує здоровий спосіб життя, а й згуртовує сім'ю.</a:t>
            </a:r>
          </a:p>
        </p:txBody>
      </p:sp>
      <p:pic>
        <p:nvPicPr>
          <p:cNvPr id="7171" name="Picture 2" descr="C:\Documents and Settings\Admin\Рабочий стол\презентация конкурс\966270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28625"/>
            <a:ext cx="32512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 descr="C:\Documents and Settings\Admin\Рабочий стол\презентация конкурс\depositphotos_36044813-stock-photo-happy-family-walking-under-t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428625"/>
            <a:ext cx="332263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C:\Documents and Settings\Admin\Рабочий стол\презентация конкурс\velosypednie_progul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233863"/>
            <a:ext cx="31432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" descr="C:\Documents and Settings\Admin\Рабочий стол\презентация конкурс\phoca_thumb_l_20170804-20170804-54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5" y="4214813"/>
            <a:ext cx="332263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C:\Documents and Settings\Admin\Рабочий стол\презентация конкурс\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4214813"/>
            <a:ext cx="307181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2" descr="C:\Documents and Settings\Admin\Рабочий стол\презентация конкурс\fi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357188"/>
            <a:ext cx="32337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3" descr="C:\Documents and Settings\Admin\Рабочий стол\презентация конкурс\utrennyaya-gimnastika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4214813"/>
            <a:ext cx="3214687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4" descr="C:\Documents and Settings\Admin\Рабочий стол\презентация конкурс\img_80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357188"/>
            <a:ext cx="3143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5" descr="C:\Documents and Settings\Admin\Рабочий стол\презентация конкурс\eCpb5n_5rL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63" y="22860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Box 15"/>
          <p:cNvSpPr txBox="1">
            <a:spLocks noChangeArrowheads="1"/>
          </p:cNvSpPr>
          <p:nvPr/>
        </p:nvSpPr>
        <p:spPr bwMode="auto">
          <a:xfrm>
            <a:off x="785813" y="2643188"/>
            <a:ext cx="21431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Необхідно формувати звичку щодня виконувати </a:t>
            </a:r>
          </a:p>
          <a:p>
            <a:pPr algn="ctr"/>
            <a:endParaRPr lang="ru-RU"/>
          </a:p>
        </p:txBody>
      </p:sp>
      <p:sp>
        <p:nvSpPr>
          <p:cNvPr id="8200" name="Прямоугольник 16"/>
          <p:cNvSpPr>
            <a:spLocks noChangeArrowheads="1"/>
          </p:cNvSpPr>
          <p:nvPr/>
        </p:nvSpPr>
        <p:spPr bwMode="auto">
          <a:xfrm>
            <a:off x="6143625" y="2643188"/>
            <a:ext cx="2643188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</a:t>
            </a:r>
            <a:r>
              <a:rPr lang="ru-RU" sz="3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ранкову гімнастику.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C:\Documents and Settings\Admin\Рабочий стол\презентация конкурс\image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481013"/>
            <a:ext cx="7908925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C:\Documents and Settings\Admin\Рабочий стол\презентация конкурс\Гігієна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63" y="5072063"/>
            <a:ext cx="9921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 descr="C:\Documents and Settings\Admin\Рабочий стол\презентация конкурс\foto_lichnaya_gigie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38" y="357188"/>
            <a:ext cx="1449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C:\Documents and Settings\Admin\Рабочий стол\презентация конкурс\b95408edfcec824d03dcf615750f13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88" y="5429250"/>
            <a:ext cx="1357312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481</Words>
  <Application>Microsoft Office PowerPoint</Application>
  <PresentationFormat>Экран (4:3)</PresentationFormat>
  <Paragraphs>129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Алла</cp:lastModifiedBy>
  <cp:revision>140</cp:revision>
  <dcterms:created xsi:type="dcterms:W3CDTF">2011-08-02T23:19:04Z</dcterms:created>
  <dcterms:modified xsi:type="dcterms:W3CDTF">2021-01-28T19:32:21Z</dcterms:modified>
</cp:coreProperties>
</file>