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EB9C3B-7F6E-485F-B481-2CE374F55BB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2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4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1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2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AE0D-C061-45D7-8016-125408C0BF7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039E-3176-4A86-B207-C52CC2F25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8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4.wdp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rabstol_net_fire_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748662"/>
            <a:ext cx="7992888" cy="2000548"/>
          </a:xfrm>
          <a:prstGeom prst="rect">
            <a:avLst/>
          </a:prstGeom>
          <a:gradFill>
            <a:gsLst>
              <a:gs pos="0">
                <a:schemeClr val="dk1">
                  <a:shade val="51000"/>
                  <a:satMod val="130000"/>
                  <a:alpha val="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</a:t>
            </a:r>
            <a:r>
              <a:rPr lang="uk-UA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тему: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Запобігання пожежам і захисту від них. Використання первинних засобів гасіння пожежі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Кирилл\Desktop\4933568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153988"/>
            <a:ext cx="2123017" cy="24879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Кирилл\Desktop\4933568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98" y="3235566"/>
            <a:ext cx="2340260" cy="27424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Кирилл\Desktop\4933568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63044"/>
            <a:ext cx="2340260" cy="27424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Кирилл\Desktop\4933568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38376"/>
            <a:ext cx="2340260" cy="27424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MSU\пожежа\716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AMSU\пожежа\-3-=L_thumb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55976"/>
            <a:ext cx="2648868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AMSU\пожежа\-3-=L_thumb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3916"/>
            <a:ext cx="2648868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AMSU\пожежа\-3-=L_thumb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60" y="4623916"/>
            <a:ext cx="2648868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AMSU\пожежа\-3-=L_thumb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6" y="4597400"/>
            <a:ext cx="2648868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AMSU\пожежа\-3-=L_thumb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572000"/>
            <a:ext cx="2648868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AMSU\пожежа\-3-=L_thumb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04" y="4785320"/>
            <a:ext cx="2648868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796" y="2204864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shutterstock_82845313-1-700x46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2" y="0"/>
            <a:ext cx="91924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680520" cy="1569660"/>
          </a:xfrm>
          <a:prstGeom prst="rect">
            <a:avLst/>
          </a:prstGeom>
          <a:solidFill>
            <a:schemeClr val="dk1">
              <a:alpha val="77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неконтрольоване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вогнищем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розповсюджується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Кирилл\Desktop\13.02.07-Pozhar-Urdomskoy-sredney-shkolyi.-Uzhas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56" y="794916"/>
            <a:ext cx="3851524" cy="256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819700" y="4043040"/>
            <a:ext cx="5260032" cy="2062103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2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лідки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від пожежі: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Матеріальні - великі (коли збитки становлять від 10000 і більше розмірів мінімальної заробітної плати) і великі (збитки сягають від 1000 до 10 000 розмірів мінімальної заробітної плати) та інші.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Кирилл\Desktop\dK4DqS2GG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" y="2924944"/>
            <a:ext cx="35643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74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ирилл\Desktop\Og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595"/>
            <a:ext cx="9189210" cy="69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64" y="-19595"/>
            <a:ext cx="5130800" cy="2246769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Соціальні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наслідки (загибель і травмуванням людей, порушення їх фізичного та психологічного стану, зростанням захворюваності населення, підвищенням соціальної напруги у суспільстві внаслідок втрати житлового фонду, позбавленням робочих місць).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565211"/>
            <a:ext cx="4977251" cy="1323439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8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Екологічні наслідки пожеж (руйнування озонового шару, втрати атмосферою кисню, теплове забруднення, посилення парникового ефекту тощо).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AMSU\пожежа\e7cc61823f20ee61afc7d9889f91f4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67" y="139934"/>
            <a:ext cx="3185964" cy="212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AMSU\пожежа\psihol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17" y="1943013"/>
            <a:ext cx="2251894" cy="225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AMSU\пожежа\sport_trav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56" y="3531261"/>
            <a:ext cx="2644775" cy="164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AMSU\пожежа\fire-cherem-1-480x2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564904"/>
            <a:ext cx="2928053" cy="179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AMSU\пожежа\gallery_14_2_239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28" y="3905513"/>
            <a:ext cx="2304256" cy="172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AMSU\пожежа\001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3" y="5170027"/>
            <a:ext cx="2508672" cy="166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MSU\пожежа\g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4968552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Пожежна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регламентованою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імовірністю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виключається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людей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AMSU\пожежа\7445bf8eed05f1f4f194f00dd885fc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4"/>
          <a:stretch/>
        </p:blipFill>
        <p:spPr bwMode="auto">
          <a:xfrm>
            <a:off x="5580112" y="188640"/>
            <a:ext cx="3327078" cy="203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AMSU\пожежа\134158259691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92" y="2030881"/>
            <a:ext cx="2862511" cy="190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869160"/>
            <a:ext cx="7954673" cy="138499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пожежної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мінімізація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MSU\пожежа\g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4896544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б'єкти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пожежної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людей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пожежі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вторинних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проявів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AMSU\пожежа\227249876_w640_h640_tab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88" y="48940"/>
            <a:ext cx="2138607" cy="15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AMSU\пожежа\firedete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09819"/>
            <a:ext cx="1800200" cy="13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AMSU\пожежа\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81" y="1899289"/>
            <a:ext cx="2016820" cy="13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AMSU\пожежа\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722268" cy="15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4785373"/>
            <a:ext cx="4314556" cy="1477328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72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Фактори пожежі: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полум'я та іскри, підвищена температура навколишнього середовища, токсичні продукти горіння й термічного розкладу матеріалів і речовин, дим, знижена концентрація кисню.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AMSU\пожежа\post-82274-12354971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5127"/>
            <a:ext cx="2661847" cy="1780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AMSU\пожежа\3900968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49" y="4941168"/>
            <a:ext cx="2448037" cy="170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MSU\пожежа\g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4572000" cy="1754326"/>
          </a:xfrm>
          <a:prstGeom prst="rect">
            <a:avLst/>
          </a:prstGeom>
          <a:solidFill>
            <a:schemeClr val="dk1">
              <a:alpha val="68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Вторинні прояви небезпечних факторів пожежі: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уламки, частини зруйнованих апаратів, агрегатів, установок, конструкцій; радіоактивні та токсичні речовини і матеріали, викинуті зі зруйнованих апаратів та установок;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AMSU\пожежа\17878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60983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93423" y="3429000"/>
            <a:ext cx="4572000" cy="3139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Системи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пожежної безпеки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 це комплекс організаційних заходів і технічних засобів, спрямованих на запобігання пожежі та збитків від неї.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Метою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пожежної безпеки об'єкта 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попередження виникнення пожежі на визначеному чинними нормативами рівні, а у випадку виникнення пожежі - обмеження її розповсюдження, своєчасне виявлення, гасіння пожежі, захист людей і матеріальних цінностей.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AMSU\пожежа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2" y="4062556"/>
            <a:ext cx="25040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MSU\пожежа\g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628" y="586656"/>
            <a:ext cx="4572000" cy="1754326"/>
          </a:xfrm>
          <a:prstGeom prst="rect">
            <a:avLst/>
          </a:prstGeom>
          <a:solidFill>
            <a:schemeClr val="dk1">
              <a:alpha val="71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Залежно від категорії приміщень та будівель і класу зон за вибуховою і пожежною небезпекою, відповідно до вимог чинних нормативів, розробляються технічні і організаційні заходи і засоби забезпечення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вибухопожежної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безпеки об'єкта.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AMSU\пожежа\signs0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9836"/>
            <a:ext cx="38197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4264" y="4653136"/>
            <a:ext cx="7488832" cy="1754326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Основними системами комплексу заходів та засобів щодо забезпечення пожежної безпеки об'єкта є: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 typeface="+mj-lt"/>
              <a:buAutoNum type="arabicPeriod"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система запобігання пожежі;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 typeface="+mj-lt"/>
              <a:buAutoNum type="arabicPeriod"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система протипожежного захисту;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 typeface="+mj-lt"/>
              <a:buAutoNum type="arabicPeriod"/>
            </a:pP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система організаційно-технічних заходів.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MSU\пожежа\g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532" y="146348"/>
            <a:ext cx="7920880" cy="1200329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працівників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 час виникнення пожежі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разі виникнення пожежі (ознак горіння) кожен працівник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зобов’язаний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204" y="1704290"/>
            <a:ext cx="5782964" cy="1938992"/>
          </a:xfrm>
          <a:prstGeom prst="rect">
            <a:avLst/>
          </a:prstGeom>
          <a:solidFill>
            <a:schemeClr val="accent2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Негайно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повідомити про це телефоном аварійно-рятувальну службу  (тел. 101). При цьому необхідно назвати адресу об’єкта, вказати кількість поверхів будівлі, місце виникнення пожежі, обстановку на пожежі, наявність людей, а також повідомити своє прізвище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AMSU\пожежа\pic (10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663504" cy="252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75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MSU\пожежа\g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4536504" cy="1323439"/>
          </a:xfrm>
          <a:prstGeom prst="rect">
            <a:avLst/>
          </a:prstGeom>
          <a:solidFill>
            <a:schemeClr val="accent2">
              <a:alpha val="9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Вжити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(по можливості) заходів по евакуації людей, гасіння (локалізації) пожежі та збереження матеріальних цінностей;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492896"/>
            <a:ext cx="4572000" cy="1631216"/>
          </a:xfrm>
          <a:prstGeom prst="rect">
            <a:avLst/>
          </a:prstGeom>
          <a:solidFill>
            <a:schemeClr val="accent2">
              <a:alpha val="9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пожежа виникла на підприємстві, повідомити про неї керівника чи відповідну компетентну посадову особу та (або) чергового  об’єкту;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73216"/>
            <a:ext cx="4248472" cy="1015663"/>
          </a:xfrm>
          <a:prstGeom prst="rect">
            <a:avLst/>
          </a:prstGeom>
          <a:solidFill>
            <a:schemeClr val="accent2">
              <a:alpha val="9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разі необхідності викликати інші аварійні служби (медичну, газорятувальну тощо).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AMSU\пожежа\4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1"/>
            <a:ext cx="3056619" cy="2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AMSU\пожежа\начальник эуив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5927"/>
            <a:ext cx="2376264" cy="20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AMSU\пожежа\car2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0919"/>
            <a:ext cx="2953867" cy="20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5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499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карина</cp:lastModifiedBy>
  <cp:revision>18</cp:revision>
  <dcterms:created xsi:type="dcterms:W3CDTF">2016-04-21T06:13:21Z</dcterms:created>
  <dcterms:modified xsi:type="dcterms:W3CDTF">2021-04-27T10:45:47Z</dcterms:modified>
</cp:coreProperties>
</file>