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handoutMasterIdLst>
    <p:handoutMasterId r:id="rId27"/>
  </p:handoutMasterIdLst>
  <p:sldIdLst>
    <p:sldId id="256" r:id="rId2"/>
    <p:sldId id="262" r:id="rId3"/>
    <p:sldId id="257" r:id="rId4"/>
    <p:sldId id="263" r:id="rId5"/>
    <p:sldId id="265" r:id="rId6"/>
    <p:sldId id="261" r:id="rId7"/>
    <p:sldId id="279" r:id="rId8"/>
    <p:sldId id="280" r:id="rId9"/>
    <p:sldId id="281" r:id="rId10"/>
    <p:sldId id="264" r:id="rId11"/>
    <p:sldId id="266" r:id="rId12"/>
    <p:sldId id="267" r:id="rId13"/>
    <p:sldId id="269" r:id="rId14"/>
    <p:sldId id="268" r:id="rId15"/>
    <p:sldId id="270" r:id="rId16"/>
    <p:sldId id="272" r:id="rId17"/>
    <p:sldId id="273" r:id="rId18"/>
    <p:sldId id="274" r:id="rId19"/>
    <p:sldId id="275" r:id="rId20"/>
    <p:sldId id="276" r:id="rId21"/>
    <p:sldId id="271" r:id="rId22"/>
    <p:sldId id="277" r:id="rId23"/>
    <p:sldId id="258" r:id="rId24"/>
    <p:sldId id="278" r:id="rId25"/>
    <p:sldId id="26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60"/>
  </p:normalViewPr>
  <p:slideViewPr>
    <p:cSldViewPr>
      <p:cViewPr varScale="1">
        <p:scale>
          <a:sx n="80" d="100"/>
          <a:sy n="80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7405559-663C-47E3-B7D2-7CFC1BDB85CC}" type="datetimeFigureOut">
              <a:rPr lang="ru-RU"/>
              <a:pPr>
                <a:defRPr/>
              </a:pPr>
              <a:t>29.01.2021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1B023BA-D67B-49A3-9590-6ACE052F84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B35B4-7C82-4035-A2FD-073CA28D113E}" type="datetimeFigureOut">
              <a:rPr lang="ru-RU"/>
              <a:pPr>
                <a:defRPr/>
              </a:pPr>
              <a:t>29.01.2021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6CDB7-31A8-49A6-9BD3-16F9D8F420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CDB-5738-4482-BE75-FB068BC28B3C}" type="datetimeFigureOut">
              <a:rPr lang="ru-RU"/>
              <a:pPr>
                <a:defRPr/>
              </a:pPr>
              <a:t>29.01.2021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E2F35-8472-4E81-9FD3-DC7F5AAC4B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1CFAA-1F67-46DB-9C7F-6B9C9FDB18BA}" type="datetimeFigureOut">
              <a:rPr lang="ru-RU"/>
              <a:pPr>
                <a:defRPr/>
              </a:pPr>
              <a:t>29.01.2021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9A61B-3CB8-4409-8CC7-13C6091233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95DE9-3D86-44EC-A6F8-FDFC5750356B}" type="datetimeFigureOut">
              <a:rPr lang="ru-RU"/>
              <a:pPr>
                <a:defRPr/>
              </a:pPr>
              <a:t>29.01.2021</a:t>
            </a:fld>
            <a:endParaRPr lang="ru-R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1DEC9-2C80-49A7-B056-F7220E74C0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4421A-DF96-4D74-B046-A97E3E24609F}" type="datetimeFigureOut">
              <a:rPr lang="ru-RU"/>
              <a:pPr>
                <a:defRPr/>
              </a:pPr>
              <a:t>29.01.2021</a:t>
            </a:fld>
            <a:endParaRPr lang="ru-RU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45BC0-FB5E-453E-9187-888F39416B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FB67E-6072-4D48-84F3-FC1F9FF38956}" type="datetimeFigureOut">
              <a:rPr lang="ru-RU"/>
              <a:pPr>
                <a:defRPr/>
              </a:pPr>
              <a:t>29.01.2021</a:t>
            </a:fld>
            <a:endParaRPr lang="ru-R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57EA6-D76F-4C0C-9FC1-89F47BEF29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81054-A781-4399-807C-80FBFD1025BA}" type="datetimeFigureOut">
              <a:rPr lang="ru-RU"/>
              <a:pPr>
                <a:defRPr/>
              </a:pPr>
              <a:t>29.01.2021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E639B-D199-48DC-8A72-F254DCBA8A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50A31-C0FF-454D-8985-AD9946298675}" type="datetimeFigureOut">
              <a:rPr lang="ru-RU"/>
              <a:pPr>
                <a:defRPr/>
              </a:pPr>
              <a:t>29.01.2021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91162-F995-4B7F-86A0-3823F06A4C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C34A2-73C2-4922-B176-7C714DE9F0F5}" type="datetimeFigureOut">
              <a:rPr lang="ru-RU"/>
              <a:pPr>
                <a:defRPr/>
              </a:pPr>
              <a:t>29.01.2021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5A485-56E2-474A-951B-2C3940F0E6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C4BD3-E0FA-4438-8968-0B0066E2CC0F}" type="datetimeFigureOut">
              <a:rPr lang="ru-RU"/>
              <a:pPr>
                <a:defRPr/>
              </a:pPr>
              <a:t>29.01.2021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ACB73-85B7-4435-BAC7-B4CEA7E049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BB7E7-F70F-45BF-9CB1-8099313C266B}" type="datetimeFigureOut">
              <a:rPr lang="ru-RU"/>
              <a:pPr>
                <a:defRPr/>
              </a:pPr>
              <a:t>29.01.2021</a:t>
            </a:fld>
            <a:endParaRPr lang="ru-R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868F0-3E67-48AE-9551-124072DA44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DBE57-1ABB-4C79-A15F-B4AE9C0E2F23}" type="datetimeFigureOut">
              <a:rPr lang="ru-RU"/>
              <a:pPr>
                <a:defRPr/>
              </a:pPr>
              <a:t>29.01.2021</a:t>
            </a:fld>
            <a:endParaRPr lang="ru-RU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96182-0A19-4C5D-BF24-BDCA81497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19C73-0C8D-4374-95F5-2B8572E378DF}" type="datetimeFigureOut">
              <a:rPr lang="ru-RU"/>
              <a:pPr>
                <a:defRPr/>
              </a:pPr>
              <a:t>29.01.2021</a:t>
            </a:fld>
            <a:endParaRPr lang="ru-R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54357-5B31-44E4-851F-FDC580EF7A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20A9A-E4F6-40B0-A367-6434CF378F8E}" type="datetimeFigureOut">
              <a:rPr lang="ru-RU"/>
              <a:pPr>
                <a:defRPr/>
              </a:pPr>
              <a:t>29.01.2021</a:t>
            </a:fld>
            <a:endParaRPr lang="ru-RU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1CC7E-ACE9-402C-A50C-F12EF11589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DD42C-DBB9-425F-989A-37597695A8C3}" type="datetimeFigureOut">
              <a:rPr lang="ru-RU"/>
              <a:pPr>
                <a:defRPr/>
              </a:pPr>
              <a:t>29.01.2021</a:t>
            </a:fld>
            <a:endParaRPr lang="ru-R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71DDC-1CAC-4F38-A50F-B0A8919A7E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8713F-0157-43C5-8C7E-CC43DF87B5C1}" type="datetimeFigureOut">
              <a:rPr lang="ru-RU"/>
              <a:pPr>
                <a:defRPr/>
              </a:pPr>
              <a:t>29.01.2021</a:t>
            </a:fld>
            <a:endParaRPr lang="ru-R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84164-5FC4-4FD0-987D-4C8CF967BD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732C0F-0CC6-41C4-8194-E3DE2AA568DF}" type="datetimeFigureOut">
              <a:rPr lang="ru-RU"/>
              <a:pPr>
                <a:defRPr/>
              </a:pPr>
              <a:t>29.01.2021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smtClean="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6EC1F987-C2C3-4265-8723-791999604A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../&#1052;&#1086;&#1080;%20&#1076;&#1086;&#1082;&#1091;&#1084;&#1077;&#1085;&#1090;&#1099;/Downloads/vred_kureniya_5_mout.av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24479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C00000"/>
                </a:solidFill>
              </a:rPr>
              <a:t>Шк</a:t>
            </a:r>
            <a:r>
              <a:rPr lang="uk-UA" dirty="0" err="1" smtClean="0">
                <a:solidFill>
                  <a:srgbClr val="C00000"/>
                </a:solidFill>
              </a:rPr>
              <a:t>ідливий</a:t>
            </a:r>
            <a:r>
              <a:rPr lang="uk-UA" dirty="0" smtClean="0">
                <a:solidFill>
                  <a:srgbClr val="C00000"/>
                </a:solidFill>
              </a:rPr>
              <a:t> вплив </a:t>
            </a:r>
            <a:r>
              <a:rPr lang="uk-UA" dirty="0" err="1" smtClean="0">
                <a:solidFill>
                  <a:srgbClr val="C00000"/>
                </a:solidFill>
              </a:rPr>
              <a:t>тютюнопаління</a:t>
            </a:r>
            <a:r>
              <a:rPr lang="uk-UA" dirty="0" smtClean="0">
                <a:solidFill>
                  <a:srgbClr val="C00000"/>
                </a:solidFill>
              </a:rPr>
              <a:t> на здоров</a:t>
            </a:r>
            <a:r>
              <a:rPr lang="en-US" dirty="0" smtClean="0">
                <a:solidFill>
                  <a:srgbClr val="C00000"/>
                </a:solidFill>
              </a:rPr>
              <a:t>’</a:t>
            </a:r>
            <a:r>
              <a:rPr lang="uk-UA" dirty="0" smtClean="0">
                <a:solidFill>
                  <a:srgbClr val="C00000"/>
                </a:solidFill>
              </a:rPr>
              <a:t>я людини.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0" y="473075"/>
            <a:ext cx="2476500" cy="161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450850"/>
            <a:ext cx="2057400" cy="22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465138"/>
            <a:ext cx="2754313" cy="2754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Перебування дитини в накуреній кімнаті призводить до :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r>
              <a:rPr lang="uk-UA" smtClean="0"/>
              <a:t>головного болю,</a:t>
            </a:r>
          </a:p>
          <a:p>
            <a:r>
              <a:rPr lang="uk-UA" smtClean="0"/>
              <a:t> поганого апетиту,</a:t>
            </a:r>
          </a:p>
          <a:p>
            <a:r>
              <a:rPr lang="uk-UA" smtClean="0"/>
              <a:t> роздратованості, </a:t>
            </a:r>
          </a:p>
          <a:p>
            <a:r>
              <a:rPr lang="uk-UA" smtClean="0"/>
              <a:t>відставання у фізичному розвитку .</a:t>
            </a:r>
            <a:endParaRPr lang="ru-RU" smtClean="0"/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4500563"/>
            <a:ext cx="23812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3786188"/>
            <a:ext cx="2508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одержимое 2"/>
          <p:cNvSpPr>
            <a:spLocks noGrp="1"/>
          </p:cNvSpPr>
          <p:nvPr>
            <p:ph idx="1"/>
          </p:nvPr>
        </p:nvSpPr>
        <p:spPr>
          <a:xfrm>
            <a:off x="4143375" y="1643063"/>
            <a:ext cx="3781425" cy="4830762"/>
          </a:xfrm>
        </p:spPr>
        <p:txBody>
          <a:bodyPr/>
          <a:lstStyle/>
          <a:p>
            <a:r>
              <a:rPr lang="uk-UA" b="1" smtClean="0"/>
              <a:t>. </a:t>
            </a:r>
            <a:r>
              <a:rPr lang="uk-UA" smtClean="0"/>
              <a:t>Тютюн — це однорічна рослина ро­дини пасльонових, висушене листя якої подрібнюють і використовують для куріння. До складу листків тютюну входять нікотин, вуглеводи, органічні кислоти, смоли й ефірні олії (олії надають тютюну характерного запаху). Основна особливість тютюну, завдяки якій він відрізняється від інших рослин родини пасльонових (картоплі, помідорів), — вміст нікотину.</a:t>
            </a:r>
            <a:endParaRPr lang="ru-RU" smtClean="0"/>
          </a:p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93641" y="29208"/>
            <a:ext cx="584044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Що таке тютюн?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857375"/>
            <a:ext cx="3214688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/>
                </a:solidFill>
              </a:rPr>
              <a:t>Нікотин — одна з найсильніших рослинних </a:t>
            </a:r>
            <a:r>
              <a:rPr lang="uk-UA" dirty="0" err="1" smtClean="0">
                <a:solidFill>
                  <a:schemeClr val="tx1"/>
                </a:solidFill>
              </a:rPr>
              <a:t>отрут</a:t>
            </a:r>
            <a:r>
              <a:rPr lang="uk-UA" dirty="0" smtClean="0">
                <a:solidFill>
                  <a:schemeClr val="tx1"/>
                </a:solidFill>
              </a:rPr>
              <a:t> 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685800" y="2185988"/>
            <a:ext cx="7400925" cy="2471737"/>
          </a:xfrm>
        </p:spPr>
        <p:txBody>
          <a:bodyPr/>
          <a:lstStyle/>
          <a:p>
            <a:r>
              <a:rPr lang="uk-UA" smtClean="0"/>
              <a:t>“ Крапля нікотину вбиває коня .”</a:t>
            </a:r>
          </a:p>
          <a:p>
            <a:r>
              <a:rPr lang="uk-UA" smtClean="0"/>
              <a:t>Дуже чутливі до нікотину птахи, риби та земноводні.</a:t>
            </a:r>
          </a:p>
          <a:p>
            <a:r>
              <a:rPr lang="uk-UA" smtClean="0"/>
              <a:t>Якщо заповзятому курцеві поставити п'явку (медичну), то вона дуже швидко відпадає і гине , бо висмоктала кров із вмістом нікотину.</a:t>
            </a:r>
            <a:endParaRPr lang="ru-RU" smtClean="0"/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2350" y="1690688"/>
            <a:ext cx="166370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994150"/>
            <a:ext cx="1890713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00413" y="4270375"/>
            <a:ext cx="2700337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3363" y="4275138"/>
            <a:ext cx="3043237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иктория\Desktop\5bbc492af820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5663"/>
            <a:ext cx="9129713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288" y="260350"/>
            <a:ext cx="8640762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 чого </a:t>
            </a:r>
            <a:r>
              <a:rPr lang="uk-UA" sz="48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складається цигарка </a:t>
            </a:r>
            <a:endParaRPr lang="ru-RU" sz="4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85813" y="2286000"/>
            <a:ext cx="1143000" cy="5715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Бутан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42875" y="4357688"/>
            <a:ext cx="1357313" cy="64293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Папір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428750" y="4929188"/>
            <a:ext cx="1357313" cy="65246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Метан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2857500" y="5286375"/>
            <a:ext cx="1500188" cy="6429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Миш'як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000250" y="1928813"/>
            <a:ext cx="1357313" cy="64293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Кадмій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500438" y="1857375"/>
            <a:ext cx="1357312" cy="9286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/>
              <a:t>Вугле-кислий</a:t>
            </a:r>
            <a:r>
              <a:rPr lang="uk-UA" dirty="0"/>
              <a:t> газ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3500438" y="2928938"/>
            <a:ext cx="1571625" cy="64293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Гексамін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4857750" y="2714625"/>
            <a:ext cx="1214438" cy="6429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Клей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5857875" y="2857500"/>
            <a:ext cx="1500188" cy="6429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Нікотин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7286625" y="2928938"/>
            <a:ext cx="1357313" cy="64293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Амоній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7572375" y="5072063"/>
            <a:ext cx="1357313" cy="64293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Фарба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4500563" y="5357813"/>
            <a:ext cx="2286000" cy="64293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Вуглекислий газ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5429250" y="6000750"/>
            <a:ext cx="1633538" cy="6429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Метанол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1143000" y="1600200"/>
            <a:ext cx="6781800" cy="3114675"/>
          </a:xfrm>
        </p:spPr>
        <p:txBody>
          <a:bodyPr/>
          <a:lstStyle/>
          <a:p>
            <a:r>
              <a:rPr lang="uk-UA" sz="2400" smtClean="0"/>
              <a:t>Вчені встановили, що до складу тютюнового дьогтю входять канцерогенні речовини (від лат. «канцер» — рак), які викликають злоякісні пухлини. Серед них особ­ливе місце займають радіоактивні речовини, які тютюн у великій кількості «виловлює» з ґрунту, з води і повітря, особливо там, де відзначається підвищений фон радіації</a:t>
            </a:r>
            <a:endParaRPr lang="ru-RU" sz="240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675" y="4875213"/>
            <a:ext cx="1946275" cy="1931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4714875" y="1357313"/>
            <a:ext cx="3209925" cy="4572000"/>
          </a:xfrm>
        </p:spPr>
        <p:txBody>
          <a:bodyPr/>
          <a:lstStyle/>
          <a:p>
            <a:r>
              <a:rPr lang="uk-UA" sz="2000" smtClean="0"/>
              <a:t>Розповсюдження тютюну в Європі пов’язане з ім’ям Христофора Колумба. У жовтні 1492 р. великий мореплавець відкрив не тільки Америку, а й тютюн. Спочатку куріння тільки дивувало, та дуже скоро матроси самі навчилися курити.</a:t>
            </a:r>
            <a:endParaRPr lang="ru-RU" sz="2000" smtClean="0"/>
          </a:p>
        </p:txBody>
      </p:sp>
      <p:pic>
        <p:nvPicPr>
          <p:cNvPr id="4" name="Содержимое 8" descr="http://smokinghasgot2go.narod.ru/3h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14348" y="1071546"/>
            <a:ext cx="3357563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13" y="1571625"/>
            <a:ext cx="4281487" cy="49022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Королева Катерина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Медічі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страждала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головного болю.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Французький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посол у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Португалії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Жан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Ніко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підніс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їй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подарунок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листя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насіння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тютюну. Королева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почувала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себе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краще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коли нюхала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цьому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Ніко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нажив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слави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З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ім’ям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пов’язана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ботанічна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тютюну (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nісоtіаnа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допомогою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куріння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намагалися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лікувати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головний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зубний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біль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деякі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шкірні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захворювання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Проте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захоплення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лікувальними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властивостями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тютюну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невдовзі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минуло,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траплялися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отруєння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ним.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Почалися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переслідування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курців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їх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звинувачували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зв’язках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дияволом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175" y="642938"/>
            <a:ext cx="1554163" cy="1928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5" y="357188"/>
            <a:ext cx="1643063" cy="240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2928938"/>
            <a:ext cx="2513012" cy="321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Содержимое 2"/>
          <p:cNvSpPr>
            <a:spLocks noGrp="1"/>
          </p:cNvSpPr>
          <p:nvPr>
            <p:ph idx="1"/>
          </p:nvPr>
        </p:nvSpPr>
        <p:spPr>
          <a:xfrm>
            <a:off x="571500" y="1285875"/>
            <a:ext cx="3357563" cy="3143250"/>
          </a:xfrm>
        </p:spPr>
        <p:txBody>
          <a:bodyPr/>
          <a:lstStyle/>
          <a:p>
            <a:r>
              <a:rPr lang="ru-RU" sz="2800" smtClean="0"/>
              <a:t>Французький король Людовік XIII 1680 року видав указ, згідно з яким продавати тютюн дозволялося тільки аптекарям.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400050"/>
            <a:ext cx="207168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3429000"/>
            <a:ext cx="257175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500"/>
            <a:ext cx="3757613" cy="45005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 </a:t>
            </a:r>
            <a:r>
              <a:rPr lang="ru-RU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Туреччині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куріння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тютюну </a:t>
            </a:r>
            <a:r>
              <a:rPr lang="ru-RU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дивилися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як на </a:t>
            </a:r>
            <a:r>
              <a:rPr lang="ru-RU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порушення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приписів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Корану. А </a:t>
            </a:r>
            <a:r>
              <a:rPr lang="ru-RU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після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нищівної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пожежі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що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спалахнула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 </a:t>
            </a:r>
            <a:r>
              <a:rPr lang="ru-RU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Константинополі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1663 року, султан </a:t>
            </a:r>
            <a:r>
              <a:rPr lang="ru-RU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Мурад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IV </a:t>
            </a:r>
            <a:r>
              <a:rPr lang="ru-RU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запровадив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смертну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кару за </a:t>
            </a:r>
            <a:r>
              <a:rPr lang="ru-RU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куріння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Жорстоко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розправлялися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курцями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 </a:t>
            </a:r>
            <a:r>
              <a:rPr lang="ru-RU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Персії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— </a:t>
            </a:r>
            <a:r>
              <a:rPr lang="ru-RU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їм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виривали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ніздрі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uk-U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</a:t>
            </a:r>
            <a:endParaRPr lang="ru-RU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3916" y="1643050"/>
            <a:ext cx="3014565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258050" cy="2471738"/>
          </a:xfrm>
        </p:spPr>
        <p:txBody>
          <a:bodyPr/>
          <a:lstStyle/>
          <a:p>
            <a:r>
              <a:rPr lang="uk-UA" smtClean="0"/>
              <a:t>У другій половині </a:t>
            </a:r>
            <a:r>
              <a:rPr lang="en-US" smtClean="0"/>
              <a:t>XVI</a:t>
            </a:r>
            <a:r>
              <a:rPr lang="uk-UA" smtClean="0"/>
              <a:t> ст. насіння тютюну завезли в Європу, а на початку Х</a:t>
            </a:r>
            <a:r>
              <a:rPr lang="en-US" smtClean="0"/>
              <a:t>V</a:t>
            </a:r>
            <a:r>
              <a:rPr lang="uk-UA" smtClean="0"/>
              <a:t>П ст. тютюн одержав «пропис­ку» на родючих землях України. Тютюн почали вважати досить ефективним лікуваль­ним засобом, проте швидко виявилося, що він, особливо його дим, ускладнює захворювання, особливо легеневі.</a:t>
            </a:r>
            <a:endParaRPr lang="ru-RU" smtClean="0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4429125"/>
            <a:ext cx="9620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4357688"/>
            <a:ext cx="1076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55988" y="4429125"/>
            <a:ext cx="140176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329488" cy="2185988"/>
          </a:xfrm>
        </p:spPr>
        <p:txBody>
          <a:bodyPr/>
          <a:lstStyle/>
          <a:p>
            <a:r>
              <a:rPr lang="uk-UA" smtClean="0"/>
              <a:t>Куріння — це добро чи зло?</a:t>
            </a:r>
            <a:endParaRPr lang="en-US" smtClean="0"/>
          </a:p>
          <a:p>
            <a:r>
              <a:rPr lang="uk-UA" smtClean="0"/>
              <a:t> Це потреба організму чи дань моді? </a:t>
            </a:r>
            <a:endParaRPr lang="en-US" smtClean="0"/>
          </a:p>
          <a:p>
            <a:r>
              <a:rPr lang="uk-UA" smtClean="0"/>
              <a:t>Чи можливо в сучасному суспільстві досягти успіху без куріння? </a:t>
            </a:r>
            <a:endParaRPr lang="ru-RU" smtClean="0"/>
          </a:p>
          <a:p>
            <a:endParaRPr lang="ru-RU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4000500"/>
            <a:ext cx="1357312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428625"/>
            <a:ext cx="14097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3643313"/>
            <a:ext cx="9620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1963" y="4500563"/>
            <a:ext cx="121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785813" y="1600200"/>
            <a:ext cx="7138987" cy="2828925"/>
          </a:xfrm>
        </p:spPr>
        <p:txBody>
          <a:bodyPr/>
          <a:lstStyle/>
          <a:p>
            <a:r>
              <a:rPr lang="uk-UA" smtClean="0"/>
              <a:t>За даними соціологічних опитувань, курити з цікавості  почало до 25%учнівської молоді. Друга причина — наслідування до­рослих. У родинах курців кількість дітей, що прилучились до сигарети, становить понад 70%. Багато дітей починають курити, наслідуючи старших товаришів або героїв кіно.</a:t>
            </a:r>
            <a:endParaRPr lang="ru-RU" smtClean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5500688"/>
            <a:ext cx="14287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4786313"/>
            <a:ext cx="1057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4572000"/>
            <a:ext cx="12287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75" y="4643438"/>
            <a:ext cx="13049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Содержимое 2"/>
          <p:cNvSpPr>
            <a:spLocks noGrp="1"/>
          </p:cNvSpPr>
          <p:nvPr>
            <p:ph idx="1"/>
          </p:nvPr>
        </p:nvSpPr>
        <p:spPr>
          <a:xfrm>
            <a:off x="3719513" y="60325"/>
            <a:ext cx="3643312" cy="4286250"/>
          </a:xfrm>
        </p:spPr>
        <p:txBody>
          <a:bodyPr/>
          <a:lstStyle/>
          <a:p>
            <a:pPr algn="just"/>
            <a:r>
              <a:rPr lang="uk-UA" sz="2400" smtClean="0"/>
              <a:t>Соціологи стверджують, що залученню дівчат до куріння у 85% випадків сприяють матері, які курять. Але основна причина поширення куріння серед дівчат — мода: «це красиво», «це модно». Інші пояснюють, що «курять, бо хочуть подобатися», «хочуть звернути на се­бе увагу».</a:t>
            </a:r>
            <a:endParaRPr lang="ru-RU" sz="2400" smtClean="0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823913"/>
            <a:ext cx="3148013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8" y="3346450"/>
            <a:ext cx="16002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4950" y="5000625"/>
            <a:ext cx="22145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91a612c30e32338032efc9f3db8b742d_234x23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48550" y="5157788"/>
            <a:ext cx="1700213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3929063" y="1571625"/>
            <a:ext cx="3995737" cy="4902200"/>
          </a:xfrm>
        </p:spPr>
        <p:txBody>
          <a:bodyPr/>
          <a:lstStyle/>
          <a:p>
            <a:pPr algn="just"/>
            <a:r>
              <a:rPr lang="ru-RU" sz="2000" smtClean="0"/>
              <a:t>Акторів, що знімалися в рекламі сигарет «Мальборо» переслідує злий рок. «Ковбої </a:t>
            </a:r>
            <a:r>
              <a:rPr lang="en-US" sz="2000" smtClean="0"/>
              <a:t>Marlboro», </a:t>
            </a:r>
            <a:r>
              <a:rPr lang="ru-RU" sz="2000" smtClean="0"/>
              <a:t>як їх прийнято називати вмирають від захворювань легенів, пов'язаних з курінням. Зокрема, Уейн Макларен, Девід Маклін і Дік Молот померли від раку легенів, причиною якого стало, в тому числі, і вживання сигарет. Всі вони курили «червоні Мальборо», які отримали назву «Вбивця Ковбоїв».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557212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3402013"/>
            <a:ext cx="2428875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38" y="285750"/>
            <a:ext cx="15049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0" y="357188"/>
            <a:ext cx="2143125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25" y="571500"/>
            <a:ext cx="1571625" cy="1784350"/>
          </a:xfrm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428625"/>
            <a:ext cx="3787775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2789238"/>
            <a:ext cx="3328987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Содержимое 2"/>
          <p:cNvSpPr>
            <a:spLocks noGrp="1"/>
          </p:cNvSpPr>
          <p:nvPr>
            <p:ph idx="4294967295"/>
          </p:nvPr>
        </p:nvSpPr>
        <p:spPr>
          <a:xfrm>
            <a:off x="1476375" y="333375"/>
            <a:ext cx="5759450" cy="4751388"/>
          </a:xfrm>
        </p:spPr>
        <p:txBody>
          <a:bodyPr/>
          <a:lstStyle/>
          <a:p>
            <a:pPr>
              <a:buFontTx/>
              <a:buNone/>
            </a:pPr>
            <a:r>
              <a:rPr lang="ru-RU" sz="4000" smtClean="0">
                <a:latin typeface="Times New Roman" pitchFamily="18" charset="0"/>
              </a:rPr>
              <a:t>   </a:t>
            </a:r>
            <a:r>
              <a:rPr lang="uk-UA" sz="4000" smtClean="0">
                <a:latin typeface="Times New Roman" pitchFamily="18" charset="0"/>
              </a:rPr>
              <a:t>«</a:t>
            </a:r>
            <a:r>
              <a:rPr lang="uk-UA" sz="4000" b="1" i="1" smtClean="0">
                <a:latin typeface="Times New Roman" pitchFamily="18" charset="0"/>
              </a:rPr>
              <a:t>Найбільша перемога – </a:t>
            </a:r>
            <a:br>
              <a:rPr lang="uk-UA" sz="4000" b="1" i="1" smtClean="0">
                <a:latin typeface="Times New Roman" pitchFamily="18" charset="0"/>
              </a:rPr>
            </a:br>
            <a:r>
              <a:rPr lang="uk-UA" sz="4000" b="1" i="1" smtClean="0">
                <a:latin typeface="Times New Roman" pitchFamily="18" charset="0"/>
              </a:rPr>
              <a:t>це перемога над собою,</a:t>
            </a:r>
            <a:br>
              <a:rPr lang="uk-UA" sz="4000" b="1" i="1" smtClean="0">
                <a:latin typeface="Times New Roman" pitchFamily="18" charset="0"/>
              </a:rPr>
            </a:br>
            <a:r>
              <a:rPr lang="uk-UA" sz="4000" b="1" i="1" smtClean="0">
                <a:latin typeface="Times New Roman" pitchFamily="18" charset="0"/>
              </a:rPr>
              <a:t>а найганебніше - це бути переможеним своїми пристрастями</a:t>
            </a:r>
            <a:r>
              <a:rPr lang="uk-UA" sz="4000" smtClean="0">
                <a:latin typeface="Times New Roman" pitchFamily="18" charset="0"/>
              </a:rPr>
              <a:t>»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124075" y="5084763"/>
            <a:ext cx="28082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400" b="1" i="1">
                <a:latin typeface="Times New Roman" pitchFamily="18" charset="0"/>
              </a:rPr>
              <a:t>Демокріт</a:t>
            </a:r>
          </a:p>
        </p:txBody>
      </p:sp>
      <p:sp>
        <p:nvSpPr>
          <p:cNvPr id="43012" name="AutoShape 5" descr="1284038458_demokrit-demokrit"/>
          <p:cNvSpPr>
            <a:spLocks noChangeAspect="1" noChangeArrowheads="1"/>
          </p:cNvSpPr>
          <p:nvPr/>
        </p:nvSpPr>
        <p:spPr bwMode="auto">
          <a:xfrm>
            <a:off x="3619500" y="24765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entury Gothic" pitchFamily="34" charset="0"/>
            </a:endParaRPr>
          </a:p>
        </p:txBody>
      </p:sp>
      <p:pic>
        <p:nvPicPr>
          <p:cNvPr id="43013" name="Picture 6" descr="1284038458_demokrit-demokri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2924175"/>
            <a:ext cx="3765550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450" y="981075"/>
            <a:ext cx="6432550" cy="48244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r>
              <a:rPr lang="uk-UA" smtClean="0"/>
              <a:t>Лікар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1571625"/>
            <a:ext cx="5286375" cy="43576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dirty="0" smtClean="0"/>
              <a:t>Куріння тютюну — одна з найшкідливіших звичок, небезпечних для здоров'я не лише самих курців, але й для присутніх.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dirty="0" smtClean="0"/>
              <a:t>Дедалі частіше жертвами тютюнового агресора ста­ють молоді люди, учнівська молодь, а також жінки діто­родного віку. Майбутні матері, які курять, не лише за­напащають своє здоров'я, але й народжують непов­ноцінне потомство, тому що тютюнова отрута вражає його генетичний апарат, затримує фізичний і психічний розвиток.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 l="19579" t="3516" r="11143" b="8594"/>
          <a:stretch>
            <a:fillRect/>
          </a:stretch>
        </p:blipFill>
        <p:spPr bwMode="auto">
          <a:xfrm>
            <a:off x="6072188" y="3071813"/>
            <a:ext cx="1928812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4" name="Text Box 4"/>
          <p:cNvSpPr txBox="1">
            <a:spLocks noChangeArrowheads="1"/>
          </p:cNvSpPr>
          <p:nvPr/>
        </p:nvSpPr>
        <p:spPr bwMode="auto">
          <a:xfrm>
            <a:off x="3581400" y="2995613"/>
            <a:ext cx="2286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>
                <a:solidFill>
                  <a:srgbClr val="663300"/>
                </a:solidFill>
                <a:latin typeface="Algerian" pitchFamily="82" charset="0"/>
              </a:rPr>
              <a:t>Нікотин</a:t>
            </a:r>
          </a:p>
          <a:p>
            <a:pPr algn="ctr">
              <a:spcBef>
                <a:spcPct val="50000"/>
              </a:spcBef>
            </a:pPr>
            <a:r>
              <a:rPr lang="uk-UA" sz="3200">
                <a:solidFill>
                  <a:srgbClr val="663300"/>
                </a:solidFill>
                <a:latin typeface="Algerian" pitchFamily="82" charset="0"/>
              </a:rPr>
              <a:t>вражає</a:t>
            </a:r>
            <a:endParaRPr lang="ru-RU" sz="3200">
              <a:solidFill>
                <a:srgbClr val="663300"/>
              </a:solidFill>
              <a:latin typeface="Algerian" pitchFamily="82" charset="0"/>
            </a:endParaRPr>
          </a:p>
        </p:txBody>
      </p:sp>
      <p:sp>
        <p:nvSpPr>
          <p:cNvPr id="209928" name="AutoShape 8"/>
          <p:cNvSpPr>
            <a:spLocks noChangeArrowheads="1"/>
          </p:cNvSpPr>
          <p:nvPr/>
        </p:nvSpPr>
        <p:spPr bwMode="auto">
          <a:xfrm>
            <a:off x="4572000" y="2157413"/>
            <a:ext cx="381000" cy="685800"/>
          </a:xfrm>
          <a:prstGeom prst="upArrow">
            <a:avLst>
              <a:gd name="adj1" fmla="val 50000"/>
              <a:gd name="adj2" fmla="val 4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entury Gothic" pitchFamily="34" charset="0"/>
            </a:endParaRPr>
          </a:p>
        </p:txBody>
      </p:sp>
      <p:sp>
        <p:nvSpPr>
          <p:cNvPr id="209929" name="AutoShape 9"/>
          <p:cNvSpPr>
            <a:spLocks noChangeArrowheads="1"/>
          </p:cNvSpPr>
          <p:nvPr/>
        </p:nvSpPr>
        <p:spPr bwMode="auto">
          <a:xfrm rot="-1965988">
            <a:off x="3124200" y="4595813"/>
            <a:ext cx="838200" cy="533400"/>
          </a:xfrm>
          <a:prstGeom prst="leftArrow">
            <a:avLst>
              <a:gd name="adj1" fmla="val 50000"/>
              <a:gd name="adj2" fmla="val 3928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entury Gothic" pitchFamily="34" charset="0"/>
            </a:endParaRPr>
          </a:p>
        </p:txBody>
      </p:sp>
      <p:sp>
        <p:nvSpPr>
          <p:cNvPr id="209930" name="AutoShape 10"/>
          <p:cNvSpPr>
            <a:spLocks noChangeArrowheads="1"/>
          </p:cNvSpPr>
          <p:nvPr/>
        </p:nvSpPr>
        <p:spPr bwMode="auto">
          <a:xfrm rot="-8309324">
            <a:off x="5638800" y="4595813"/>
            <a:ext cx="838200" cy="533400"/>
          </a:xfrm>
          <a:prstGeom prst="leftArrow">
            <a:avLst>
              <a:gd name="adj1" fmla="val 50000"/>
              <a:gd name="adj2" fmla="val 3928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entury Gothic" pitchFamily="34" charset="0"/>
            </a:endParaRPr>
          </a:p>
        </p:txBody>
      </p:sp>
      <p:sp>
        <p:nvSpPr>
          <p:cNvPr id="209931" name="Text Box 11"/>
          <p:cNvSpPr txBox="1">
            <a:spLocks noChangeArrowheads="1"/>
          </p:cNvSpPr>
          <p:nvPr/>
        </p:nvSpPr>
        <p:spPr bwMode="auto">
          <a:xfrm>
            <a:off x="5181600" y="557213"/>
            <a:ext cx="2462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rgbClr val="660033"/>
                </a:solidFill>
                <a:latin typeface="Century Gothic" pitchFamily="34" charset="0"/>
              </a:rPr>
              <a:t>Ле</a:t>
            </a:r>
            <a:r>
              <a:rPr lang="uk-UA" sz="2800">
                <a:solidFill>
                  <a:srgbClr val="660033"/>
                </a:solidFill>
                <a:latin typeface="Century Gothic" pitchFamily="34" charset="0"/>
              </a:rPr>
              <a:t>гені</a:t>
            </a:r>
            <a:endParaRPr lang="ru-RU" sz="2800">
              <a:solidFill>
                <a:srgbClr val="660033"/>
              </a:solidFill>
              <a:latin typeface="Century Gothic" pitchFamily="34" charset="0"/>
            </a:endParaRPr>
          </a:p>
        </p:txBody>
      </p:sp>
      <p:sp>
        <p:nvSpPr>
          <p:cNvPr id="209932" name="Text Box 12"/>
          <p:cNvSpPr txBox="1">
            <a:spLocks noChangeArrowheads="1"/>
          </p:cNvSpPr>
          <p:nvPr/>
        </p:nvSpPr>
        <p:spPr bwMode="auto">
          <a:xfrm>
            <a:off x="762000" y="3071813"/>
            <a:ext cx="2438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>
                <a:solidFill>
                  <a:srgbClr val="660033"/>
                </a:solidFill>
                <a:latin typeface="Century Gothic" pitchFamily="34" charset="0"/>
              </a:rPr>
              <a:t>Шлунок</a:t>
            </a:r>
            <a:endParaRPr lang="ru-RU" sz="2800">
              <a:solidFill>
                <a:srgbClr val="660033"/>
              </a:solidFill>
              <a:latin typeface="Century Gothic" pitchFamily="34" charset="0"/>
            </a:endParaRPr>
          </a:p>
        </p:txBody>
      </p:sp>
      <p:sp>
        <p:nvSpPr>
          <p:cNvPr id="209933" name="Text Box 13"/>
          <p:cNvSpPr txBox="1">
            <a:spLocks noChangeArrowheads="1"/>
          </p:cNvSpPr>
          <p:nvPr/>
        </p:nvSpPr>
        <p:spPr bwMode="auto">
          <a:xfrm>
            <a:off x="6629400" y="3071813"/>
            <a:ext cx="2514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rgbClr val="660033"/>
                </a:solidFill>
                <a:latin typeface="Century Gothic" pitchFamily="34" charset="0"/>
              </a:rPr>
              <a:t>Серце</a:t>
            </a:r>
          </a:p>
        </p:txBody>
      </p:sp>
      <p:pic>
        <p:nvPicPr>
          <p:cNvPr id="225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28575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987800"/>
            <a:ext cx="14620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0" y="4071938"/>
            <a:ext cx="1071563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09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9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09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4" grpId="0" autoUpdateAnimBg="0"/>
      <p:bldP spid="209928" grpId="0" animBg="1"/>
      <p:bldP spid="209929" grpId="0" animBg="1"/>
      <p:bldP spid="209930" grpId="0" animBg="1"/>
      <p:bldP spid="209931" grpId="0" autoUpdateAnimBg="0"/>
      <p:bldP spid="209932" grpId="0" autoUpdateAnimBg="0"/>
      <p:bldP spid="20993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428604"/>
            <a:ext cx="4071966" cy="59093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Тютюн — причина 95% випадків захворювань на рак легенів.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Ті, хто багато курить, хворіють на рак легенів у 15—30 разів частіше, ніж некурці.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Курці у 13 разів частіше хворіють на стенокардію (захворювання серця) і в 10 разів частіше — на виразку шлунка.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З'явився навіть новий термін:«хвороби, пов'язані з курінням». Всі курці хворіють на запальний процес у бронхах.  У дитини, яка дихає тютюновим димом, порушується обмін речовин і, перш за все, засвоєння цукру, не­обхідного для живлення тканин організму, який розви­вається. Це проявляється у швидкій втомі, млявості. Дим затримує дуже корисні для дитини ультрафіолетові промені. 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3143250"/>
            <a:ext cx="228600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1298"/>
          <a:stretch>
            <a:fillRect/>
          </a:stretch>
        </p:blipFill>
        <p:spPr>
          <a:xfrm>
            <a:off x="635000" y="1905000"/>
            <a:ext cx="5429250" cy="4714875"/>
          </a:xfrm>
        </p:spPr>
      </p:pic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5214938"/>
            <a:ext cx="135731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63" y="285750"/>
            <a:ext cx="7500937" cy="12001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Органи  в організмі людини , які найбільше вражає нікотин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836613"/>
            <a:ext cx="7747000" cy="2374900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uk-UA" sz="2400" b="1" dirty="0" smtClean="0">
                <a:solidFill>
                  <a:schemeClr val="bg1"/>
                </a:solidFill>
              </a:rPr>
              <a:t>Паління виключно шкідливо впливає на стан серцево-судинної системи. Особливо чутливі до нікотину </a:t>
            </a:r>
            <a:r>
              <a:rPr lang="uk-UA" sz="2400" b="1" dirty="0" smtClean="0">
                <a:solidFill>
                  <a:srgbClr val="FF0000"/>
                </a:solidFill>
              </a:rPr>
              <a:t>судини серця</a:t>
            </a:r>
            <a:r>
              <a:rPr lang="uk-UA" sz="2400" b="1" dirty="0" smtClean="0">
                <a:solidFill>
                  <a:schemeClr val="bg1"/>
                </a:solidFill>
              </a:rPr>
              <a:t>. У результаті звуження судин після кожної випадкової цигарки, які часто повторюються, може виникнути порушення кровопостачання, живлення міокарда – </a:t>
            </a:r>
            <a:r>
              <a:rPr lang="uk-UA" sz="2400" b="1" dirty="0" smtClean="0">
                <a:solidFill>
                  <a:srgbClr val="FF0000"/>
                </a:solidFill>
              </a:rPr>
              <a:t>ішемічна хвороба серця</a:t>
            </a:r>
            <a:r>
              <a:rPr lang="uk-UA" sz="2400" b="1" dirty="0" smtClean="0">
                <a:solidFill>
                  <a:schemeClr val="bg1"/>
                </a:solidFill>
              </a:rPr>
              <a:t> та її важкі ускладнення. </a:t>
            </a:r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3"/>
          <a:srcRect r="19495"/>
          <a:stretch>
            <a:fillRect/>
          </a:stretch>
        </p:blipFill>
        <p:spPr bwMode="auto">
          <a:xfrm>
            <a:off x="2857500" y="3000375"/>
            <a:ext cx="4143375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00050"/>
            <a:ext cx="80645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4787900" y="1700213"/>
            <a:ext cx="4140200" cy="5762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>
                <a:solidFill>
                  <a:schemeClr val="bg1"/>
                </a:solidFill>
                <a:latin typeface="Century Gothic" pitchFamily="34" charset="0"/>
              </a:rPr>
              <a:t>РАК ЛЕГЕНІВ У КУРЦЯ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1042988" y="188913"/>
            <a:ext cx="74898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5400" b="1" u="sng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ВИ ЦЬОГО ХОЧЕТЕ?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5"/>
          <p:cNvSpPr>
            <a:spLocks noChangeArrowheads="1"/>
          </p:cNvSpPr>
          <p:nvPr/>
        </p:nvSpPr>
        <p:spPr bwMode="auto">
          <a:xfrm>
            <a:off x="4500563" y="188913"/>
            <a:ext cx="4464050" cy="647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 b="1" i="1">
                <a:solidFill>
                  <a:schemeClr val="bg1"/>
                </a:solidFill>
                <a:latin typeface="Century Gothic" pitchFamily="34" charset="0"/>
              </a:rPr>
              <a:t>Ти маєш це знати!</a:t>
            </a:r>
          </a:p>
        </p:txBody>
      </p:sp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642938" y="908050"/>
            <a:ext cx="83216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uk-UA">
                <a:latin typeface="Century Gothic" pitchFamily="34" charset="0"/>
              </a:rPr>
              <a:t>  у курців вміст вітаміну С в крові менше в 2 рази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>
                <a:latin typeface="Century Gothic" pitchFamily="34" charset="0"/>
              </a:rPr>
              <a:t>  здатність крові забезпечувати тканини киснем знижується на 5-10%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>
                <a:latin typeface="Century Gothic" pitchFamily="34" charset="0"/>
              </a:rPr>
              <a:t>ті, що палять, в середньому живуть на 5-6 років менше (завзяті курці - на 10 років)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>
                <a:latin typeface="Century Gothic" pitchFamily="34" charset="0"/>
              </a:rPr>
              <a:t>  при тривалому курінні погіршується зір, порушуються нюх (слабо розрізняють запахи) і смак (не відчувають солодкого)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>
                <a:latin typeface="Century Gothic" pitchFamily="34" charset="0"/>
              </a:rPr>
              <a:t>  у віці від 40 до 49 років люди, які палять помирають в 3 рази частіше, в основному від інфаркту міокарду і раку легенів.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1645" r="1645" b="10425"/>
          <a:stretch>
            <a:fillRect/>
          </a:stretch>
        </p:blipFill>
        <p:spPr bwMode="auto">
          <a:xfrm>
            <a:off x="428625" y="4357688"/>
            <a:ext cx="4438650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shutterstock_397936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4357694"/>
            <a:ext cx="20574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255</TotalTime>
  <Words>728</Words>
  <Application>Microsoft Office PowerPoint</Application>
  <PresentationFormat>Экран (4:3)</PresentationFormat>
  <Paragraphs>56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17</vt:i4>
      </vt:variant>
      <vt:variant>
        <vt:lpstr>Заголовки слайдов</vt:lpstr>
      </vt:variant>
      <vt:variant>
        <vt:i4>25</vt:i4>
      </vt:variant>
    </vt:vector>
  </HeadingPairs>
  <TitlesOfParts>
    <vt:vector size="48" baseType="lpstr">
      <vt:lpstr>Century Gothic</vt:lpstr>
      <vt:lpstr>Arial</vt:lpstr>
      <vt:lpstr>Wingdings 3</vt:lpstr>
      <vt:lpstr>Calibri</vt:lpstr>
      <vt:lpstr>Algerian</vt:lpstr>
      <vt:lpstr>Times New Roman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Шкідливий вплив тютюнопаління на здоров’я людини.</vt:lpstr>
      <vt:lpstr>Слайд 2</vt:lpstr>
      <vt:lpstr>Лікар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Нікотин — одна з найсильніших рослинних отрут .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Шкідливий вплив тютюнопаління на здоров’я людини.</dc:title>
  <dc:creator>Admin</dc:creator>
  <cp:lastModifiedBy>Виктория</cp:lastModifiedBy>
  <cp:revision>32</cp:revision>
  <dcterms:created xsi:type="dcterms:W3CDTF">2014-11-08T16:10:26Z</dcterms:created>
  <dcterms:modified xsi:type="dcterms:W3CDTF">2021-01-29T10:41:25Z</dcterms:modified>
</cp:coreProperties>
</file>