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58" r:id="rId8"/>
    <p:sldId id="262" r:id="rId9"/>
    <p:sldId id="263" r:id="rId10"/>
    <p:sldId id="264" r:id="rId11"/>
    <p:sldId id="270" r:id="rId12"/>
    <p:sldId id="265" r:id="rId13"/>
    <p:sldId id="259" r:id="rId14"/>
    <p:sldId id="271" r:id="rId15"/>
    <p:sldId id="260" r:id="rId16"/>
    <p:sldId id="272" r:id="rId17"/>
    <p:sldId id="261" r:id="rId18"/>
    <p:sldId id="273" r:id="rId19"/>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8" autoAdjust="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F11DA488-75E0-46CB-BCD7-8334392D31EF}" type="datetimeFigureOut">
              <a:rPr lang="uk-UA"/>
              <a:pPr>
                <a:defRPr/>
              </a:pPr>
              <a:t>09.04.2020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9CBB7B58-7257-4F45-BA73-B58EE7A6FF07}"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7088064D-9519-4A80-B84D-CE4D8BB41C7C}" type="datetimeFigureOut">
              <a:rPr lang="uk-UA"/>
              <a:pPr>
                <a:defRPr/>
              </a:pPr>
              <a:t>09.04.2020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97AACC9-9007-4926-98F1-BA593F0708F8}"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93355BB2-0437-4AEF-A8EF-3AA8A6D5C6BA}" type="datetimeFigureOut">
              <a:rPr lang="uk-UA"/>
              <a:pPr>
                <a:defRPr/>
              </a:pPr>
              <a:t>09.04.2020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57707DC5-97E9-4301-A70C-31598F2E9254}"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3D35229F-2CD9-431F-87D4-082B664A5FB3}" type="datetimeFigureOut">
              <a:rPr lang="uk-UA"/>
              <a:pPr>
                <a:defRPr/>
              </a:pPr>
              <a:t>09.04.2020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3C5FBA10-CD7E-4FB8-863B-A84156A7BEF2}"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fld id="{1AD87612-2AC8-4C6B-ACAB-DC353640342B}" type="datetimeFigureOut">
              <a:rPr lang="uk-UA"/>
              <a:pPr>
                <a:defRPr/>
              </a:pPr>
              <a:t>09.04.2020</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402F27ED-EF5C-48A4-BE5C-22B6C8816E2A}"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4253165F-8C58-44E9-A253-73C63564A8CC}" type="datetimeFigureOut">
              <a:rPr lang="uk-UA"/>
              <a:pPr>
                <a:defRPr/>
              </a:pPr>
              <a:t>09.04.2020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A6BB0A27-83BB-46B1-98BF-63C5962E1728}"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92B440EC-1948-4B7A-9D81-DC2D320FA259}" type="datetimeFigureOut">
              <a:rPr lang="uk-UA"/>
              <a:pPr>
                <a:defRPr/>
              </a:pPr>
              <a:t>09.04.2020</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6D351820-22C6-411D-90F5-4709D1A1838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ED767EB2-D136-46F5-81A9-18742DCAAFB6}" type="datetimeFigureOut">
              <a:rPr lang="uk-UA"/>
              <a:pPr>
                <a:defRPr/>
              </a:pPr>
              <a:t>09.04.2020</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8B51AA03-5F4F-4D8B-9844-CCE307512E9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78EFD2E5-F60B-46C7-B7A1-1FA8D171274C}" type="datetimeFigureOut">
              <a:rPr lang="uk-UA"/>
              <a:pPr>
                <a:defRPr/>
              </a:pPr>
              <a:t>09.04.2020</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C6D2B3E1-0367-4614-A946-C772D2F1E41C}"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96F599B5-C9F2-49C0-85D2-FBEE90C579E0}" type="datetimeFigureOut">
              <a:rPr lang="uk-UA"/>
              <a:pPr>
                <a:defRPr/>
              </a:pPr>
              <a:t>09.04.2020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DEEAF3BC-4564-444B-918C-D45BAC489349}"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F59116F1-0210-490D-B952-DDC20FF0845C}" type="datetimeFigureOut">
              <a:rPr lang="uk-UA"/>
              <a:pPr>
                <a:defRPr/>
              </a:pPr>
              <a:t>09.04.2020</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95FB3BA2-03FE-493D-A2D6-E87FD0E6F2CF}"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69C26D4-F758-4329-99FF-07F277C82668}" type="datetimeFigureOut">
              <a:rPr lang="uk-UA"/>
              <a:pPr>
                <a:defRPr/>
              </a:pPr>
              <a:t>09.04.2020</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82C7D4E-39C0-4DF7-97FA-48B75C0351DF}"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388" y="404813"/>
            <a:ext cx="8785225" cy="5761037"/>
          </a:xfrm>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defRPr/>
            </a:pPr>
            <a:r>
              <a:rPr lang="uk-UA" sz="3200" b="1" i="1" dirty="0" smtClean="0">
                <a:latin typeface="Times New Roman" pitchFamily="18" charset="0"/>
                <a:cs typeface="Times New Roman" pitchFamily="18" charset="0"/>
              </a:rPr>
              <a:t>Тема  2.</a:t>
            </a:r>
            <a:r>
              <a:rPr lang="uk-UA" sz="3200" b="1" dirty="0" smtClean="0">
                <a:latin typeface="Times New Roman" pitchFamily="18" charset="0"/>
                <a:cs typeface="Times New Roman" pitchFamily="18" charset="0"/>
              </a:rPr>
              <a:t> Індивідуальні дії солдата та взаємодії у складі двійок та груп.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Види носіння зброї.</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Пересування одиночного бійця  на полі бою.</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Використання укриття на полі бою та рельєфності поверхні землі.</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Нанесення гриму.   Маскування зброї.</a:t>
            </a: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0"/>
            <a:ext cx="9144000" cy="73707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ru-RU" sz="2400" b="1" dirty="0">
                <a:solidFill>
                  <a:srgbClr val="FF0000"/>
                </a:solidFill>
                <a:latin typeface="Times New Roman" pitchFamily="18" charset="0"/>
                <a:cs typeface="Times New Roman" pitchFamily="18" charset="0"/>
              </a:rPr>
              <a:t>Рух </a:t>
            </a:r>
            <a:r>
              <a:rPr lang="ru-RU" sz="2400" b="1" dirty="0" err="1">
                <a:solidFill>
                  <a:srgbClr val="FF0000"/>
                </a:solidFill>
                <a:latin typeface="Times New Roman" pitchFamily="18" charset="0"/>
                <a:cs typeface="Times New Roman" pitchFamily="18" charset="0"/>
              </a:rPr>
              <a:t>ривком</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Цей метод </a:t>
            </a:r>
            <a:r>
              <a:rPr lang="ru-RU" sz="2400" dirty="0" err="1">
                <a:latin typeface="Times New Roman" pitchFamily="18" charset="0"/>
                <a:cs typeface="Times New Roman" pitchFamily="18" charset="0"/>
              </a:rPr>
              <a:t>використовують</a:t>
            </a:r>
            <a:r>
              <a:rPr lang="ru-RU" sz="2400" dirty="0">
                <a:latin typeface="Times New Roman" pitchFamily="18" charset="0"/>
                <a:cs typeface="Times New Roman" pitchFamily="18" charset="0"/>
              </a:rPr>
              <a:t>, коли </a:t>
            </a:r>
            <a:r>
              <a:rPr lang="ru-RU" sz="2400" dirty="0" err="1">
                <a:latin typeface="Times New Roman" pitchFamily="18" charset="0"/>
                <a:cs typeface="Times New Roman" pitchFamily="18" charset="0"/>
              </a:rPr>
              <a:t>вогонь</a:t>
            </a:r>
            <a:r>
              <a:rPr lang="ru-RU" sz="2400" dirty="0">
                <a:latin typeface="Times New Roman" pitchFamily="18" charset="0"/>
                <a:cs typeface="Times New Roman" pitchFamily="18" charset="0"/>
              </a:rPr>
              <a:t> противника </a:t>
            </a:r>
            <a:r>
              <a:rPr lang="ru-RU" sz="2400" dirty="0" err="1">
                <a:latin typeface="Times New Roman" pitchFamily="18" charset="0"/>
                <a:cs typeface="Times New Roman" pitchFamily="18" charset="0"/>
              </a:rPr>
              <a:t>дуже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слабкий</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епізодичний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Ривок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можна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використати</a:t>
            </a:r>
            <a:r>
              <a:rPr lang="ru-RU" sz="2400" dirty="0">
                <a:latin typeface="Times New Roman" pitchFamily="18" charset="0"/>
                <a:cs typeface="Times New Roman" pitchFamily="18" charset="0"/>
              </a:rPr>
              <a:t>, коли </a:t>
            </a:r>
            <a:r>
              <a:rPr lang="ru-RU" sz="2400" dirty="0" err="1">
                <a:latin typeface="Times New Roman" pitchFamily="18" charset="0"/>
                <a:cs typeface="Times New Roman" pitchFamily="18" charset="0"/>
              </a:rPr>
              <a:t>боєць</a:t>
            </a:r>
            <a:r>
              <a:rPr lang="ru-RU" sz="2400" dirty="0">
                <a:latin typeface="Times New Roman" pitchFamily="18" charset="0"/>
                <a:cs typeface="Times New Roman" pitchFamily="18" charset="0"/>
              </a:rPr>
              <a:t> точно </a:t>
            </a:r>
            <a:r>
              <a:rPr lang="ru-RU" sz="2400" dirty="0" err="1">
                <a:latin typeface="Times New Roman" pitchFamily="18" charset="0"/>
                <a:cs typeface="Times New Roman" pitchFamily="18" charset="0"/>
              </a:rPr>
              <a:t>знає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по </a:t>
            </a:r>
            <a:r>
              <a:rPr lang="ru-RU" sz="2400" dirty="0" err="1">
                <a:latin typeface="Times New Roman" pitchFamily="18" charset="0"/>
                <a:cs typeface="Times New Roman" pitchFamily="18" charset="0"/>
              </a:rPr>
              <a:t>ньому</a:t>
            </a:r>
            <a:r>
              <a:rPr lang="ru-RU" sz="2400" dirty="0">
                <a:latin typeface="Times New Roman" pitchFamily="18" charset="0"/>
                <a:cs typeface="Times New Roman" pitchFamily="18" charset="0"/>
              </a:rPr>
              <a:t> не </a:t>
            </a:r>
            <a:r>
              <a:rPr lang="ru-RU" sz="2400" dirty="0" err="1">
                <a:latin typeface="Times New Roman" pitchFamily="18" charset="0"/>
                <a:cs typeface="Times New Roman" pitchFamily="18" charset="0"/>
              </a:rPr>
              <a:t>ціляться</a:t>
            </a:r>
            <a:r>
              <a:rPr lang="ru-RU" sz="2400" dirty="0">
                <a:latin typeface="Times New Roman" pitchFamily="18" charset="0"/>
                <a:cs typeface="Times New Roman" pitchFamily="18" charset="0"/>
              </a:rPr>
              <a:t>.</a:t>
            </a:r>
          </a:p>
          <a:p>
            <a:pPr fontAlgn="auto">
              <a:spcBef>
                <a:spcPts val="0"/>
              </a:spcBef>
              <a:spcAft>
                <a:spcPts val="0"/>
              </a:spcAft>
              <a:defRPr/>
            </a:pPr>
            <a:r>
              <a:rPr lang="ru-RU" sz="2400" b="1" dirty="0">
                <a:latin typeface="Times New Roman" pitchFamily="18" charset="0"/>
                <a:cs typeface="Times New Roman" pitchFamily="18" charset="0"/>
              </a:rPr>
              <a:t>Цей метод </a:t>
            </a:r>
            <a:r>
              <a:rPr lang="ru-RU" sz="2400" b="1" dirty="0" err="1">
                <a:latin typeface="Times New Roman" pitchFamily="18" charset="0"/>
                <a:cs typeface="Times New Roman" pitchFamily="18" charset="0"/>
              </a:rPr>
              <a:t>передбачає</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дотримання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певного</a:t>
            </a:r>
            <a:r>
              <a:rPr lang="ru-RU" sz="2400" b="1" dirty="0">
                <a:latin typeface="Times New Roman" pitchFamily="18" charset="0"/>
                <a:cs typeface="Times New Roman" pitchFamily="18" charset="0"/>
              </a:rPr>
              <a:t> алгоритму: </a:t>
            </a:r>
          </a:p>
          <a:p>
            <a:pPr marL="342900" indent="-342900" fontAlgn="auto">
              <a:spcBef>
                <a:spcPts val="0"/>
              </a:spcBef>
              <a:spcAft>
                <a:spcPts val="0"/>
              </a:spcAft>
              <a:buFontTx/>
              <a:buAutoNum type="arabicParenR"/>
              <a:defRPr/>
            </a:pPr>
            <a:r>
              <a:rPr lang="ru-RU" sz="2400" b="1" dirty="0" err="1">
                <a:latin typeface="Times New Roman" pitchFamily="18" charset="0"/>
                <a:cs typeface="Times New Roman" pitchFamily="18" charset="0"/>
              </a:rPr>
              <a:t>обрав</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місце</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укриття</a:t>
            </a:r>
            <a:r>
              <a:rPr lang="ru-RU" sz="2400" b="1" dirty="0">
                <a:latin typeface="Times New Roman" pitchFamily="18" charset="0"/>
                <a:cs typeface="Times New Roman" pitchFamily="18" charset="0"/>
              </a:rPr>
              <a:t>), до </a:t>
            </a:r>
            <a:r>
              <a:rPr lang="ru-RU" sz="2400" b="1" dirty="0" err="1">
                <a:latin typeface="Times New Roman" pitchFamily="18" charset="0"/>
                <a:cs typeface="Times New Roman" pitchFamily="18" charset="0"/>
              </a:rPr>
              <a:t>якого</a:t>
            </a:r>
            <a:r>
              <a:rPr lang="ru-RU" sz="2400" b="1" dirty="0">
                <a:latin typeface="Times New Roman" pitchFamily="18" charset="0"/>
                <a:cs typeface="Times New Roman" pitchFamily="18" charset="0"/>
              </a:rPr>
              <a:t> треба </a:t>
            </a:r>
            <a:r>
              <a:rPr lang="ru-RU" sz="2400" b="1" dirty="0" err="1">
                <a:latin typeface="Times New Roman" pitchFamily="18" charset="0"/>
                <a:cs typeface="Times New Roman" pitchFamily="18" charset="0"/>
              </a:rPr>
              <a:t>перебігти</a:t>
            </a:r>
            <a:r>
              <a:rPr lang="ru-RU" sz="2400" b="1" dirty="0">
                <a:latin typeface="Times New Roman" pitchFamily="18" charset="0"/>
                <a:cs typeface="Times New Roman" pitchFamily="18" charset="0"/>
              </a:rPr>
              <a:t> </a:t>
            </a:r>
          </a:p>
          <a:p>
            <a:pPr marL="342900" indent="-342900" fontAlgn="auto">
              <a:spcBef>
                <a:spcPts val="0"/>
              </a:spcBef>
              <a:spcAft>
                <a:spcPts val="0"/>
              </a:spcAft>
              <a:buFontTx/>
              <a:buAutoNum type="arabicParenR"/>
              <a:defRPr/>
            </a:pPr>
            <a:r>
              <a:rPr lang="ru-RU" sz="2400" b="1" dirty="0">
                <a:latin typeface="Times New Roman" pitchFamily="18" charset="0"/>
                <a:cs typeface="Times New Roman" pitchFamily="18" charset="0"/>
              </a:rPr>
              <a:t> встав </a:t>
            </a:r>
          </a:p>
          <a:p>
            <a:pPr marL="342900" indent="-342900" fontAlgn="auto">
              <a:spcBef>
                <a:spcPts val="0"/>
              </a:spcBef>
              <a:spcAft>
                <a:spcPts val="0"/>
              </a:spcAft>
              <a:buFontTx/>
              <a:buAutoNum type="arabicParenR"/>
              <a:defRPr/>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побіг</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a:t>
            </a:r>
            <a:r>
              <a:rPr lang="ru-RU" sz="2400" b="1" dirty="0">
                <a:latin typeface="Times New Roman" pitchFamily="18" charset="0"/>
                <a:cs typeface="Times New Roman" pitchFamily="18" charset="0"/>
              </a:rPr>
              <a:t> максимально </a:t>
            </a:r>
            <a:r>
              <a:rPr lang="ru-RU" sz="2400" b="1" dirty="0" err="1">
                <a:latin typeface="Times New Roman" pitchFamily="18" charset="0"/>
                <a:cs typeface="Times New Roman" pitchFamily="18" charset="0"/>
              </a:rPr>
              <a:t>можливою</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швидкістю</a:t>
            </a:r>
            <a:r>
              <a:rPr lang="ru-RU" sz="2400" b="1" dirty="0">
                <a:latin typeface="Times New Roman" pitchFamily="18" charset="0"/>
                <a:cs typeface="Times New Roman" pitchFamily="18" charset="0"/>
              </a:rPr>
              <a:t> </a:t>
            </a:r>
          </a:p>
          <a:p>
            <a:pPr marL="342900" indent="-342900" fontAlgn="auto">
              <a:spcBef>
                <a:spcPts val="0"/>
              </a:spcBef>
              <a:spcAft>
                <a:spcPts val="0"/>
              </a:spcAft>
              <a:buFontTx/>
              <a:buAutoNum type="arabicParenR"/>
              <a:defRPr/>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ліг</a:t>
            </a:r>
            <a:r>
              <a:rPr lang="ru-RU" sz="2400" b="1" dirty="0">
                <a:latin typeface="Times New Roman" pitchFamily="18" charset="0"/>
                <a:cs typeface="Times New Roman" pitchFamily="18" charset="0"/>
              </a:rPr>
              <a:t> на землю </a:t>
            </a:r>
          </a:p>
          <a:p>
            <a:pPr marL="342900" indent="-342900" fontAlgn="auto">
              <a:spcBef>
                <a:spcPts val="0"/>
              </a:spcBef>
              <a:spcAft>
                <a:spcPts val="0"/>
              </a:spcAft>
              <a:buFontTx/>
              <a:buAutoNum type="arabicParenR"/>
              <a:defRPr/>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зробив</a:t>
            </a:r>
            <a:r>
              <a:rPr lang="ru-RU" sz="2400" b="1" dirty="0">
                <a:latin typeface="Times New Roman" pitchFamily="18" charset="0"/>
                <a:cs typeface="Times New Roman" pitchFamily="18" charset="0"/>
              </a:rPr>
              <a:t> перекат (</a:t>
            </a:r>
            <a:r>
              <a:rPr lang="ru-RU" sz="2400" b="1" dirty="0" err="1">
                <a:latin typeface="Times New Roman" pitchFamily="18" charset="0"/>
                <a:cs typeface="Times New Roman" pitchFamily="18" charset="0"/>
              </a:rPr>
              <a:t>швидке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переповзання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праворуч</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або</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ліворуч</a:t>
            </a:r>
            <a:r>
              <a:rPr lang="ru-RU" sz="2400" b="1" dirty="0">
                <a:latin typeface="Times New Roman" pitchFamily="18" charset="0"/>
                <a:cs typeface="Times New Roman" pitchFamily="18" charset="0"/>
              </a:rPr>
              <a:t> на 1–2 м – </a:t>
            </a:r>
          </a:p>
          <a:p>
            <a:pPr marL="342900" indent="-342900" fontAlgn="auto">
              <a:spcBef>
                <a:spcPts val="0"/>
              </a:spcBef>
              <a:spcAft>
                <a:spcPts val="0"/>
              </a:spcAft>
              <a:buFontTx/>
              <a:buAutoNum type="arabicParenR"/>
              <a:defRPr/>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зайняв</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обрану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позицію</a:t>
            </a:r>
            <a:r>
              <a:rPr lang="ru-RU" sz="2400" b="1" dirty="0">
                <a:latin typeface="Times New Roman" pitchFamily="18" charset="0"/>
                <a:cs typeface="Times New Roman" pitchFamily="18" charset="0"/>
              </a:rPr>
              <a:t>. </a:t>
            </a:r>
          </a:p>
          <a:p>
            <a:pPr marL="342900" indent="-342900" fontAlgn="auto">
              <a:spcBef>
                <a:spcPts val="0"/>
              </a:spcBef>
              <a:spcAft>
                <a:spcPts val="0"/>
              </a:spcAft>
              <a:defRPr/>
            </a:pPr>
            <a:r>
              <a:rPr lang="ru-RU" sz="2400" dirty="0">
                <a:latin typeface="Times New Roman" pitchFamily="18" charset="0"/>
                <a:cs typeface="Times New Roman" pitchFamily="18" charset="0"/>
              </a:rPr>
              <a:t>    Час </a:t>
            </a:r>
            <a:r>
              <a:rPr lang="ru-RU" sz="2400" dirty="0" err="1">
                <a:latin typeface="Times New Roman" pitchFamily="18" charset="0"/>
                <a:cs typeface="Times New Roman" pitchFamily="18" charset="0"/>
              </a:rPr>
              <a:t>перебіжки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дуже</a:t>
            </a:r>
            <a:r>
              <a:rPr lang="ru-RU" sz="2400" dirty="0">
                <a:latin typeface="Times New Roman" pitchFamily="18" charset="0"/>
                <a:cs typeface="Times New Roman" pitchFamily="18" charset="0"/>
              </a:rPr>
              <a:t> легко </a:t>
            </a:r>
            <a:r>
              <a:rPr lang="ru-RU" sz="2400" dirty="0" err="1">
                <a:latin typeface="Times New Roman" pitchFamily="18" charset="0"/>
                <a:cs typeface="Times New Roman" pitchFamily="18" charset="0"/>
              </a:rPr>
              <a:t>визначити</a:t>
            </a:r>
            <a:r>
              <a:rPr lang="ru-RU" sz="2400" dirty="0">
                <a:latin typeface="Times New Roman" pitchFamily="18" charset="0"/>
                <a:cs typeface="Times New Roman" pitchFamily="18" charset="0"/>
              </a:rPr>
              <a:t> за формулою: при </a:t>
            </a:r>
            <a:r>
              <a:rPr lang="ru-RU" sz="2400" dirty="0" err="1">
                <a:latin typeface="Times New Roman" pitchFamily="18" charset="0"/>
                <a:cs typeface="Times New Roman" pitchFamily="18" charset="0"/>
              </a:rPr>
              <a:t>вставанні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потрібно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подумки</a:t>
            </a:r>
            <a:r>
              <a:rPr lang="ru-RU" sz="2400" dirty="0">
                <a:latin typeface="Times New Roman" pitchFamily="18" charset="0"/>
                <a:cs typeface="Times New Roman" pitchFamily="18" charset="0"/>
              </a:rPr>
              <a:t> без пауз </a:t>
            </a:r>
            <a:r>
              <a:rPr lang="ru-RU" sz="2400" dirty="0" err="1">
                <a:latin typeface="Times New Roman" pitchFamily="18" charset="0"/>
                <a:cs typeface="Times New Roman" pitchFamily="18" charset="0"/>
              </a:rPr>
              <a:t>промовляти</a:t>
            </a:r>
            <a:r>
              <a:rPr lang="ru-RU" sz="2400" dirty="0">
                <a:latin typeface="Times New Roman" pitchFamily="18" charset="0"/>
                <a:cs typeface="Times New Roman" pitchFamily="18" charset="0"/>
              </a:rPr>
              <a:t> фразу</a:t>
            </a:r>
            <a:r>
              <a:rPr lang="ru-RU" sz="2400" dirty="0">
                <a:solidFill>
                  <a:srgbClr val="FF0000"/>
                </a:solidFill>
                <a:latin typeface="Times New Roman" pitchFamily="18" charset="0"/>
                <a:cs typeface="Times New Roman" pitchFamily="18" charset="0"/>
              </a:rPr>
              <a:t>: “ВСТАВ. ПОБІГ. БІЖУ. ВЖЕ ЧАС ЛЯГАТИ“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Лягати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падати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доцільно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трохи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праворуч</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ліворуч</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заздалегідь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обраного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бійцем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місця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метою </a:t>
            </a:r>
            <a:r>
              <a:rPr lang="ru-RU" sz="2400" dirty="0" err="1">
                <a:latin typeface="Times New Roman" pitchFamily="18" charset="0"/>
                <a:cs typeface="Times New Roman" pitchFamily="18" charset="0"/>
              </a:rPr>
              <a:t>введення</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оману</a:t>
            </a:r>
            <a:r>
              <a:rPr lang="ru-RU" sz="2400" dirty="0">
                <a:latin typeface="Times New Roman" pitchFamily="18" charset="0"/>
                <a:cs typeface="Times New Roman" pitchFamily="18" charset="0"/>
              </a:rPr>
              <a:t> противника, </a:t>
            </a:r>
            <a:r>
              <a:rPr lang="ru-RU" sz="2400" dirty="0" err="1">
                <a:latin typeface="Times New Roman" pitchFamily="18" charset="0"/>
                <a:cs typeface="Times New Roman" pitchFamily="18" charset="0"/>
              </a:rPr>
              <a:t>якщо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виявить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бійця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a:t>
            </a:r>
            <a:r>
              <a:rPr lang="ru-RU" sz="2400" dirty="0">
                <a:latin typeface="Times New Roman" pitchFamily="18" charset="0"/>
                <a:cs typeface="Times New Roman" pitchFamily="18" charset="0"/>
              </a:rPr>
              <a:t> час  </a:t>
            </a:r>
            <a:r>
              <a:rPr lang="ru-RU" sz="2400" dirty="0" err="1">
                <a:latin typeface="Times New Roman" pitchFamily="18" charset="0"/>
                <a:cs typeface="Times New Roman" pitchFamily="18" charset="0"/>
              </a:rPr>
              <a:t>перебігання</a:t>
            </a:r>
            <a:r>
              <a:rPr lang="ru-RU" sz="2400" dirty="0">
                <a:latin typeface="Times New Roman" pitchFamily="18" charset="0"/>
                <a:cs typeface="Times New Roman" pitchFamily="18" charset="0"/>
              </a:rPr>
              <a:t>.</a:t>
            </a:r>
          </a:p>
          <a:p>
            <a:pPr fontAlgn="auto">
              <a:spcBef>
                <a:spcPts val="0"/>
              </a:spcBef>
              <a:spcAft>
                <a:spcPts val="0"/>
              </a:spcAft>
              <a:defRPr/>
            </a:pPr>
            <a:r>
              <a:rPr lang="ru-RU" sz="2400" dirty="0">
                <a:latin typeface="Times New Roman" pitchFamily="18" charset="0"/>
                <a:cs typeface="Times New Roman" pitchFamily="18" charset="0"/>
              </a:rPr>
              <a:t>Перекат (</a:t>
            </a:r>
            <a:r>
              <a:rPr lang="ru-RU" sz="2400" dirty="0" err="1">
                <a:latin typeface="Times New Roman" pitchFamily="18" charset="0"/>
                <a:cs typeface="Times New Roman" pitchFamily="18" charset="0"/>
              </a:rPr>
              <a:t>швидке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переповзання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допоможе</a:t>
            </a:r>
            <a:r>
              <a:rPr lang="ru-RU" sz="2400" dirty="0">
                <a:latin typeface="Times New Roman" pitchFamily="18" charset="0"/>
                <a:cs typeface="Times New Roman" pitchFamily="18" charset="0"/>
              </a:rPr>
              <a:t> максимально </a:t>
            </a:r>
            <a:r>
              <a:rPr lang="ru-RU" sz="2400" dirty="0" err="1">
                <a:latin typeface="Times New Roman" pitchFamily="18" charset="0"/>
                <a:cs typeface="Times New Roman" pitchFamily="18" charset="0"/>
              </a:rPr>
              <a:t>непомітно</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ворожого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спостерігача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зайняти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обрану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бійцем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позицію</a:t>
            </a:r>
            <a:r>
              <a:rPr lang="ru-RU" sz="2400" dirty="0">
                <a:latin typeface="Times New Roman" pitchFamily="18" charset="0"/>
                <a:cs typeface="Times New Roman" pitchFamily="18" charset="0"/>
              </a:rPr>
              <a:t>.</a:t>
            </a:r>
            <a:endParaRPr lang="uk-UA"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l="31265" t="31125" r="31654" b="24579"/>
          <a:stretch>
            <a:fillRect/>
          </a:stretch>
        </p:blipFill>
        <p:spPr bwMode="auto">
          <a:xfrm>
            <a:off x="184150" y="620713"/>
            <a:ext cx="8577263" cy="57610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404813"/>
            <a:ext cx="9144000" cy="2678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ru-RU" sz="2400" b="1" dirty="0">
                <a:solidFill>
                  <a:srgbClr val="FF0000"/>
                </a:solidFill>
                <a:latin typeface="Times New Roman" pitchFamily="18" charset="0"/>
                <a:cs typeface="Times New Roman" pitchFamily="18" charset="0"/>
              </a:rPr>
              <a:t>“Котячий“ </a:t>
            </a:r>
            <a:r>
              <a:rPr lang="ru-RU" sz="2400" b="1" dirty="0" err="1">
                <a:solidFill>
                  <a:srgbClr val="FF0000"/>
                </a:solidFill>
                <a:latin typeface="Times New Roman" pitchFamily="18" charset="0"/>
                <a:cs typeface="Times New Roman" pitchFamily="18" charset="0"/>
              </a:rPr>
              <a:t>рух</a:t>
            </a:r>
            <a:r>
              <a:rPr lang="ru-RU" sz="2400" b="1"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Цей </a:t>
            </a:r>
            <a:r>
              <a:rPr lang="ru-RU" sz="2400" dirty="0" err="1">
                <a:latin typeface="Times New Roman" pitchFamily="18" charset="0"/>
                <a:cs typeface="Times New Roman" pitchFamily="18" charset="0"/>
              </a:rPr>
              <a:t>спосіб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полягає</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пересуванні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зброєю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напоготові</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напівзігнутих</a:t>
            </a:r>
            <a:r>
              <a:rPr lang="ru-RU" sz="2400" dirty="0">
                <a:latin typeface="Times New Roman" pitchFamily="18" charset="0"/>
                <a:cs typeface="Times New Roman" pitchFamily="18" charset="0"/>
              </a:rPr>
              <a:t> ногах, </a:t>
            </a:r>
            <a:r>
              <a:rPr lang="ru-RU" sz="2400" dirty="0" err="1">
                <a:latin typeface="Times New Roman" pitchFamily="18" charset="0"/>
                <a:cs typeface="Times New Roman" pitchFamily="18" charset="0"/>
              </a:rPr>
              <a:t>нахиливши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тулуб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уперед</a:t>
            </a:r>
            <a:r>
              <a:rPr lang="ru-RU" sz="2400" dirty="0">
                <a:latin typeface="Times New Roman" pitchFamily="18" charset="0"/>
                <a:cs typeface="Times New Roman" pitchFamily="18" charset="0"/>
              </a:rPr>
              <a:t> та легко </a:t>
            </a:r>
            <a:r>
              <a:rPr lang="ru-RU" sz="2400" dirty="0" err="1">
                <a:latin typeface="Times New Roman" pitchFamily="18" charset="0"/>
                <a:cs typeface="Times New Roman" pitchFamily="18" charset="0"/>
              </a:rPr>
              <a:t>вигнувши</a:t>
            </a:r>
            <a:r>
              <a:rPr lang="ru-RU" sz="2400" dirty="0">
                <a:latin typeface="Times New Roman" pitchFamily="18" charset="0"/>
                <a:cs typeface="Times New Roman" pitchFamily="18" charset="0"/>
              </a:rPr>
              <a:t> спину дугою. </a:t>
            </a:r>
            <a:r>
              <a:rPr lang="ru-RU" sz="2400" dirty="0" err="1">
                <a:latin typeface="Times New Roman" pitchFamily="18" charset="0"/>
                <a:cs typeface="Times New Roman" pitchFamily="18" charset="0"/>
              </a:rPr>
              <a:t>Положення</a:t>
            </a:r>
            <a:r>
              <a:rPr lang="ru-RU" sz="2400" dirty="0">
                <a:latin typeface="Times New Roman" pitchFamily="18" charset="0"/>
                <a:cs typeface="Times New Roman" pitchFamily="18" charset="0"/>
              </a:rPr>
              <a:t> рук при </a:t>
            </a:r>
            <a:r>
              <a:rPr lang="ru-RU" sz="2400" dirty="0" err="1">
                <a:latin typeface="Times New Roman" pitchFamily="18" charset="0"/>
                <a:cs typeface="Times New Roman" pitchFamily="18" charset="0"/>
              </a:rPr>
              <a:t>цьому</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якомога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нижче</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максимальним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зведенням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ліктів</a:t>
            </a:r>
            <a:r>
              <a:rPr lang="ru-RU" sz="2400" dirty="0">
                <a:latin typeface="Times New Roman" pitchFamily="18" charset="0"/>
                <a:cs typeface="Times New Roman" pitchFamily="18" charset="0"/>
              </a:rPr>
              <a:t> один до одного.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спосіб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пересування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доречний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a:t>
            </a:r>
            <a:r>
              <a:rPr lang="ru-RU" sz="2400" dirty="0">
                <a:latin typeface="Times New Roman" pitchFamily="18" charset="0"/>
                <a:cs typeface="Times New Roman" pitchFamily="18" charset="0"/>
              </a:rPr>
              <a:t> час </a:t>
            </a:r>
            <a:r>
              <a:rPr lang="ru-RU" sz="2400" dirty="0" err="1">
                <a:latin typeface="Times New Roman" pitchFamily="18" charset="0"/>
                <a:cs typeface="Times New Roman" pitchFamily="18" charset="0"/>
              </a:rPr>
              <a:t>пересування</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лісі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чагарниках</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приміщеннях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тобто</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умовах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готовності</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раптового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близького</a:t>
            </a:r>
            <a:r>
              <a:rPr lang="ru-RU" sz="2400" dirty="0">
                <a:latin typeface="Times New Roman" pitchFamily="18" charset="0"/>
                <a:cs typeface="Times New Roman" pitchFamily="18" charset="0"/>
              </a:rPr>
              <a:t> контакту </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противником.</a:t>
            </a:r>
            <a:endParaRPr lang="uk-UA" sz="2400" dirty="0">
              <a:latin typeface="Times New Roman" pitchFamily="18" charset="0"/>
              <a:cs typeface="Times New Roman" pitchFamily="18" charset="0"/>
            </a:endParaRPr>
          </a:p>
        </p:txBody>
      </p:sp>
      <p:pic>
        <p:nvPicPr>
          <p:cNvPr id="24578" name="Picture 2" descr="ÐÐ¾Ð²âÑÐ·Ð°Ð½Ðµ Ð·Ð¾Ð±ÑÐ°Ð¶ÐµÐ½Ð½Ñ"/>
          <p:cNvPicPr>
            <a:picLocks noChangeAspect="1" noChangeArrowheads="1"/>
          </p:cNvPicPr>
          <p:nvPr/>
        </p:nvPicPr>
        <p:blipFill>
          <a:blip r:embed="rId2"/>
          <a:srcRect/>
          <a:stretch>
            <a:fillRect/>
          </a:stretch>
        </p:blipFill>
        <p:spPr bwMode="auto">
          <a:xfrm>
            <a:off x="1692275" y="3713163"/>
            <a:ext cx="5710238" cy="2889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Використання укриття на полі бою та рельєфності поверхні землі.</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кутник 2"/>
          <p:cNvSpPr/>
          <p:nvPr/>
        </p:nvSpPr>
        <p:spPr>
          <a:xfrm>
            <a:off x="0" y="1412875"/>
            <a:ext cx="9144000" cy="19383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uk-UA" sz="2000" b="1" dirty="0">
                <a:latin typeface="Times New Roman" pitchFamily="18" charset="0"/>
                <a:cs typeface="Times New Roman" pitchFamily="18" charset="0"/>
              </a:rPr>
              <a:t>Поле бою містить нерівності рельєфу, кущі, рови, ями, дерева, пеньки, споруди тощо. Крім того, на території, де проходять збройні сутички, є воронки від розривів снарядів, мін та бомб. Усі ці об’єкти можуть стати у пригоді бійцю як надійні укриття від ворожого вогню та вигідні позиції для стрільби. Існують перевірені на практиці рекомендації щодо особливостей використання укриттів на полі бою та рельєфу місцевості.</a:t>
            </a:r>
            <a:endParaRPr lang="uk-UA" sz="2000" b="1" dirty="0">
              <a:latin typeface="Times New Roman" pitchFamily="18" charset="0"/>
              <a:cs typeface="Times New Roman" pitchFamily="18" charset="0"/>
            </a:endParaRPr>
          </a:p>
        </p:txBody>
      </p:sp>
      <p:sp>
        <p:nvSpPr>
          <p:cNvPr id="4" name="Прямокутник 3"/>
          <p:cNvSpPr/>
          <p:nvPr/>
        </p:nvSpPr>
        <p:spPr>
          <a:xfrm>
            <a:off x="0" y="4149725"/>
            <a:ext cx="9144000" cy="19383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uk-UA" sz="2000" b="1" dirty="0"/>
              <a:t>Лягати на землю після чергової перебіжки краще не за укриття, а поряд з ним на відстані 1-2 м і потім заповзати за нього. Перед здійсненням чергової перебіжки слід відповзти від укриття. Залишати укриття рекомендується іншим шляхом, ніж той, яким рухався солдат до укриття. Це потрібно для того, щоб ворог не зміг визначити місце появи бійця, а відповідно не мав змоги заздалегідь прицілитись у це місце.</a:t>
            </a:r>
            <a:endParaRPr lang="uk-UA"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79388" y="333375"/>
            <a:ext cx="8640762" cy="2862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uk-UA" sz="2000" b="1" dirty="0"/>
              <a:t>Відповзати краще вправо. Це пояснюється відхиленням куль зброї ворожого стрільця за рахунок деривації  вправо від нього. Узагалі ж напрямок деривації збігається з напрямком нарізів ствола. Оскільки в більшості сучасних зразків стрілецької зброї нарізи йдуть зліва-угору-направо, деривація кулі також відбувається у правий бік</a:t>
            </a:r>
          </a:p>
          <a:p>
            <a:pPr fontAlgn="auto">
              <a:spcBef>
                <a:spcPts val="0"/>
              </a:spcBef>
              <a:spcAft>
                <a:spcPts val="0"/>
              </a:spcAft>
              <a:defRPr/>
            </a:pPr>
            <a:r>
              <a:rPr lang="uk-UA" sz="2000" b="1" dirty="0"/>
              <a:t>Якщо якась ділянка місцевості не має укриттів від ворожих куль, а лише забезпечує укриття від ворожого спостереження або ж противник дуже близько, необхідно після падіння на землю після перебіжки завмерти і не рухати головою, бо це дуже помітно.</a:t>
            </a:r>
            <a:endParaRPr lang="uk-UA" sz="2000" b="1" dirty="0"/>
          </a:p>
        </p:txBody>
      </p:sp>
      <p:sp>
        <p:nvSpPr>
          <p:cNvPr id="4" name="Прямокутник 3"/>
          <p:cNvSpPr/>
          <p:nvPr/>
        </p:nvSpPr>
        <p:spPr>
          <a:xfrm>
            <a:off x="0" y="3716338"/>
            <a:ext cx="8675688" cy="22479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ru-RU" sz="2000" b="1" dirty="0" err="1"/>
              <a:t>Якщо</a:t>
            </a:r>
            <a:r>
              <a:rPr lang="ru-RU" sz="2000" b="1" dirty="0"/>
              <a:t> </a:t>
            </a:r>
            <a:r>
              <a:rPr lang="ru-RU" sz="2000" b="1" dirty="0" err="1"/>
              <a:t>під</a:t>
            </a:r>
            <a:r>
              <a:rPr lang="ru-RU" sz="2000" b="1" dirty="0"/>
              <a:t> час </a:t>
            </a:r>
            <a:r>
              <a:rPr lang="ru-RU" sz="2000" b="1" dirty="0" err="1"/>
              <a:t>перебіжок</a:t>
            </a:r>
            <a:r>
              <a:rPr lang="ru-RU" sz="2000" b="1" dirty="0"/>
              <a:t> способом «</a:t>
            </a:r>
            <a:r>
              <a:rPr lang="ru-RU" sz="2000" b="1" dirty="0" err="1"/>
              <a:t>від</a:t>
            </a:r>
            <a:r>
              <a:rPr lang="ru-RU" sz="2000" b="1" dirty="0"/>
              <a:t> </a:t>
            </a:r>
            <a:r>
              <a:rPr lang="ru-RU" sz="2000" b="1" dirty="0" err="1"/>
              <a:t>укриття</a:t>
            </a:r>
            <a:r>
              <a:rPr lang="ru-RU" sz="2000" b="1" dirty="0"/>
              <a:t> до </a:t>
            </a:r>
            <a:r>
              <a:rPr lang="ru-RU" sz="2000" b="1" dirty="0" err="1"/>
              <a:t>укриття</a:t>
            </a:r>
            <a:r>
              <a:rPr lang="ru-RU" sz="2000" b="1" dirty="0"/>
              <a:t>» </a:t>
            </a:r>
            <a:r>
              <a:rPr lang="ru-RU" sz="2000" b="1" dirty="0" err="1"/>
              <a:t>несподівано</a:t>
            </a:r>
            <a:r>
              <a:rPr lang="ru-RU" sz="2000" b="1" dirty="0"/>
              <a:t> солдат </a:t>
            </a:r>
            <a:r>
              <a:rPr lang="ru-RU" sz="2000" b="1" dirty="0" err="1"/>
              <a:t>потрапляє</a:t>
            </a:r>
            <a:r>
              <a:rPr lang="ru-RU" sz="2000" b="1" dirty="0"/>
              <a:t> </a:t>
            </a:r>
            <a:r>
              <a:rPr lang="ru-RU" sz="2000" b="1" dirty="0" err="1"/>
              <a:t>під</a:t>
            </a:r>
            <a:r>
              <a:rPr lang="ru-RU" sz="2000" b="1" dirty="0"/>
              <a:t> </a:t>
            </a:r>
            <a:r>
              <a:rPr lang="ru-RU" sz="2000" b="1" dirty="0" err="1"/>
              <a:t>ворожий</a:t>
            </a:r>
            <a:r>
              <a:rPr lang="ru-RU" sz="2000" b="1" dirty="0"/>
              <a:t> </a:t>
            </a:r>
            <a:r>
              <a:rPr lang="ru-RU" sz="2000" b="1" dirty="0" err="1"/>
              <a:t>вогонь</a:t>
            </a:r>
            <a:r>
              <a:rPr lang="ru-RU" sz="2000" b="1" dirty="0"/>
              <a:t>, не </a:t>
            </a:r>
            <a:r>
              <a:rPr lang="ru-RU" sz="2000" b="1" dirty="0" err="1"/>
              <a:t>слід</a:t>
            </a:r>
            <a:r>
              <a:rPr lang="ru-RU" sz="2000" b="1" dirty="0"/>
              <a:t> </a:t>
            </a:r>
            <a:r>
              <a:rPr lang="ru-RU" sz="2000" b="1" dirty="0" err="1"/>
              <a:t>будь-що</a:t>
            </a:r>
            <a:r>
              <a:rPr lang="ru-RU" sz="2000" b="1" dirty="0"/>
              <a:t> </a:t>
            </a:r>
            <a:r>
              <a:rPr lang="ru-RU" sz="2000" b="1" dirty="0" err="1"/>
              <a:t>добігти</a:t>
            </a:r>
            <a:r>
              <a:rPr lang="ru-RU" sz="2000" b="1" dirty="0"/>
              <a:t> до </a:t>
            </a:r>
            <a:r>
              <a:rPr lang="ru-RU" sz="2000" b="1" dirty="0" err="1"/>
              <a:t>чергового</a:t>
            </a:r>
            <a:r>
              <a:rPr lang="ru-RU" sz="2000" b="1" dirty="0"/>
              <a:t> </a:t>
            </a:r>
            <a:r>
              <a:rPr lang="ru-RU" sz="2000" b="1" dirty="0" err="1"/>
              <a:t>укриття</a:t>
            </a:r>
            <a:r>
              <a:rPr lang="ru-RU" sz="2000" b="1" dirty="0"/>
              <a:t>. </a:t>
            </a:r>
            <a:r>
              <a:rPr lang="ru-RU" sz="2000" b="1" dirty="0" err="1"/>
              <a:t>Краще</a:t>
            </a:r>
            <a:r>
              <a:rPr lang="ru-RU" sz="2000" b="1" dirty="0"/>
              <a:t> </a:t>
            </a:r>
            <a:r>
              <a:rPr lang="ru-RU" sz="2000" b="1" dirty="0" err="1"/>
              <a:t>відразу</a:t>
            </a:r>
            <a:r>
              <a:rPr lang="ru-RU" sz="2000" b="1" dirty="0"/>
              <a:t> </a:t>
            </a:r>
            <a:r>
              <a:rPr lang="ru-RU" sz="2000" b="1" dirty="0" err="1"/>
              <a:t>впасти</a:t>
            </a:r>
            <a:r>
              <a:rPr lang="ru-RU" sz="2000" b="1" dirty="0"/>
              <a:t> на землю </a:t>
            </a:r>
            <a:r>
              <a:rPr lang="ru-RU" sz="2000" b="1" dirty="0" err="1"/>
              <a:t>і</a:t>
            </a:r>
            <a:r>
              <a:rPr lang="ru-RU" sz="2000" b="1" dirty="0"/>
              <a:t> </a:t>
            </a:r>
            <a:r>
              <a:rPr lang="ru-RU" sz="2000" b="1" dirty="0" err="1"/>
              <a:t>щільно</a:t>
            </a:r>
            <a:r>
              <a:rPr lang="ru-RU" sz="2000" b="1" dirty="0"/>
              <a:t> до </a:t>
            </a:r>
            <a:r>
              <a:rPr lang="ru-RU" sz="2000" b="1" dirty="0" err="1"/>
              <a:t>неї</a:t>
            </a:r>
            <a:r>
              <a:rPr lang="ru-RU" sz="2000" b="1" dirty="0"/>
              <a:t> </a:t>
            </a:r>
            <a:r>
              <a:rPr lang="ru-RU" sz="2000" b="1" dirty="0" err="1"/>
              <a:t>притиснутися</a:t>
            </a:r>
            <a:r>
              <a:rPr lang="ru-RU" sz="2000" b="1" dirty="0"/>
              <a:t>.</a:t>
            </a:r>
          </a:p>
          <a:p>
            <a:pPr fontAlgn="auto">
              <a:spcBef>
                <a:spcPts val="0"/>
              </a:spcBef>
              <a:spcAft>
                <a:spcPts val="0"/>
              </a:spcAft>
              <a:defRPr/>
            </a:pPr>
            <a:r>
              <a:rPr lang="ru-RU" sz="2000" b="1" dirty="0"/>
              <a:t>Не </a:t>
            </a:r>
            <a:r>
              <a:rPr lang="ru-RU" sz="2000" b="1" dirty="0" err="1"/>
              <a:t>варто</a:t>
            </a:r>
            <a:r>
              <a:rPr lang="ru-RU" sz="2000" b="1" dirty="0"/>
              <a:t> </a:t>
            </a:r>
            <a:r>
              <a:rPr lang="ru-RU" sz="2000" b="1" dirty="0" err="1"/>
              <a:t>користуватися</a:t>
            </a:r>
            <a:r>
              <a:rPr lang="ru-RU" sz="2000" b="1" dirty="0"/>
              <a:t> </a:t>
            </a:r>
            <a:r>
              <a:rPr lang="ru-RU" sz="2000" b="1" dirty="0" err="1"/>
              <a:t>надто</a:t>
            </a:r>
            <a:r>
              <a:rPr lang="ru-RU" sz="2000" b="1" dirty="0"/>
              <a:t> </a:t>
            </a:r>
            <a:r>
              <a:rPr lang="ru-RU" sz="2000" b="1" dirty="0" err="1"/>
              <a:t>очевидними</a:t>
            </a:r>
            <a:r>
              <a:rPr lang="ru-RU" sz="2000" b="1" dirty="0"/>
              <a:t> </a:t>
            </a:r>
            <a:r>
              <a:rPr lang="ru-RU" sz="2000" b="1" dirty="0" err="1"/>
              <a:t>і</a:t>
            </a:r>
            <a:r>
              <a:rPr lang="ru-RU" sz="2000" b="1" dirty="0"/>
              <a:t> </a:t>
            </a:r>
            <a:r>
              <a:rPr lang="ru-RU" sz="2000" b="1" dirty="0" err="1"/>
              <a:t>легкодоступними</a:t>
            </a:r>
            <a:r>
              <a:rPr lang="ru-RU" sz="2000" b="1" dirty="0"/>
              <a:t> </a:t>
            </a:r>
            <a:r>
              <a:rPr lang="ru-RU" sz="2000" b="1" dirty="0" err="1"/>
              <a:t>укриттями</a:t>
            </a:r>
            <a:r>
              <a:rPr lang="ru-RU" sz="2000" b="1" dirty="0"/>
              <a:t>. </a:t>
            </a:r>
            <a:r>
              <a:rPr lang="ru-RU" sz="2000" b="1" dirty="0" err="1"/>
              <a:t>Адже</a:t>
            </a:r>
            <a:r>
              <a:rPr lang="ru-RU" sz="2000" b="1" dirty="0"/>
              <a:t> про </a:t>
            </a:r>
            <a:r>
              <a:rPr lang="ru-RU" sz="2000" b="1" dirty="0" err="1"/>
              <a:t>ці</a:t>
            </a:r>
            <a:r>
              <a:rPr lang="ru-RU" sz="2000" b="1" dirty="0"/>
              <a:t> </a:t>
            </a:r>
            <a:r>
              <a:rPr lang="ru-RU" sz="2000" b="1" dirty="0" err="1"/>
              <a:t>місця</a:t>
            </a:r>
            <a:r>
              <a:rPr lang="ru-RU" sz="2000" b="1" dirty="0"/>
              <a:t> </a:t>
            </a:r>
            <a:r>
              <a:rPr lang="ru-RU" sz="2000" b="1" dirty="0" err="1"/>
              <a:t>може</a:t>
            </a:r>
            <a:r>
              <a:rPr lang="ru-RU" sz="2000" b="1" dirty="0"/>
              <a:t> знати ворог </a:t>
            </a:r>
            <a:r>
              <a:rPr lang="ru-RU" sz="2000" b="1" dirty="0" err="1"/>
              <a:t>і</a:t>
            </a:r>
            <a:r>
              <a:rPr lang="ru-RU" sz="2000" b="1" dirty="0"/>
              <a:t> </a:t>
            </a:r>
            <a:r>
              <a:rPr lang="ru-RU" sz="2000" b="1" dirty="0" err="1"/>
              <a:t>завчасно</a:t>
            </a:r>
            <a:r>
              <a:rPr lang="ru-RU" sz="2000" b="1" dirty="0"/>
              <a:t> </a:t>
            </a:r>
            <a:r>
              <a:rPr lang="ru-RU" sz="2000" b="1" dirty="0" err="1"/>
              <a:t>їх</a:t>
            </a:r>
            <a:r>
              <a:rPr lang="ru-RU" sz="2000" b="1" dirty="0"/>
              <a:t> </a:t>
            </a:r>
            <a:r>
              <a:rPr lang="ru-RU" sz="2000" b="1" dirty="0" err="1"/>
              <a:t>замінувати</a:t>
            </a:r>
            <a:r>
              <a:rPr lang="ru-RU" sz="2000" b="1" dirty="0"/>
              <a:t> </a:t>
            </a:r>
            <a:r>
              <a:rPr lang="ru-RU" sz="2000" b="1" dirty="0" err="1"/>
              <a:t>або</a:t>
            </a:r>
            <a:r>
              <a:rPr lang="ru-RU" sz="2000" b="1" dirty="0"/>
              <a:t> ж добре </a:t>
            </a:r>
            <a:r>
              <a:rPr lang="ru-RU" sz="2000" b="1" dirty="0" err="1"/>
              <a:t>прицілити</a:t>
            </a:r>
            <a:r>
              <a:rPr lang="ru-RU" sz="2000" b="1" dirty="0"/>
              <a:t> на них свою </a:t>
            </a:r>
            <a:r>
              <a:rPr lang="ru-RU" sz="2000" b="1" dirty="0" err="1"/>
              <a:t>зброю</a:t>
            </a:r>
            <a:r>
              <a:rPr lang="ru-RU" sz="2000" b="1" dirty="0"/>
              <a:t>. </a:t>
            </a:r>
            <a:r>
              <a:rPr lang="ru-RU" sz="2000" b="1" dirty="0" err="1"/>
              <a:t>Можуть</a:t>
            </a:r>
            <a:r>
              <a:rPr lang="ru-RU" sz="2000" b="1" dirty="0"/>
              <a:t> бути </a:t>
            </a:r>
            <a:r>
              <a:rPr lang="ru-RU" sz="2000" b="1" dirty="0" err="1"/>
              <a:t>випадки</a:t>
            </a:r>
            <a:r>
              <a:rPr lang="ru-RU" sz="2000" b="1" dirty="0"/>
              <a:t>, коли противник сам </a:t>
            </a:r>
            <a:r>
              <a:rPr lang="ru-RU" sz="2000" b="1" dirty="0" err="1"/>
              <a:t>обладнає</a:t>
            </a:r>
            <a:r>
              <a:rPr lang="ru-RU" sz="2000" b="1" dirty="0"/>
              <a:t> </a:t>
            </a:r>
            <a:r>
              <a:rPr lang="ru-RU" sz="2000" b="1" dirty="0" err="1"/>
              <a:t>такі</a:t>
            </a:r>
            <a:r>
              <a:rPr lang="ru-RU" sz="2000" b="1" dirty="0"/>
              <a:t> </a:t>
            </a:r>
            <a:r>
              <a:rPr lang="ru-RU" sz="2000" b="1" dirty="0" err="1"/>
              <a:t>псевдоукриття</a:t>
            </a:r>
            <a:r>
              <a:rPr lang="ru-RU" sz="2000" b="1" dirty="0"/>
              <a:t>, </a:t>
            </a:r>
            <a:r>
              <a:rPr lang="ru-RU" sz="2000" b="1" dirty="0" err="1"/>
              <a:t>щоб</a:t>
            </a:r>
            <a:r>
              <a:rPr lang="ru-RU" sz="2000" b="1" dirty="0"/>
              <a:t> </a:t>
            </a:r>
            <a:r>
              <a:rPr lang="ru-RU" sz="2000" b="1" dirty="0" err="1"/>
              <a:t>заманити</a:t>
            </a:r>
            <a:r>
              <a:rPr lang="ru-RU" sz="2000" b="1" dirty="0"/>
              <a:t> </a:t>
            </a:r>
            <a:r>
              <a:rPr lang="ru-RU" sz="2000" b="1" dirty="0" err="1"/>
              <a:t>і</a:t>
            </a:r>
            <a:r>
              <a:rPr lang="ru-RU" sz="2000" b="1" dirty="0"/>
              <a:t> </a:t>
            </a:r>
            <a:r>
              <a:rPr lang="ru-RU" sz="2000" b="1" dirty="0" err="1"/>
              <a:t>знищити</a:t>
            </a:r>
            <a:r>
              <a:rPr lang="ru-RU" sz="2000" b="1" dirty="0"/>
              <a:t> </a:t>
            </a:r>
            <a:r>
              <a:rPr lang="ru-RU" sz="2000" b="1" dirty="0" err="1"/>
              <a:t>атакуючих</a:t>
            </a:r>
            <a:r>
              <a:rPr lang="ru-RU" sz="2000" b="1" dirty="0"/>
              <a:t>.</a:t>
            </a:r>
            <a:endParaRPr lang="ru-RU"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19256" cy="836712"/>
          </a:xfrm>
        </p:spPr>
        <p:txBody>
          <a:bodyPr rtlCol="0">
            <a:normAutofit/>
          </a:bodyPr>
          <a:lstStyle/>
          <a:p>
            <a:pPr fontAlgn="auto">
              <a:spcAft>
                <a:spcPts val="0"/>
              </a:spcAft>
              <a:defRPr/>
            </a:pP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Нанесення гриму.</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кутник 2"/>
          <p:cNvSpPr/>
          <p:nvPr/>
        </p:nvSpPr>
        <p:spPr>
          <a:xfrm>
            <a:off x="0" y="836613"/>
            <a:ext cx="8820150" cy="37861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uk-UA" sz="2000" dirty="0"/>
              <a:t>1. Розпочинати потрібно з місць навколо очей, але не в безпосередній близькості до них. Потім слід переміститись до скронь, місць, де починає рости волосся на голові, пізніше нанести фарбу під носом і під нижньою губою. Оскільки це затінені місця, слід використовувати світлі фарби (мал. 1).</a:t>
            </a:r>
          </a:p>
          <a:p>
            <a:pPr fontAlgn="auto">
              <a:spcBef>
                <a:spcPts val="0"/>
              </a:spcBef>
              <a:spcAft>
                <a:spcPts val="0"/>
              </a:spcAft>
              <a:defRPr/>
            </a:pPr>
            <a:r>
              <a:rPr lang="uk-UA" sz="2000" dirty="0"/>
              <a:t>2. Частину обличчя між носом та щоками слід розфарбовувати симетрично. Далі нанести фарбу на обидві частини підборіддя або поруч із кутиками губ. У центрі лоба слід використовувати помірні кольори, наприклад помірно зелений або зеленувато-жовтий (мал. 2).</a:t>
            </a:r>
          </a:p>
          <a:p>
            <a:pPr fontAlgn="auto">
              <a:spcBef>
                <a:spcPts val="0"/>
              </a:spcBef>
              <a:spcAft>
                <a:spcPts val="0"/>
              </a:spcAft>
              <a:defRPr/>
            </a:pPr>
            <a:r>
              <a:rPr lang="uk-UA" sz="2000" dirty="0"/>
              <a:t>3. У безпосередній близькості біля очей, навколо щік і на підборідді слід використовувати чорний колір (мал. 3).</a:t>
            </a:r>
          </a:p>
          <a:p>
            <a:pPr fontAlgn="auto">
              <a:spcBef>
                <a:spcPts val="0"/>
              </a:spcBef>
              <a:spcAft>
                <a:spcPts val="0"/>
              </a:spcAft>
              <a:defRPr/>
            </a:pPr>
            <a:r>
              <a:rPr lang="uk-UA" sz="2000" dirty="0"/>
              <a:t>4. За допомогою пальців потрібно розтерти всі розфарбовані місця на обличчі так, щоб один колір плавно переходив в інший (мал. 4).</a:t>
            </a:r>
            <a:endParaRPr lang="uk-UA" sz="2000" dirty="0"/>
          </a:p>
        </p:txBody>
      </p:sp>
      <p:pic>
        <p:nvPicPr>
          <p:cNvPr id="27651" name="Picture 2" descr="https://history.vn.ua/pidruchniki/national-defense-10-class-gnatyk-2018/national-defense-10-class-gnatyk-2018.files/image132.jpg"/>
          <p:cNvPicPr>
            <a:picLocks noChangeAspect="1" noChangeArrowheads="1"/>
          </p:cNvPicPr>
          <p:nvPr/>
        </p:nvPicPr>
        <p:blipFill>
          <a:blip r:embed="rId2"/>
          <a:srcRect/>
          <a:stretch>
            <a:fillRect/>
          </a:stretch>
        </p:blipFill>
        <p:spPr bwMode="auto">
          <a:xfrm>
            <a:off x="1042988" y="4508500"/>
            <a:ext cx="6842125" cy="2349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50825" y="260350"/>
            <a:ext cx="8893175" cy="3786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uk-UA" sz="2400" dirty="0">
                <a:solidFill>
                  <a:srgbClr val="FF0000"/>
                </a:solidFill>
              </a:rPr>
              <a:t>Під час маскування важливо пам’ятати:</a:t>
            </a:r>
          </a:p>
          <a:p>
            <a:pPr fontAlgn="auto">
              <a:spcBef>
                <a:spcPts val="0"/>
              </a:spcBef>
              <a:spcAft>
                <a:spcPts val="0"/>
              </a:spcAft>
              <a:defRPr/>
            </a:pPr>
            <a:r>
              <a:rPr lang="uk-UA" sz="2400" dirty="0"/>
              <a:t>• розмір – кілька предметів, близьких за розміром, краще піддаються маскуванню разом;</a:t>
            </a:r>
          </a:p>
          <a:p>
            <a:pPr fontAlgn="auto">
              <a:spcBef>
                <a:spcPts val="0"/>
              </a:spcBef>
              <a:spcAft>
                <a:spcPts val="0"/>
              </a:spcAft>
              <a:defRPr/>
            </a:pPr>
            <a:r>
              <a:rPr lang="uk-UA" sz="2400" dirty="0"/>
              <a:t>• форма – у природі немає правильних геометричних фігур;</a:t>
            </a:r>
          </a:p>
          <a:p>
            <a:pPr fontAlgn="auto">
              <a:spcBef>
                <a:spcPts val="0"/>
              </a:spcBef>
              <a:spcAft>
                <a:spcPts val="0"/>
              </a:spcAft>
              <a:defRPr/>
            </a:pPr>
            <a:r>
              <a:rPr lang="uk-UA" sz="2400" dirty="0"/>
              <a:t>• блиск – як правило, блищать масні або гладкі поверхні;</a:t>
            </a:r>
          </a:p>
          <a:p>
            <a:pPr fontAlgn="auto">
              <a:spcBef>
                <a:spcPts val="0"/>
              </a:spcBef>
              <a:spcAft>
                <a:spcPts val="0"/>
              </a:spcAft>
              <a:defRPr/>
            </a:pPr>
            <a:r>
              <a:rPr lang="uk-UA" sz="2400" dirty="0"/>
              <a:t>• тінь –  часто видає форми, які мозок впізнає навіть підсвідомо;</a:t>
            </a:r>
          </a:p>
          <a:p>
            <a:pPr fontAlgn="auto">
              <a:spcBef>
                <a:spcPts val="0"/>
              </a:spcBef>
              <a:spcAft>
                <a:spcPts val="0"/>
              </a:spcAft>
              <a:defRPr/>
            </a:pPr>
            <a:r>
              <a:rPr lang="uk-UA" sz="2400" dirty="0"/>
              <a:t>• силует – об’єкт можна впізнати, якщо він виділяється на світлому фоні (або буде підсвіченим з тилу);</a:t>
            </a:r>
          </a:p>
          <a:p>
            <a:pPr fontAlgn="auto">
              <a:spcBef>
                <a:spcPts val="0"/>
              </a:spcBef>
              <a:spcAft>
                <a:spcPts val="0"/>
              </a:spcAft>
              <a:defRPr/>
            </a:pPr>
            <a:r>
              <a:rPr lang="uk-UA" sz="2400" dirty="0"/>
              <a:t>• колір – вкрай важливими є найбільш поширені в конкретній місцевості кольори.</a:t>
            </a:r>
            <a:endParaRPr lang="uk-UA" sz="2400" dirty="0"/>
          </a:p>
        </p:txBody>
      </p:sp>
      <p:pic>
        <p:nvPicPr>
          <p:cNvPr id="28674" name="Picture 2" descr="Ð ÐµÐ·ÑÐ»ÑÑÐ°Ñ Ð¿Ð¾ÑÑÐºÑ Ð·Ð¾Ð±ÑÐ°Ð¶ÐµÐ½Ñ Ð·Ð° Ð·Ð°Ð¿Ð¸ÑÐ¾Ð¼ &quot;Ð½Ð°Ð½ÐµÑÐµÐ½Ð½Ñ Ð³ÑÐ¸Ð¼Ñ Ð½Ð° Ð²ÑÐ¹Ð½Ñ&quot;"/>
          <p:cNvPicPr>
            <a:picLocks noChangeAspect="1" noChangeArrowheads="1"/>
          </p:cNvPicPr>
          <p:nvPr/>
        </p:nvPicPr>
        <p:blipFill>
          <a:blip r:embed="rId2"/>
          <a:srcRect/>
          <a:stretch>
            <a:fillRect/>
          </a:stretch>
        </p:blipFill>
        <p:spPr bwMode="auto">
          <a:xfrm>
            <a:off x="900113" y="4221163"/>
            <a:ext cx="2974975" cy="2287587"/>
          </a:xfrm>
          <a:prstGeom prst="rect">
            <a:avLst/>
          </a:prstGeom>
          <a:noFill/>
          <a:ln w="9525">
            <a:noFill/>
            <a:miter lim="800000"/>
            <a:headEnd/>
            <a:tailEnd/>
          </a:ln>
        </p:spPr>
      </p:pic>
      <p:pic>
        <p:nvPicPr>
          <p:cNvPr id="28675" name="Picture 4" descr="ÐÐ¾Ð²âÑÐ·Ð°Ð½Ðµ Ð·Ð¾Ð±ÑÐ°Ð¶ÐµÐ½Ð½Ñ"/>
          <p:cNvPicPr>
            <a:picLocks noChangeAspect="1" noChangeArrowheads="1"/>
          </p:cNvPicPr>
          <p:nvPr/>
        </p:nvPicPr>
        <p:blipFill>
          <a:blip r:embed="rId3"/>
          <a:srcRect/>
          <a:stretch>
            <a:fillRect/>
          </a:stretch>
        </p:blipFill>
        <p:spPr bwMode="auto">
          <a:xfrm>
            <a:off x="4484688" y="3762375"/>
            <a:ext cx="4659312" cy="30956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rtlCol="0">
            <a:normAutofit/>
          </a:bodyPr>
          <a:lstStyle/>
          <a:p>
            <a:pPr fontAlgn="auto">
              <a:spcAft>
                <a:spcPts val="0"/>
              </a:spcAft>
              <a:defRPr/>
            </a:pPr>
            <a:r>
              <a:rPr lang="uk-UA" dirty="0" smtClean="0">
                <a:latin typeface="Times New Roman" pitchFamily="18" charset="0"/>
                <a:cs typeface="Times New Roman" pitchFamily="18" charset="0"/>
              </a:rPr>
              <a:t>Маскування зброї.</a:t>
            </a:r>
            <a:endParaRPr lang="uk-UA" dirty="0"/>
          </a:p>
        </p:txBody>
      </p:sp>
      <p:pic>
        <p:nvPicPr>
          <p:cNvPr id="29698" name="Picture 2" descr="https://history.vn.ua/pidruchniki/national-defense-10-class-gnatyk-2018/national-defense-10-class-gnatyk-2018.files/image134.jpg"/>
          <p:cNvPicPr>
            <a:picLocks noChangeAspect="1" noChangeArrowheads="1"/>
          </p:cNvPicPr>
          <p:nvPr/>
        </p:nvPicPr>
        <p:blipFill>
          <a:blip r:embed="rId2"/>
          <a:srcRect/>
          <a:stretch>
            <a:fillRect/>
          </a:stretch>
        </p:blipFill>
        <p:spPr bwMode="auto">
          <a:xfrm>
            <a:off x="539750" y="1484313"/>
            <a:ext cx="4178300" cy="2792412"/>
          </a:xfrm>
          <a:prstGeom prst="rect">
            <a:avLst/>
          </a:prstGeom>
          <a:noFill/>
          <a:ln w="9525">
            <a:noFill/>
            <a:miter lim="800000"/>
            <a:headEnd/>
            <a:tailEnd/>
          </a:ln>
        </p:spPr>
      </p:pic>
      <p:pic>
        <p:nvPicPr>
          <p:cNvPr id="29699" name="Picture 4" descr="https://history.vn.ua/pidruchniki/national-defense-10-class-gnatyk-2018/national-defense-10-class-gnatyk-2018.files/image135.jpg"/>
          <p:cNvPicPr>
            <a:picLocks noChangeAspect="1" noChangeArrowheads="1"/>
          </p:cNvPicPr>
          <p:nvPr/>
        </p:nvPicPr>
        <p:blipFill>
          <a:blip r:embed="rId3"/>
          <a:srcRect/>
          <a:stretch>
            <a:fillRect/>
          </a:stretch>
        </p:blipFill>
        <p:spPr bwMode="auto">
          <a:xfrm>
            <a:off x="5148263" y="1479550"/>
            <a:ext cx="3081337" cy="4975225"/>
          </a:xfrm>
          <a:prstGeom prst="rect">
            <a:avLst/>
          </a:prstGeom>
          <a:noFill/>
          <a:ln w="9525">
            <a:noFill/>
            <a:miter lim="800000"/>
            <a:headEnd/>
            <a:tailEnd/>
          </a:ln>
        </p:spPr>
      </p:pic>
      <p:pic>
        <p:nvPicPr>
          <p:cNvPr id="29700" name="Picture 6" descr="https://history.vn.ua/pidruchniki/national-defense-10-class-gnatyk-2018/national-defense-10-class-gnatyk-2018.files/image133.jpg"/>
          <p:cNvPicPr>
            <a:picLocks noChangeAspect="1" noChangeArrowheads="1"/>
          </p:cNvPicPr>
          <p:nvPr/>
        </p:nvPicPr>
        <p:blipFill>
          <a:blip r:embed="rId4"/>
          <a:srcRect/>
          <a:stretch>
            <a:fillRect/>
          </a:stretch>
        </p:blipFill>
        <p:spPr bwMode="auto">
          <a:xfrm>
            <a:off x="468313" y="4149725"/>
            <a:ext cx="4391025" cy="2527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52736"/>
            <a:ext cx="8291264" cy="3096344"/>
          </a:xfrm>
        </p:spPr>
        <p:txBody>
          <a:bodyPr rtlCol="0">
            <a:normAutofit/>
          </a:bodyPr>
          <a:lstStyle/>
          <a:p>
            <a:pPr fontAlgn="auto">
              <a:spcAft>
                <a:spcPts val="0"/>
              </a:spcAft>
              <a:defRPr/>
            </a:pPr>
            <a:r>
              <a:rPr lang="uk-U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Дякую за увагу!</a:t>
            </a:r>
            <a:endParaRPr lang="uk-UA"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TextBox 2"/>
          <p:cNvSpPr txBox="1"/>
          <p:nvPr/>
        </p:nvSpPr>
        <p:spPr>
          <a:xfrm>
            <a:off x="1692275" y="4292600"/>
            <a:ext cx="5075238" cy="9540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uk-UA" sz="2800" b="1" dirty="0"/>
              <a:t>Домашнє завдання: підручник</a:t>
            </a:r>
          </a:p>
          <a:p>
            <a:pPr fontAlgn="auto">
              <a:spcBef>
                <a:spcPts val="0"/>
              </a:spcBef>
              <a:spcAft>
                <a:spcPts val="0"/>
              </a:spcAft>
              <a:defRPr/>
            </a:pPr>
            <a:r>
              <a:rPr lang="uk-UA" sz="2800" b="1" dirty="0"/>
              <a:t> </a:t>
            </a:r>
            <a:r>
              <a:rPr lang="uk-UA" sz="2800" b="1" dirty="0" err="1"/>
              <a:t>“Захист</a:t>
            </a:r>
            <a:r>
              <a:rPr lang="uk-UA" sz="2800" b="1" dirty="0"/>
              <a:t> </a:t>
            </a:r>
            <a:r>
              <a:rPr lang="uk-UA" sz="2800" b="1" dirty="0" err="1"/>
              <a:t>Вітчизни”</a:t>
            </a:r>
            <a:r>
              <a:rPr lang="uk-UA" sz="2800" b="1" dirty="0"/>
              <a:t> стор.140-144</a:t>
            </a:r>
            <a:endParaRPr lang="uk-UA"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1417638"/>
          </a:xfrm>
        </p:spPr>
        <p:txBody>
          <a:bodyPr rtlCol="0">
            <a:normAutofit/>
          </a:bodyPr>
          <a:lstStyle/>
          <a:p>
            <a:pPr fontAlgn="auto">
              <a:spcAft>
                <a:spcPts val="0"/>
              </a:spcAft>
              <a:defRPr/>
            </a:pPr>
            <a:r>
              <a:rPr lang="uk-UA"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Види носіння зброї</a:t>
            </a:r>
            <a:endParaRPr lang="uk-UA"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9217" name="Rectangle 1"/>
          <p:cNvSpPr>
            <a:spLocks noChangeArrowheads="1"/>
          </p:cNvSpPr>
          <p:nvPr/>
        </p:nvSpPr>
        <p:spPr bwMode="auto">
          <a:xfrm>
            <a:off x="2484438" y="1538288"/>
            <a:ext cx="5903912" cy="304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a:r>
              <a:rPr lang="uk-UA" sz="2400" b="1">
                <a:solidFill>
                  <a:schemeClr val="tx1"/>
                </a:solidFill>
                <a:latin typeface="Times New Roman" pitchFamily="18" charset="0"/>
                <a:cs typeface="Times New Roman" pitchFamily="18" charset="0"/>
              </a:rPr>
              <a:t>Спосіб № 1. </a:t>
            </a:r>
            <a:r>
              <a:rPr lang="uk-UA" sz="2400">
                <a:solidFill>
                  <a:schemeClr val="tx1"/>
                </a:solidFill>
                <a:latin typeface="Times New Roman" pitchFamily="18" charset="0"/>
                <a:cs typeface="Times New Roman" pitchFamily="18" charset="0"/>
              </a:rPr>
              <a:t>На плечі - старий мисливський прийом. Щоб автомат не сповзав, потрібно правильно підігнати ремінь. Цей спосіб дозволяє швидко підготуватись до ведення вогню.</a:t>
            </a:r>
          </a:p>
          <a:p>
            <a:pPr algn="just" eaLnBrk="0" hangingPunct="0"/>
            <a:r>
              <a:rPr lang="uk-UA" sz="2400" b="1">
                <a:solidFill>
                  <a:schemeClr val="tx1"/>
                </a:solidFill>
                <a:latin typeface="Times New Roman" pitchFamily="18" charset="0"/>
                <a:cs typeface="Times New Roman" pitchFamily="18" charset="0"/>
              </a:rPr>
              <a:t>Недоліком </a:t>
            </a:r>
            <a:r>
              <a:rPr lang="uk-UA" sz="2400">
                <a:solidFill>
                  <a:schemeClr val="tx1"/>
                </a:solidFill>
                <a:latin typeface="Times New Roman" pitchFamily="18" charset="0"/>
                <a:cs typeface="Times New Roman" pitchFamily="18" charset="0"/>
              </a:rPr>
              <a:t>є ​​те, що при близькому контакті з противником він може легко зірвати зброю з плеча.</a:t>
            </a:r>
          </a:p>
        </p:txBody>
      </p:sp>
      <p:pic>
        <p:nvPicPr>
          <p:cNvPr id="14339" name="Picture 2"/>
          <p:cNvPicPr>
            <a:picLocks noChangeAspect="1" noChangeArrowheads="1"/>
          </p:cNvPicPr>
          <p:nvPr/>
        </p:nvPicPr>
        <p:blipFill>
          <a:blip r:embed="rId2">
            <a:grayscl/>
          </a:blip>
          <a:srcRect/>
          <a:stretch>
            <a:fillRect/>
          </a:stretch>
        </p:blipFill>
        <p:spPr bwMode="auto">
          <a:xfrm>
            <a:off x="395288" y="1279525"/>
            <a:ext cx="1944687" cy="44084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987675" y="620713"/>
            <a:ext cx="5832475" cy="5694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
            <a:r>
              <a:rPr lang="uk-UA" sz="2800" b="1">
                <a:solidFill>
                  <a:schemeClr val="tx1"/>
                </a:solidFill>
                <a:latin typeface="Times New Roman" pitchFamily="18" charset="0"/>
                <a:cs typeface="Times New Roman" pitchFamily="18" charset="0"/>
              </a:rPr>
              <a:t>Спосіб № 2. </a:t>
            </a:r>
            <a:r>
              <a:rPr lang="uk-UA" sz="2800">
                <a:solidFill>
                  <a:schemeClr val="tx1"/>
                </a:solidFill>
                <a:latin typeface="Times New Roman" pitchFamily="18" charset="0"/>
                <a:cs typeface="Times New Roman" pitchFamily="18" charset="0"/>
              </a:rPr>
              <a:t>На грудях - ремінь перекинутий через шию, автомат висить стволом вниз. </a:t>
            </a:r>
          </a:p>
          <a:p>
            <a:pPr algn="just" eaLnBrk="0" hangingPunct="0"/>
            <a:r>
              <a:rPr lang="uk-UA" sz="2800">
                <a:solidFill>
                  <a:schemeClr val="tx1"/>
                </a:solidFill>
                <a:latin typeface="Times New Roman" pitchFamily="18" charset="0"/>
                <a:cs typeface="Times New Roman" pitchFamily="18" charset="0"/>
              </a:rPr>
              <a:t> Він дозволяє: </a:t>
            </a:r>
          </a:p>
          <a:p>
            <a:pPr algn="just" eaLnBrk="0" hangingPunct="0">
              <a:buFont typeface="Arial" charset="0"/>
              <a:buChar char="•"/>
            </a:pPr>
            <a:r>
              <a:rPr lang="uk-UA" sz="2800">
                <a:solidFill>
                  <a:schemeClr val="tx1"/>
                </a:solidFill>
                <a:latin typeface="Times New Roman" pitchFamily="18" charset="0"/>
                <a:cs typeface="Times New Roman" pitchFamily="18" charset="0"/>
              </a:rPr>
              <a:t> швидко виготовити до </a:t>
            </a:r>
            <a:r>
              <a:rPr lang="ru-RU" sz="2800">
                <a:solidFill>
                  <a:schemeClr val="tx1"/>
                </a:solidFill>
                <a:latin typeface="Times New Roman" pitchFamily="18" charset="0"/>
                <a:cs typeface="Times New Roman" pitchFamily="18" charset="0"/>
              </a:rPr>
              <a:t>ведення</a:t>
            </a:r>
            <a:r>
              <a:rPr lang="uk-UA" sz="2800">
                <a:solidFill>
                  <a:schemeClr val="tx1"/>
                </a:solidFill>
                <a:latin typeface="Times New Roman" pitchFamily="18" charset="0"/>
                <a:cs typeface="Times New Roman" pitchFamily="18" charset="0"/>
              </a:rPr>
              <a:t> вогню; </a:t>
            </a:r>
          </a:p>
          <a:p>
            <a:pPr algn="just" eaLnBrk="0" hangingPunct="0">
              <a:buFont typeface="Arial" charset="0"/>
              <a:buChar char="•"/>
            </a:pPr>
            <a:r>
              <a:rPr lang="uk-UA" sz="2800">
                <a:solidFill>
                  <a:schemeClr val="tx1"/>
                </a:solidFill>
                <a:latin typeface="Times New Roman" pitchFamily="18" charset="0"/>
                <a:cs typeface="Times New Roman" pitchFamily="18" charset="0"/>
              </a:rPr>
              <a:t> перекладати зброю з одного плеча на інше; </a:t>
            </a:r>
          </a:p>
          <a:p>
            <a:pPr algn="just" eaLnBrk="0" hangingPunct="0">
              <a:buFont typeface="Arial" charset="0"/>
              <a:buChar char="•"/>
            </a:pPr>
            <a:r>
              <a:rPr lang="uk-UA" sz="2800">
                <a:solidFill>
                  <a:schemeClr val="tx1"/>
                </a:solidFill>
                <a:latin typeface="Times New Roman" pitchFamily="18" charset="0"/>
                <a:cs typeface="Times New Roman" pitchFamily="18" charset="0"/>
              </a:rPr>
              <a:t> використовувати зброю в рукопашній сутичці. </a:t>
            </a:r>
          </a:p>
          <a:p>
            <a:pPr algn="just" eaLnBrk="0" hangingPunct="0"/>
            <a:r>
              <a:rPr lang="uk-UA" sz="2800" b="1">
                <a:solidFill>
                  <a:schemeClr val="tx1"/>
                </a:solidFill>
                <a:latin typeface="Times New Roman" pitchFamily="18" charset="0"/>
                <a:cs typeface="Times New Roman" pitchFamily="18" charset="0"/>
              </a:rPr>
              <a:t>Недолік</a:t>
            </a:r>
            <a:r>
              <a:rPr lang="uk-UA" sz="2800">
                <a:solidFill>
                  <a:schemeClr val="tx1"/>
                </a:solidFill>
                <a:latin typeface="Times New Roman" pitchFamily="18" charset="0"/>
                <a:cs typeface="Times New Roman" pitchFamily="18" charset="0"/>
              </a:rPr>
              <a:t> полягає в тому, що при тривалому носінні автомата втомлюється шия.</a:t>
            </a:r>
          </a:p>
        </p:txBody>
      </p:sp>
      <p:pic>
        <p:nvPicPr>
          <p:cNvPr id="15362" name="Picture 2" descr="солдат"/>
          <p:cNvPicPr>
            <a:picLocks noChangeAspect="1" noChangeArrowheads="1"/>
          </p:cNvPicPr>
          <p:nvPr/>
        </p:nvPicPr>
        <p:blipFill>
          <a:blip r:embed="rId2">
            <a:grayscl/>
          </a:blip>
          <a:srcRect/>
          <a:stretch>
            <a:fillRect/>
          </a:stretch>
        </p:blipFill>
        <p:spPr bwMode="auto">
          <a:xfrm>
            <a:off x="323850" y="836613"/>
            <a:ext cx="2482850" cy="51228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987675" y="942975"/>
            <a:ext cx="5832475" cy="52625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just"/>
            <a:r>
              <a:rPr lang="uk-UA" sz="2400" b="1">
                <a:solidFill>
                  <a:schemeClr val="tx1"/>
                </a:solidFill>
                <a:latin typeface="Times New Roman" pitchFamily="18" charset="0"/>
                <a:cs typeface="Times New Roman" pitchFamily="18" charset="0"/>
              </a:rPr>
              <a:t>Спосіб № 3. </a:t>
            </a:r>
            <a:r>
              <a:rPr lang="uk-UA" sz="2400">
                <a:solidFill>
                  <a:schemeClr val="tx1"/>
                </a:solidFill>
                <a:latin typeface="Times New Roman" pitchFamily="18" charset="0"/>
                <a:cs typeface="Times New Roman" pitchFamily="18" charset="0"/>
              </a:rPr>
              <a:t>На грудях - ремінь перекинутий через спину, автомат знаходиться на грудях стволом вниз. </a:t>
            </a:r>
          </a:p>
          <a:p>
            <a:pPr algn="just" eaLnBrk="0" hangingPunct="0"/>
            <a:r>
              <a:rPr lang="uk-UA" sz="2400">
                <a:solidFill>
                  <a:schemeClr val="tx1"/>
                </a:solidFill>
                <a:latin typeface="Times New Roman" pitchFamily="18" charset="0"/>
                <a:cs typeface="Times New Roman" pitchFamily="18" charset="0"/>
              </a:rPr>
              <a:t>Плюси способ</a:t>
            </a:r>
            <a:r>
              <a:rPr lang="ru-RU" sz="2400">
                <a:solidFill>
                  <a:schemeClr val="tx1"/>
                </a:solidFill>
                <a:latin typeface="Times New Roman" pitchFamily="18" charset="0"/>
                <a:cs typeface="Times New Roman" pitchFamily="18" charset="0"/>
              </a:rPr>
              <a:t>у</a:t>
            </a:r>
            <a:r>
              <a:rPr lang="uk-UA" sz="2400">
                <a:solidFill>
                  <a:schemeClr val="tx1"/>
                </a:solidFill>
                <a:latin typeface="Times New Roman" pitchFamily="18" charset="0"/>
                <a:cs typeface="Times New Roman" pitchFamily="18" charset="0"/>
              </a:rPr>
              <a:t>: </a:t>
            </a:r>
          </a:p>
          <a:p>
            <a:pPr algn="just" eaLnBrk="0" hangingPunct="0">
              <a:buFont typeface="Arial" charset="0"/>
              <a:buChar char="•"/>
            </a:pPr>
            <a:r>
              <a:rPr lang="uk-UA" sz="2400">
                <a:solidFill>
                  <a:schemeClr val="tx1"/>
                </a:solidFill>
                <a:latin typeface="Times New Roman" pitchFamily="18" charset="0"/>
                <a:cs typeface="Times New Roman" pitchFamily="18" charset="0"/>
              </a:rPr>
              <a:t>основне навантаження припадає на спину, а не на шию; </a:t>
            </a:r>
          </a:p>
          <a:p>
            <a:pPr algn="just" eaLnBrk="0" hangingPunct="0">
              <a:buFont typeface="Arial" charset="0"/>
              <a:buChar char="•"/>
            </a:pPr>
            <a:r>
              <a:rPr lang="uk-UA" sz="2400">
                <a:solidFill>
                  <a:schemeClr val="tx1"/>
                </a:solidFill>
                <a:latin typeface="Times New Roman" pitchFamily="18" charset="0"/>
                <a:cs typeface="Times New Roman" pitchFamily="18" charset="0"/>
              </a:rPr>
              <a:t>швидка </a:t>
            </a:r>
            <a:r>
              <a:rPr lang="ru-RU" sz="2400">
                <a:solidFill>
                  <a:schemeClr val="tx1"/>
                </a:solidFill>
                <a:latin typeface="Times New Roman" pitchFamily="18" charset="0"/>
                <a:cs typeface="Times New Roman" pitchFamily="18" charset="0"/>
              </a:rPr>
              <a:t>підготовка</a:t>
            </a:r>
            <a:r>
              <a:rPr lang="uk-UA" sz="2400">
                <a:solidFill>
                  <a:schemeClr val="tx1"/>
                </a:solidFill>
                <a:latin typeface="Times New Roman" pitchFamily="18" charset="0"/>
                <a:cs typeface="Times New Roman" pitchFamily="18" charset="0"/>
              </a:rPr>
              <a:t> до стрільби; </a:t>
            </a:r>
          </a:p>
          <a:p>
            <a:pPr algn="just" eaLnBrk="0" hangingPunct="0">
              <a:buFont typeface="Arial" charset="0"/>
              <a:buChar char="•"/>
            </a:pPr>
            <a:r>
              <a:rPr lang="uk-UA" sz="2400">
                <a:solidFill>
                  <a:schemeClr val="tx1"/>
                </a:solidFill>
                <a:latin typeface="Times New Roman" pitchFamily="18" charset="0"/>
                <a:cs typeface="Times New Roman" pitchFamily="18" charset="0"/>
              </a:rPr>
              <a:t>можливість швидкого переходу до способу № 2. </a:t>
            </a:r>
          </a:p>
          <a:p>
            <a:pPr algn="just" eaLnBrk="0" hangingPunct="0"/>
            <a:r>
              <a:rPr lang="uk-UA" sz="2400" b="1">
                <a:solidFill>
                  <a:schemeClr val="tx1"/>
                </a:solidFill>
                <a:latin typeface="Times New Roman" pitchFamily="18" charset="0"/>
                <a:cs typeface="Times New Roman" pitchFamily="18" charset="0"/>
              </a:rPr>
              <a:t>Недоліки: </a:t>
            </a:r>
          </a:p>
          <a:p>
            <a:pPr algn="just" eaLnBrk="0" hangingPunct="0"/>
            <a:r>
              <a:rPr lang="uk-UA" sz="2400">
                <a:solidFill>
                  <a:schemeClr val="tx1"/>
                </a:solidFill>
                <a:latin typeface="Times New Roman" pitchFamily="18" charset="0"/>
                <a:cs typeface="Times New Roman" pitchFamily="18" charset="0"/>
              </a:rPr>
              <a:t>не мож</a:t>
            </a:r>
            <a:r>
              <a:rPr lang="ru-RU" sz="2400">
                <a:solidFill>
                  <a:schemeClr val="tx1"/>
                </a:solidFill>
                <a:latin typeface="Times New Roman" pitchFamily="18" charset="0"/>
                <a:cs typeface="Times New Roman" pitchFamily="18" charset="0"/>
              </a:rPr>
              <a:t>ливо</a:t>
            </a:r>
            <a:r>
              <a:rPr lang="uk-UA" sz="2400">
                <a:solidFill>
                  <a:schemeClr val="tx1"/>
                </a:solidFill>
                <a:latin typeface="Times New Roman" pitchFamily="18" charset="0"/>
                <a:cs typeface="Times New Roman" pitchFamily="18" charset="0"/>
              </a:rPr>
              <a:t> перекласти зброю з одного плеча на інше; </a:t>
            </a:r>
          </a:p>
          <a:p>
            <a:pPr algn="just" eaLnBrk="0" hangingPunct="0"/>
            <a:r>
              <a:rPr lang="uk-UA" sz="2400">
                <a:solidFill>
                  <a:schemeClr val="tx1"/>
                </a:solidFill>
                <a:latin typeface="Times New Roman" pitchFamily="18" charset="0"/>
                <a:cs typeface="Times New Roman" pitchFamily="18" charset="0"/>
              </a:rPr>
              <a:t>складність застосування автомат</a:t>
            </a:r>
            <a:r>
              <a:rPr lang="ru-RU" sz="2400">
                <a:solidFill>
                  <a:schemeClr val="tx1"/>
                </a:solidFill>
                <a:latin typeface="Times New Roman" pitchFamily="18" charset="0"/>
                <a:cs typeface="Times New Roman" pitchFamily="18" charset="0"/>
              </a:rPr>
              <a:t>у у</a:t>
            </a:r>
            <a:r>
              <a:rPr lang="uk-UA" sz="2400">
                <a:solidFill>
                  <a:schemeClr val="tx1"/>
                </a:solidFill>
                <a:latin typeface="Times New Roman" pitchFamily="18" charset="0"/>
                <a:cs typeface="Times New Roman" pitchFamily="18" charset="0"/>
              </a:rPr>
              <a:t> рукопашній сутичці.</a:t>
            </a:r>
          </a:p>
        </p:txBody>
      </p:sp>
      <p:pic>
        <p:nvPicPr>
          <p:cNvPr id="16386" name="Picture 2" descr="images"/>
          <p:cNvPicPr>
            <a:picLocks noChangeAspect="1" noChangeArrowheads="1"/>
          </p:cNvPicPr>
          <p:nvPr/>
        </p:nvPicPr>
        <p:blipFill>
          <a:blip r:embed="rId2">
            <a:grayscl/>
          </a:blip>
          <a:srcRect/>
          <a:stretch>
            <a:fillRect/>
          </a:stretch>
        </p:blipFill>
        <p:spPr bwMode="auto">
          <a:xfrm>
            <a:off x="179388" y="836613"/>
            <a:ext cx="2692400" cy="4968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771775" y="66675"/>
            <a:ext cx="5976938" cy="67405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just"/>
            <a:r>
              <a:rPr lang="uk-UA" b="1">
                <a:solidFill>
                  <a:schemeClr val="tx1"/>
                </a:solidFill>
                <a:latin typeface="Times New Roman" pitchFamily="18" charset="0"/>
                <a:ea typeface="Calibri" pitchFamily="34" charset="0"/>
                <a:cs typeface="Times New Roman" pitchFamily="18" charset="0"/>
              </a:rPr>
              <a:t>Спосіб № 4.</a:t>
            </a:r>
            <a:r>
              <a:rPr lang="uk-UA">
                <a:solidFill>
                  <a:schemeClr val="tx1"/>
                </a:solidFill>
                <a:latin typeface="Times New Roman" pitchFamily="18" charset="0"/>
                <a:ea typeface="Calibri" pitchFamily="34" charset="0"/>
                <a:cs typeface="Times New Roman" pitchFamily="18" charset="0"/>
              </a:rPr>
              <a:t> На блок пості виникає необхідність мати вільними руки, з іншого боку, зброя повинна знаходитися в положенні, що забезпечує можливість його швидкого застосування. У той же час автомат треба подалі прибрати від особи, що перевіряється, щоб позбавити його можливості блокувати зброю. Для зручного розташування автомата слід відчепити ремінь від ствольної антабки і зачепити за антабку приклада , утворивши петлю. Петля підганяється за розміром і надівається через плече і спину. Автомат з відкинутим прикладом розташовується під правим плечем і легко скидається однією рукою. Проводячи перевірку, необхідно ставати лівим боком до перевіряється , з правого боку від нього. Потрібно злегка виставити ліву ногу вперед, розвернутися корпусом лівою стороною вперед так, щоб автомат був максимально віддалений від особи що перевіряється .</a:t>
            </a:r>
          </a:p>
          <a:p>
            <a:pPr algn="just" eaLnBrk="0" hangingPunct="0"/>
            <a:r>
              <a:rPr lang="uk-UA">
                <a:solidFill>
                  <a:schemeClr val="tx1"/>
                </a:solidFill>
                <a:latin typeface="Times New Roman" pitchFamily="18" charset="0"/>
                <a:ea typeface="Calibri" pitchFamily="34" charset="0"/>
                <a:cs typeface="Times New Roman" pitchFamily="18" charset="0"/>
              </a:rPr>
              <a:t>Позитивні моменти :</a:t>
            </a:r>
          </a:p>
          <a:p>
            <a:pPr algn="just" eaLnBrk="0" hangingPunct="0">
              <a:buFont typeface="Arial" charset="0"/>
              <a:buChar char="•"/>
            </a:pPr>
            <a:r>
              <a:rPr lang="uk-UA">
                <a:solidFill>
                  <a:schemeClr val="tx1"/>
                </a:solidFill>
                <a:latin typeface="Times New Roman" pitchFamily="18" charset="0"/>
                <a:ea typeface="Calibri" pitchFamily="34" charset="0"/>
                <a:cs typeface="Times New Roman" pitchFamily="18" charset="0"/>
              </a:rPr>
              <a:t>автомат максимально віддалений від оглядаємо, що ускладнює можливість заволодіння зброєю;</a:t>
            </a:r>
          </a:p>
          <a:p>
            <a:pPr algn="just" eaLnBrk="0" hangingPunct="0">
              <a:buFont typeface="Arial" charset="0"/>
              <a:buChar char="•"/>
            </a:pPr>
            <a:r>
              <a:rPr lang="uk-UA">
                <a:solidFill>
                  <a:schemeClr val="tx1"/>
                </a:solidFill>
                <a:latin typeface="Times New Roman" pitchFamily="18" charset="0"/>
                <a:ea typeface="Calibri" pitchFamily="34" charset="0"/>
                <a:cs typeface="Times New Roman" pitchFamily="18" charset="0"/>
              </a:rPr>
              <a:t>у разі небезпеки легко розірвати дистанцію і застосувати зброю ;</a:t>
            </a:r>
          </a:p>
          <a:p>
            <a:pPr algn="just" eaLnBrk="0" hangingPunct="0">
              <a:buFont typeface="Arial" charset="0"/>
              <a:buChar char="•"/>
            </a:pPr>
            <a:r>
              <a:rPr lang="uk-UA">
                <a:solidFill>
                  <a:schemeClr val="tx1"/>
                </a:solidFill>
                <a:latin typeface="Times New Roman" pitchFamily="18" charset="0"/>
                <a:ea typeface="Calibri" pitchFamily="34" charset="0"/>
                <a:cs typeface="Times New Roman" pitchFamily="18" charset="0"/>
              </a:rPr>
              <a:t>в такому положенні добре контролювати діставання документів;</a:t>
            </a:r>
          </a:p>
          <a:p>
            <a:pPr algn="just" eaLnBrk="0" hangingPunct="0">
              <a:buFont typeface="Arial" charset="0"/>
              <a:buChar char="•"/>
            </a:pPr>
            <a:r>
              <a:rPr lang="uk-UA">
                <a:solidFill>
                  <a:schemeClr val="tx1"/>
                </a:solidFill>
                <a:latin typeface="Times New Roman" pitchFamily="18" charset="0"/>
                <a:ea typeface="Calibri" pitchFamily="34" charset="0"/>
                <a:cs typeface="Times New Roman" pitchFamily="18" charset="0"/>
              </a:rPr>
              <a:t>автомат можна вільно перемістити з одного плеча на інше.</a:t>
            </a:r>
          </a:p>
        </p:txBody>
      </p:sp>
      <p:pic>
        <p:nvPicPr>
          <p:cNvPr id="17410" name="Picture 2" descr="111111"/>
          <p:cNvPicPr>
            <a:picLocks noChangeAspect="1" noChangeArrowheads="1"/>
          </p:cNvPicPr>
          <p:nvPr/>
        </p:nvPicPr>
        <p:blipFill>
          <a:blip r:embed="rId2">
            <a:grayscl/>
          </a:blip>
          <a:srcRect/>
          <a:stretch>
            <a:fillRect/>
          </a:stretch>
        </p:blipFill>
        <p:spPr bwMode="auto">
          <a:xfrm>
            <a:off x="179388" y="576263"/>
            <a:ext cx="2376487" cy="5489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79388" y="217488"/>
            <a:ext cx="8785225" cy="52625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539750" algn="just">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lang="uk-UA" sz="2400">
                <a:solidFill>
                  <a:schemeClr val="tx1"/>
                </a:solidFill>
                <a:latin typeface="Times New Roman" pitchFamily="18" charset="0"/>
                <a:cs typeface="Times New Roman" pitchFamily="18" charset="0"/>
              </a:rPr>
              <a:t>5. </a:t>
            </a:r>
            <a:r>
              <a:rPr lang="uk-UA" sz="2400" b="1">
                <a:solidFill>
                  <a:schemeClr val="tx1"/>
                </a:solidFill>
                <a:latin typeface="Times New Roman" pitchFamily="18" charset="0"/>
                <a:cs typeface="Times New Roman" pitchFamily="18" charset="0"/>
              </a:rPr>
              <a:t>Під час довготривалого висування </a:t>
            </a:r>
            <a:r>
              <a:rPr lang="uk-UA" sz="2400">
                <a:solidFill>
                  <a:schemeClr val="tx1"/>
                </a:solidFill>
                <a:latin typeface="Times New Roman" pitchFamily="18" charset="0"/>
                <a:cs typeface="Times New Roman" pitchFamily="18" charset="0"/>
              </a:rPr>
              <a:t>на значні відстані при відсутності зіткнення з противником автомат зручніше розташувати на грудях - ремінь перекинути через шию, автомат висить стволом в сторону, руки знаходяться зверху автомату.</a:t>
            </a:r>
          </a:p>
          <a:p>
            <a:pPr indent="539750" algn="just" eaLnBrk="0" hangingPunct="0">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lang="uk-UA" sz="2400" b="1">
                <a:solidFill>
                  <a:schemeClr val="tx1"/>
                </a:solidFill>
                <a:latin typeface="Times New Roman" pitchFamily="18" charset="0"/>
                <a:cs typeface="Times New Roman" pitchFamily="18" charset="0"/>
              </a:rPr>
              <a:t>6</a:t>
            </a:r>
            <a:r>
              <a:rPr lang="uk-UA" sz="2400">
                <a:solidFill>
                  <a:schemeClr val="tx1"/>
                </a:solidFill>
                <a:latin typeface="Times New Roman" pitchFamily="18" charset="0"/>
                <a:cs typeface="Times New Roman" pitchFamily="18" charset="0"/>
              </a:rPr>
              <a:t>. </a:t>
            </a:r>
            <a:r>
              <a:rPr lang="uk-UA" sz="2400" b="1">
                <a:solidFill>
                  <a:schemeClr val="tx1"/>
                </a:solidFill>
                <a:latin typeface="Times New Roman" pitchFamily="18" charset="0"/>
                <a:cs typeface="Times New Roman" pitchFamily="18" charset="0"/>
              </a:rPr>
              <a:t>Під час штурмових дій </a:t>
            </a:r>
            <a:r>
              <a:rPr lang="uk-UA" sz="2400">
                <a:solidFill>
                  <a:schemeClr val="tx1"/>
                </a:solidFill>
                <a:latin typeface="Times New Roman" pitchFamily="18" charset="0"/>
                <a:cs typeface="Times New Roman" pitchFamily="18" charset="0"/>
              </a:rPr>
              <a:t>- автомат прижимається прикладом в правую частину грудини та ствол направлений вниз та вперед. Такий спосіб дозволяє швидко підняти зброю в напрямку противника та вести прицільний вогонь.</a:t>
            </a:r>
          </a:p>
          <a:p>
            <a:pPr indent="539750" algn="just" eaLnBrk="0" hangingPunct="0">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lang="uk-UA" sz="2400" b="1">
                <a:solidFill>
                  <a:schemeClr val="tx1"/>
                </a:solidFill>
                <a:latin typeface="Times New Roman" pitchFamily="18" charset="0"/>
                <a:cs typeface="Times New Roman" pitchFamily="18" charset="0"/>
              </a:rPr>
              <a:t>7.</a:t>
            </a:r>
            <a:r>
              <a:rPr lang="uk-UA" sz="2400">
                <a:solidFill>
                  <a:schemeClr val="tx1"/>
                </a:solidFill>
                <a:latin typeface="Times New Roman" pitchFamily="18" charset="0"/>
                <a:cs typeface="Times New Roman" pitchFamily="18" charset="0"/>
              </a:rPr>
              <a:t> </a:t>
            </a:r>
            <a:r>
              <a:rPr lang="uk-UA" sz="2400" b="1">
                <a:solidFill>
                  <a:schemeClr val="tx1"/>
                </a:solidFill>
                <a:latin typeface="Times New Roman" pitchFamily="18" charset="0"/>
                <a:cs typeface="Times New Roman" pitchFamily="18" charset="0"/>
              </a:rPr>
              <a:t>Під час проведення атаки </a:t>
            </a:r>
            <a:r>
              <a:rPr lang="uk-UA" sz="2400">
                <a:solidFill>
                  <a:schemeClr val="tx1"/>
                </a:solidFill>
                <a:latin typeface="Times New Roman" pitchFamily="18" charset="0"/>
                <a:cs typeface="Times New Roman" pitchFamily="18" charset="0"/>
              </a:rPr>
              <a:t>- автомат прижимається прикладом в правую частину грудини ближче до середини, ствол направлений вперед на противника і ведеться вогонь на ходу.</a:t>
            </a:r>
          </a:p>
          <a:p>
            <a:pPr indent="539750" algn="just" eaLnBrk="0" hangingPunct="0">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lang="uk-UA" sz="2400" b="1">
                <a:solidFill>
                  <a:schemeClr val="tx1"/>
                </a:solidFill>
                <a:latin typeface="Times New Roman" pitchFamily="18" charset="0"/>
                <a:cs typeface="Times New Roman" pitchFamily="18" charset="0"/>
              </a:rPr>
              <a:t>8.</a:t>
            </a:r>
            <a:r>
              <a:rPr lang="uk-UA" sz="2400">
                <a:solidFill>
                  <a:schemeClr val="tx1"/>
                </a:solidFill>
                <a:latin typeface="Times New Roman" pitchFamily="18" charset="0"/>
                <a:cs typeface="Times New Roman" pitchFamily="18" charset="0"/>
              </a:rPr>
              <a:t> </a:t>
            </a:r>
            <a:r>
              <a:rPr lang="uk-UA" sz="2400" b="1">
                <a:solidFill>
                  <a:schemeClr val="tx1"/>
                </a:solidFill>
                <a:latin typeface="Times New Roman" pitchFamily="18" charset="0"/>
                <a:cs typeface="Times New Roman" pitchFamily="18" charset="0"/>
              </a:rPr>
              <a:t>Під час штурмових дій в місці </a:t>
            </a:r>
            <a:r>
              <a:rPr lang="uk-UA" sz="2400">
                <a:solidFill>
                  <a:schemeClr val="tx1"/>
                </a:solidFill>
                <a:latin typeface="Times New Roman" pitchFamily="18" charset="0"/>
                <a:cs typeface="Times New Roman" pitchFamily="18" charset="0"/>
              </a:rPr>
              <a:t>(штурму будівлі, у вузькому провулку (вулиці)): автомат доцільно тримати стволом направленим вперед в гору під кутом 60°.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1556792"/>
          </a:xfrm>
        </p:spPr>
        <p:txBody>
          <a:bodyPr rtlCol="0">
            <a:normAutofit/>
          </a:bodyPr>
          <a:lstStyle/>
          <a:p>
            <a:pPr fontAlgn="auto">
              <a:spcAft>
                <a:spcPts val="0"/>
              </a:spcAft>
              <a:defRPr/>
            </a:pP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imes New Roman" pitchFamily="18" charset="0"/>
                <a:cs typeface="Times New Roman" pitchFamily="18" charset="0"/>
              </a:rPr>
              <a:t>Пересування одиночного бійця  на полі бою</a:t>
            </a:r>
            <a:endParaRPr lang="uk-UA"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Прямокутник 2"/>
          <p:cNvSpPr/>
          <p:nvPr/>
        </p:nvSpPr>
        <p:spPr>
          <a:xfrm>
            <a:off x="250825" y="1484313"/>
            <a:ext cx="8893175" cy="2308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uk-UA" sz="2400" b="1" dirty="0">
                <a:solidFill>
                  <a:srgbClr val="FF0000"/>
                </a:solidFill>
              </a:rPr>
              <a:t>Рух по-пластунськи. </a:t>
            </a:r>
          </a:p>
          <a:p>
            <a:pPr fontAlgn="auto">
              <a:spcBef>
                <a:spcPts val="0"/>
              </a:spcBef>
              <a:spcAft>
                <a:spcPts val="0"/>
              </a:spcAft>
              <a:defRPr/>
            </a:pPr>
            <a:r>
              <a:rPr lang="uk-UA" sz="2400" b="1" dirty="0"/>
              <a:t>Цей спосіб використовують тоді, коли кулі противника летять на висоті коліна над поверхнею землі (40–50 см). Боєць,лежачи на животі, пересувається вперед, використовуючи руки і ноги. Ця техніка вимагає найщільнішого контакту з ґрунтом і не передбачає огляду місцевості піднімаючи голову.</a:t>
            </a:r>
            <a:endParaRPr lang="uk-UA" sz="2400" b="1" dirty="0"/>
          </a:p>
        </p:txBody>
      </p:sp>
      <p:pic>
        <p:nvPicPr>
          <p:cNvPr id="19459" name="Picture 1"/>
          <p:cNvPicPr>
            <a:picLocks noChangeAspect="1" noChangeArrowheads="1"/>
          </p:cNvPicPr>
          <p:nvPr/>
        </p:nvPicPr>
        <p:blipFill>
          <a:blip r:embed="rId2"/>
          <a:srcRect l="36800" t="56718" r="38297" b="20641"/>
          <a:stretch>
            <a:fillRect/>
          </a:stretch>
        </p:blipFill>
        <p:spPr bwMode="auto">
          <a:xfrm>
            <a:off x="1160463" y="3789363"/>
            <a:ext cx="6507162" cy="30686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0825" y="260350"/>
            <a:ext cx="8569325" cy="2305050"/>
          </a:xfrm>
        </p:spPr>
        <p:style>
          <a:lnRef idx="1">
            <a:schemeClr val="accent1"/>
          </a:lnRef>
          <a:fillRef idx="2">
            <a:schemeClr val="accent1"/>
          </a:fillRef>
          <a:effectRef idx="1">
            <a:schemeClr val="accent1"/>
          </a:effectRef>
          <a:fontRef idx="minor">
            <a:schemeClr val="dk1"/>
          </a:fontRef>
        </p:style>
        <p:txBody>
          <a:bodyPr rtlCol="0">
            <a:normAutofit/>
          </a:bodyPr>
          <a:lstStyle/>
          <a:p>
            <a:pPr algn="l" fontAlgn="auto">
              <a:spcAft>
                <a:spcPts val="0"/>
              </a:spcAft>
              <a:defRPr/>
            </a:pPr>
            <a:r>
              <a:rPr lang="ru-RU" sz="2800" b="1" dirty="0" smtClean="0">
                <a:solidFill>
                  <a:srgbClr val="FF0000"/>
                </a:solidFill>
                <a:latin typeface="Times New Roman" pitchFamily="18" charset="0"/>
                <a:cs typeface="Times New Roman" pitchFamily="18" charset="0"/>
              </a:rPr>
              <a:t>Рух </a:t>
            </a:r>
            <a:r>
              <a:rPr lang="ru-RU" sz="2800" b="1" dirty="0" err="1" smtClean="0">
                <a:solidFill>
                  <a:srgbClr val="FF0000"/>
                </a:solidFill>
                <a:latin typeface="Times New Roman" pitchFamily="18" charset="0"/>
                <a:cs typeface="Times New Roman" pitchFamily="18" charset="0"/>
              </a:rPr>
              <a:t>повзком</a:t>
            </a:r>
            <a:r>
              <a:rPr lang="ru-RU" sz="2800" b="1"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використовують</a:t>
            </a:r>
            <a:r>
              <a:rPr lang="ru-RU" sz="2800" dirty="0" smtClean="0">
                <a:latin typeface="Times New Roman" pitchFamily="18" charset="0"/>
                <a:cs typeface="Times New Roman" pitchFamily="18" charset="0"/>
              </a:rPr>
              <a:t>, коли </a:t>
            </a:r>
            <a:r>
              <a:rPr lang="ru-RU" sz="2800" dirty="0" err="1" smtClean="0">
                <a:latin typeface="Times New Roman" pitchFamily="18" charset="0"/>
                <a:cs typeface="Times New Roman" pitchFamily="18" charset="0"/>
              </a:rPr>
              <a:t>кулі</a:t>
            </a:r>
            <a:r>
              <a:rPr lang="ru-RU" sz="2800" dirty="0" smtClean="0">
                <a:latin typeface="Times New Roman" pitchFamily="18" charset="0"/>
                <a:cs typeface="Times New Roman" pitchFamily="18" charset="0"/>
              </a:rPr>
              <a:t> противника </a:t>
            </a:r>
            <a:r>
              <a:rPr lang="ru-RU" sz="2800" dirty="0" err="1" smtClean="0">
                <a:latin typeface="Times New Roman" pitchFamily="18" charset="0"/>
                <a:cs typeface="Times New Roman" pitchFamily="18" charset="0"/>
              </a:rPr>
              <a:t>летять</a:t>
            </a:r>
            <a:r>
              <a:rPr lang="ru-RU" sz="2800" dirty="0" smtClean="0">
                <a:latin typeface="Times New Roman" pitchFamily="18" charset="0"/>
                <a:cs typeface="Times New Roman" pitchFamily="18" charset="0"/>
              </a:rPr>
              <a:t> на </a:t>
            </a:r>
            <a:r>
              <a:rPr lang="ru-RU" sz="2800" dirty="0" err="1" smtClean="0">
                <a:latin typeface="Times New Roman" pitchFamily="18" charset="0"/>
                <a:cs typeface="Times New Roman" pitchFamily="18" charset="0"/>
              </a:rPr>
              <a:t>рівні</a:t>
            </a:r>
            <a:r>
              <a:rPr lang="ru-RU" sz="2800" dirty="0" smtClean="0">
                <a:latin typeface="Times New Roman" pitchFamily="18" charset="0"/>
                <a:cs typeface="Times New Roman" pitchFamily="18" charset="0"/>
              </a:rPr>
              <a:t> пояса </a:t>
            </a:r>
            <a:r>
              <a:rPr lang="ru-RU" sz="2800" dirty="0" smtClean="0">
                <a:solidFill>
                  <a:srgbClr val="FF0000"/>
                </a:solidFill>
                <a:latin typeface="Times New Roman" pitchFamily="18" charset="0"/>
                <a:cs typeface="Times New Roman" pitchFamily="18" charset="0"/>
              </a:rPr>
              <a:t>(60–80 см). </a:t>
            </a:r>
            <a:r>
              <a:rPr lang="ru-RU" sz="2800" dirty="0" smtClean="0">
                <a:latin typeface="Times New Roman" pitchFamily="18" charset="0"/>
                <a:cs typeface="Times New Roman" pitchFamily="18" charset="0"/>
              </a:rPr>
              <a:t>На </a:t>
            </a:r>
            <a:r>
              <a:rPr lang="ru-RU" sz="2800" dirty="0" err="1" smtClean="0">
                <a:latin typeface="Times New Roman" pitchFamily="18" charset="0"/>
                <a:cs typeface="Times New Roman" pitchFamily="18" charset="0"/>
              </a:rPr>
              <a:t>відміну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руху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по-пластунськи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боєць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має</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можливість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підняти</a:t>
            </a:r>
            <a:r>
              <a:rPr lang="ru-RU" sz="2800" dirty="0" smtClean="0">
                <a:latin typeface="Times New Roman" pitchFamily="18" charset="0"/>
                <a:cs typeface="Times New Roman" pitchFamily="18" charset="0"/>
              </a:rPr>
              <a:t> голову для </a:t>
            </a:r>
            <a:r>
              <a:rPr lang="ru-RU" sz="2800" dirty="0" err="1" smtClean="0">
                <a:latin typeface="Times New Roman" pitchFamily="18" charset="0"/>
                <a:cs typeface="Times New Roman" pitchFamily="18" charset="0"/>
              </a:rPr>
              <a:t>огляду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місцевості</a:t>
            </a:r>
            <a:r>
              <a:rPr lang="ru-RU"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pic>
        <p:nvPicPr>
          <p:cNvPr id="20482" name="Picture 1"/>
          <p:cNvPicPr>
            <a:picLocks noChangeAspect="1" noChangeArrowheads="1"/>
          </p:cNvPicPr>
          <p:nvPr/>
        </p:nvPicPr>
        <p:blipFill>
          <a:blip r:embed="rId2"/>
          <a:srcRect l="31265" t="39984" r="31654" b="27531"/>
          <a:stretch>
            <a:fillRect/>
          </a:stretch>
        </p:blipFill>
        <p:spPr bwMode="auto">
          <a:xfrm>
            <a:off x="611188" y="2781300"/>
            <a:ext cx="7667625" cy="3816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620713"/>
            <a:ext cx="8964613" cy="18161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uk-UA" sz="2800" b="1" dirty="0">
                <a:solidFill>
                  <a:srgbClr val="FF0000"/>
                </a:solidFill>
                <a:latin typeface="Times New Roman" pitchFamily="18" charset="0"/>
                <a:cs typeface="Times New Roman" pitchFamily="18" charset="0"/>
              </a:rPr>
              <a:t>Рух </a:t>
            </a:r>
            <a:r>
              <a:rPr lang="uk-UA" sz="2800" b="1" dirty="0" err="1">
                <a:solidFill>
                  <a:srgbClr val="FF0000"/>
                </a:solidFill>
                <a:latin typeface="Times New Roman" pitchFamily="18" charset="0"/>
                <a:cs typeface="Times New Roman" pitchFamily="18" charset="0"/>
              </a:rPr>
              <a:t>“павуком“</a:t>
            </a:r>
            <a:r>
              <a:rPr lang="uk-UA" sz="2800" b="1" dirty="0">
                <a:solidFill>
                  <a:srgbClr val="FF0000"/>
                </a:solidFill>
                <a:latin typeface="Times New Roman" pitchFamily="18" charset="0"/>
                <a:cs typeface="Times New Roman" pitchFamily="18" charset="0"/>
              </a:rPr>
              <a:t> або </a:t>
            </a:r>
            <a:r>
              <a:rPr lang="uk-UA" sz="2800" b="1" dirty="0" err="1">
                <a:solidFill>
                  <a:srgbClr val="FF0000"/>
                </a:solidFill>
                <a:latin typeface="Times New Roman" pitchFamily="18" charset="0"/>
                <a:cs typeface="Times New Roman" pitchFamily="18" charset="0"/>
              </a:rPr>
              <a:t>“крабом“</a:t>
            </a:r>
            <a:r>
              <a:rPr lang="uk-UA" sz="2800" b="1" dirty="0">
                <a:solidFill>
                  <a:srgbClr val="FF0000"/>
                </a:solidFill>
                <a:latin typeface="Times New Roman" pitchFamily="18" charset="0"/>
                <a:cs typeface="Times New Roman" pitchFamily="18" charset="0"/>
              </a:rPr>
              <a:t>. </a:t>
            </a:r>
            <a:r>
              <a:rPr lang="uk-UA" sz="2800" dirty="0">
                <a:latin typeface="Times New Roman" pitchFamily="18" charset="0"/>
                <a:cs typeface="Times New Roman" pitchFamily="18" charset="0"/>
              </a:rPr>
              <a:t>Інша назва такого способу </a:t>
            </a:r>
            <a:r>
              <a:rPr lang="uk-UA" sz="2800" dirty="0" err="1">
                <a:latin typeface="Times New Roman" pitchFamily="18" charset="0"/>
                <a:cs typeface="Times New Roman" pitchFamily="18" charset="0"/>
              </a:rPr>
              <a:t>“напівкарачки“</a:t>
            </a:r>
            <a:r>
              <a:rPr lang="uk-UA" sz="2800" dirty="0">
                <a:latin typeface="Times New Roman" pitchFamily="18" charset="0"/>
                <a:cs typeface="Times New Roman" pitchFamily="18" charset="0"/>
              </a:rPr>
              <a:t> – тобто пересування може здійснюватися з опорою на чотири або три кінцівки з опорою на коліна, лікті або передпліччя, будь-яким боком тіла вперед.</a:t>
            </a:r>
            <a:endParaRPr lang="uk-UA" sz="2800" dirty="0">
              <a:latin typeface="Times New Roman" pitchFamily="18" charset="0"/>
              <a:cs typeface="Times New Roman" pitchFamily="18" charset="0"/>
            </a:endParaRPr>
          </a:p>
        </p:txBody>
      </p:sp>
      <p:pic>
        <p:nvPicPr>
          <p:cNvPr id="21506" name="Picture 1"/>
          <p:cNvPicPr>
            <a:picLocks noChangeAspect="1" noChangeArrowheads="1"/>
          </p:cNvPicPr>
          <p:nvPr/>
        </p:nvPicPr>
        <p:blipFill>
          <a:blip r:embed="rId2"/>
          <a:srcRect l="30157" t="34077" r="32208" b="24579"/>
          <a:stretch>
            <a:fillRect/>
          </a:stretch>
        </p:blipFill>
        <p:spPr bwMode="auto">
          <a:xfrm>
            <a:off x="923925" y="2636838"/>
            <a:ext cx="6527800" cy="4032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1175</Words>
  <Application>Microsoft Office PowerPoint</Application>
  <PresentationFormat>Экран (4:3)</PresentationFormat>
  <Paragraphs>62</Paragraphs>
  <Slides>18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18</vt:i4>
      </vt:variant>
    </vt:vector>
  </HeadingPairs>
  <TitlesOfParts>
    <vt:vector size="22" baseType="lpstr">
      <vt:lpstr>Calibri</vt:lpstr>
      <vt:lpstr>Arial</vt:lpstr>
      <vt:lpstr>Times New Roman</vt:lpstr>
      <vt:lpstr>Тема Office</vt:lpstr>
      <vt:lpstr>Тема  2. Індивідуальні дії солдата та взаємодії у складі двійок та груп.    Види носіння зброї. Пересування одиночного бійця  на полі бою. Використання укриття на полі бою та рельєфності поверхні землі. Нанесення гриму.   Маскування зброї. </vt:lpstr>
      <vt:lpstr>Слайд 2</vt:lpstr>
      <vt:lpstr>Слайд 3</vt:lpstr>
      <vt:lpstr>Слайд 4</vt:lpstr>
      <vt:lpstr>Слайд 5</vt:lpstr>
      <vt:lpstr>Слайд 6</vt:lpstr>
      <vt:lpstr>Слайд 7</vt:lpstr>
      <vt:lpstr>Рух повзком  використовують, коли кулі противника летять на рівні пояса (60–80 см). На відміну від руху по-пластунськи боєць має можливість підняти голову для огляду місцевості.</vt:lpstr>
      <vt:lpstr>Слайд 9</vt:lpstr>
      <vt:lpstr>Слайд 10</vt:lpstr>
      <vt:lpstr>Слайд 11</vt:lpstr>
      <vt:lpstr>Слайд 12</vt:lpstr>
      <vt:lpstr>Слайд 13</vt:lpstr>
      <vt:lpstr>Слайд 14</vt:lpstr>
      <vt:lpstr>Слайд 15</vt:lpstr>
      <vt:lpstr>Слайд 16</vt:lpstr>
      <vt:lpstr>Маскування зброї.</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Індивідуальні дії солдата та взаємодії у складі двійок та груп.  Види носіння зброї (вільне, тактичне та в момент наближення до цілі). Пересування одиночного бійця  на полі бою: переповзання  (напівкарачки,  по-пластунськи, щільне переповзання); перехід; перебігання. Використання укриття на полі бою та рельєфності поверхні землі. Нанесення гриму.   Маскування зброї. </dc:title>
  <dc:creator>desantlvov</dc:creator>
  <cp:lastModifiedBy>Admin</cp:lastModifiedBy>
  <cp:revision>12</cp:revision>
  <dcterms:created xsi:type="dcterms:W3CDTF">2019-01-29T15:56:08Z</dcterms:created>
  <dcterms:modified xsi:type="dcterms:W3CDTF">2020-04-09T06:30:20Z</dcterms:modified>
</cp:coreProperties>
</file>