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C8E"/>
    <a:srgbClr val="002164"/>
    <a:srgbClr val="002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B38D-6140-46CD-9371-7F36D654058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5015-C447-47F4-B120-7DE36F9EAD1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A70C2-28AB-408D-9882-F53BB73672E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3A082-98E0-431A-B1D4-8C31301150C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4E956-D471-4A4B-A80D-C3546DB6CC8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35788-87F9-4C30-AA81-35CDE49BAB6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8CC51-59C3-4886-90DE-0A26A514DC7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C9523-F8C0-4D69-895D-283396143A8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4C1F8-98B8-4EF2-A9A7-99E3068F377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9159-8400-4E53-AD19-9F86EE76A48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5256-8D6A-4A88-98F3-2845925DF54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71A5AD-637D-407C-9D97-BF78A38AC01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0" r:id="rId2"/>
    <p:sldLayoutId id="2147483832" r:id="rId3"/>
    <p:sldLayoutId id="2147483829" r:id="rId4"/>
    <p:sldLayoutId id="2147483828" r:id="rId5"/>
    <p:sldLayoutId id="2147483827" r:id="rId6"/>
    <p:sldLayoutId id="2147483826" r:id="rId7"/>
    <p:sldLayoutId id="2147483825" r:id="rId8"/>
    <p:sldLayoutId id="2147483833" r:id="rId9"/>
    <p:sldLayoutId id="2147483824" r:id="rId10"/>
    <p:sldLayoutId id="214748382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352800"/>
            <a:ext cx="6705600" cy="2743200"/>
          </a:xfrm>
        </p:spPr>
        <p:txBody>
          <a:bodyPr/>
          <a:lstStyle/>
          <a:p>
            <a:pPr algn="ctr" eaLnBrk="1" hangingPunct="1"/>
            <a:r>
              <a:rPr lang="uk-UA" altLang="uk-UA" sz="5400" b="1" smtClean="0">
                <a:ea typeface="Nirmala UI"/>
                <a:cs typeface="Nirmala UI"/>
              </a:rPr>
              <a:t>Організація профільного  навчання </a:t>
            </a:r>
            <a:endParaRPr lang="ru-RU" altLang="uk-UA" sz="5400" b="1" smtClean="0">
              <a:ea typeface="Nirmala UI"/>
              <a:cs typeface="Nirmala UI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924800" cy="2362200"/>
          </a:xfrm>
        </p:spPr>
        <p:txBody>
          <a:bodyPr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Спеціалізована загальноосвітня школа І-ІІІ ступенів №14 </a:t>
            </a:r>
            <a:r>
              <a:rPr lang="uk-UA" alt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Кіровоградської </a:t>
            </a:r>
            <a:r>
              <a:rPr lang="uk-UA" altLang="uk-UA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міської ради Кіровоградської </a:t>
            </a:r>
            <a:r>
              <a:rPr lang="uk-UA" alt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області </a:t>
            </a:r>
            <a:endParaRPr lang="ru-RU" altLang="uk-UA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Yu Gothic UI" panose="020B0500000000000000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153400" cy="155416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5400" dirty="0">
                <a:solidFill>
                  <a:schemeClr val="tx2"/>
                </a:solidFill>
                <a:ea typeface="+mn-ea"/>
                <a:cs typeface="Nirmala UI" panose="020B0502040204020203" pitchFamily="34" charset="0"/>
              </a:rPr>
              <a:t>Профіль навчання</a:t>
            </a:r>
            <a:br>
              <a:rPr lang="uk-UA" altLang="uk-UA" sz="5400" dirty="0">
                <a:solidFill>
                  <a:schemeClr val="tx2"/>
                </a:solidFill>
                <a:ea typeface="+mn-ea"/>
                <a:cs typeface="Nirmala UI" panose="020B0502040204020203" pitchFamily="34" charset="0"/>
              </a:rPr>
            </a:br>
            <a:r>
              <a:rPr lang="uk-UA" altLang="uk-UA" sz="5400" dirty="0">
                <a:solidFill>
                  <a:schemeClr val="tx2"/>
                </a:solidFill>
                <a:ea typeface="+mn-ea"/>
                <a:cs typeface="Nirmala UI" panose="020B0502040204020203" pitchFamily="34" charset="0"/>
              </a:rPr>
              <a:t>іноземна філологія</a:t>
            </a:r>
            <a:endParaRPr lang="ru-RU" altLang="uk-UA" sz="5400" dirty="0">
              <a:solidFill>
                <a:schemeClr val="tx2"/>
              </a:solidFill>
              <a:ea typeface="+mn-ea"/>
              <a:cs typeface="Nirmala UI" panose="020B0502040204020203" pitchFamily="34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sz="quarter" idx="13"/>
          </p:nvPr>
        </p:nvSpPr>
        <p:spPr>
          <a:xfrm>
            <a:off x="485775" y="2514600"/>
            <a:ext cx="8385175" cy="1295400"/>
          </a:xfrm>
        </p:spPr>
        <p:txBody>
          <a:bodyPr rtlCol="0">
            <a:normAutofit lnSpcReduction="10000"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Мета:  незалежне користування англійською </a:t>
            </a:r>
            <a:r>
              <a:rPr lang="uk-UA" altLang="uk-U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мовою</a:t>
            </a:r>
            <a:endParaRPr lang="uk-UA" altLang="uk-UA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44" name="Picture 4" descr="Картинки по запросу учебник английского язы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1013" y="4308475"/>
            <a:ext cx="33147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95263" y="3959225"/>
            <a:ext cx="52292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uk-UA" altLang="uk-UA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  <a:cs typeface="+mn-cs"/>
              </a:rPr>
              <a:t>Форма організації: класи з поглибленим вивченням англійської мови</a:t>
            </a:r>
            <a:endParaRPr lang="ru-RU" altLang="uk-UA" sz="3600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90419" y="145716"/>
            <a:ext cx="6477000" cy="1706880"/>
          </a:xfrm>
        </p:spPr>
        <p:txBody>
          <a:bodyPr/>
          <a:lstStyle/>
          <a:p>
            <a:pPr marL="46037" indent="0" algn="ctr">
              <a:buNone/>
            </a:pPr>
            <a:r>
              <a:rPr lang="uk-UA" sz="54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Nirmala UI" panose="020B0502040204020203" pitchFamily="34" charset="0"/>
              </a:rPr>
              <a:t>Навчально-виховний процес </a:t>
            </a:r>
            <a:endParaRPr lang="uk-UA" sz="54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cs typeface="Nirmala UI" panose="020B0502040204020203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 rot="470902">
            <a:off x="6374944" y="1801396"/>
            <a:ext cx="2634343" cy="1491735"/>
          </a:xfrm>
          <a:prstGeom prst="ellipse">
            <a:avLst/>
          </a:prstGeom>
          <a:gradFill flip="none" rotWithShape="1">
            <a:gsLst>
              <a:gs pos="10000">
                <a:srgbClr val="FFFF00"/>
              </a:gs>
              <a:gs pos="44000">
                <a:srgbClr val="F2FC8E"/>
              </a:gs>
              <a:gs pos="85000">
                <a:schemeClr val="accent3">
                  <a:lumMod val="7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037" algn="ctr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uk-UA" sz="2800" dirty="0">
                <a:solidFill>
                  <a:srgbClr val="404040"/>
                </a:solidFill>
              </a:rPr>
              <a:t>Німецька мова (3години</a:t>
            </a:r>
            <a:r>
              <a:rPr lang="uk-UA" sz="2800" dirty="0">
                <a:solidFill>
                  <a:srgbClr val="404040"/>
                </a:solidFill>
              </a:rPr>
              <a:t>)</a:t>
            </a:r>
            <a:endParaRPr lang="uk-UA" sz="2800" dirty="0">
              <a:solidFill>
                <a:srgbClr val="40404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21159705">
            <a:off x="209540" y="2100019"/>
            <a:ext cx="2929120" cy="1546350"/>
          </a:xfrm>
          <a:prstGeom prst="ellipse">
            <a:avLst/>
          </a:prstGeom>
          <a:gradFill flip="none" rotWithShape="1">
            <a:gsLst>
              <a:gs pos="17000">
                <a:srgbClr val="FFFF00"/>
              </a:gs>
              <a:gs pos="41000">
                <a:srgbClr val="F2FC8E"/>
              </a:gs>
              <a:gs pos="88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037" lvl="0" algn="ctr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uk-UA" sz="2800" dirty="0">
                <a:solidFill>
                  <a:srgbClr val="404040"/>
                </a:solidFill>
              </a:rPr>
              <a:t>Англійська мова (5годин</a:t>
            </a:r>
            <a:r>
              <a:rPr lang="uk-UA" sz="2800" dirty="0" smtClean="0">
                <a:solidFill>
                  <a:srgbClr val="404040"/>
                </a:solidFill>
              </a:rPr>
              <a:t>)</a:t>
            </a:r>
            <a:endParaRPr lang="uk-UA" sz="2800" dirty="0">
              <a:solidFill>
                <a:srgbClr val="40404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482785">
            <a:off x="5681344" y="3531987"/>
            <a:ext cx="2816741" cy="1185111"/>
          </a:xfrm>
          <a:prstGeom prst="ellipse">
            <a:avLst/>
          </a:prstGeom>
          <a:gradFill flip="none" rotWithShape="1">
            <a:gsLst>
              <a:gs pos="17000">
                <a:schemeClr val="accent3">
                  <a:lumMod val="50000"/>
                </a:schemeClr>
              </a:gs>
              <a:gs pos="73000">
                <a:schemeClr val="accent3">
                  <a:lumMod val="60000"/>
                  <a:lumOff val="40000"/>
                </a:schemeClr>
              </a:gs>
              <a:gs pos="97000">
                <a:schemeClr val="accent3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46037" lvl="0" algn="ctr" eaLnBrk="0" hangingPunct="0">
              <a:buClr>
                <a:srgbClr val="C3260C"/>
              </a:buClr>
              <a:buSzPct val="130000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Технічний переклад </a:t>
            </a:r>
          </a:p>
        </p:txBody>
      </p:sp>
      <p:sp>
        <p:nvSpPr>
          <p:cNvPr id="10" name="Овал 9"/>
          <p:cNvSpPr/>
          <p:nvPr/>
        </p:nvSpPr>
        <p:spPr>
          <a:xfrm rot="3036225">
            <a:off x="4261147" y="4287849"/>
            <a:ext cx="3302374" cy="1566462"/>
          </a:xfrm>
          <a:prstGeom prst="ellipse">
            <a:avLst/>
          </a:prstGeom>
          <a:gradFill flip="none" rotWithShape="1">
            <a:gsLst>
              <a:gs pos="17000">
                <a:schemeClr val="accent3">
                  <a:lumMod val="50000"/>
                </a:schemeClr>
              </a:gs>
              <a:gs pos="73000">
                <a:schemeClr val="accent3">
                  <a:lumMod val="60000"/>
                  <a:lumOff val="40000"/>
                </a:schemeClr>
              </a:gs>
              <a:gs pos="97000">
                <a:schemeClr val="accent3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46037" algn="ctr" eaLnBrk="0" hangingPunct="0">
              <a:buClr>
                <a:srgbClr val="C3260C"/>
              </a:buClr>
              <a:buSzPct val="130000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Ділова англійська мова</a:t>
            </a:r>
          </a:p>
        </p:txBody>
      </p:sp>
      <p:sp>
        <p:nvSpPr>
          <p:cNvPr id="12" name="Овал 11"/>
          <p:cNvSpPr/>
          <p:nvPr/>
        </p:nvSpPr>
        <p:spPr>
          <a:xfrm rot="19753907">
            <a:off x="981383" y="3882528"/>
            <a:ext cx="2834260" cy="1339623"/>
          </a:xfrm>
          <a:prstGeom prst="ellipse">
            <a:avLst/>
          </a:prstGeom>
          <a:gradFill flip="none" rotWithShape="1">
            <a:gsLst>
              <a:gs pos="17000">
                <a:schemeClr val="accent3">
                  <a:lumMod val="50000"/>
                </a:schemeClr>
              </a:gs>
              <a:gs pos="73000">
                <a:schemeClr val="accent3">
                  <a:lumMod val="60000"/>
                  <a:lumOff val="40000"/>
                </a:schemeClr>
              </a:gs>
              <a:gs pos="97000">
                <a:schemeClr val="accent3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46037" lvl="0" algn="ctr" eaLnBrk="0" hangingPunct="0">
              <a:buClr>
                <a:srgbClr val="C3260C"/>
              </a:buClr>
              <a:buSzPct val="130000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Література 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Англії та США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18264437">
            <a:off x="2085606" y="4577082"/>
            <a:ext cx="3276600" cy="1349099"/>
          </a:xfrm>
          <a:prstGeom prst="ellipse">
            <a:avLst/>
          </a:prstGeom>
          <a:gradFill flip="none" rotWithShape="1">
            <a:gsLst>
              <a:gs pos="17000">
                <a:schemeClr val="accent3">
                  <a:lumMod val="50000"/>
                </a:schemeClr>
              </a:gs>
              <a:gs pos="73000">
                <a:schemeClr val="accent3">
                  <a:lumMod val="60000"/>
                  <a:lumOff val="40000"/>
                </a:schemeClr>
              </a:gs>
              <a:gs pos="97000">
                <a:schemeClr val="accent3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46037" algn="ctr" eaLnBrk="0" hangingPunct="0">
              <a:buClr>
                <a:srgbClr val="C3260C"/>
              </a:buClr>
              <a:buSzPct val="130000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Країнознавство</a:t>
            </a:r>
          </a:p>
        </p:txBody>
      </p:sp>
      <p:sp>
        <p:nvSpPr>
          <p:cNvPr id="4" name="Овал 3"/>
          <p:cNvSpPr/>
          <p:nvPr/>
        </p:nvSpPr>
        <p:spPr>
          <a:xfrm>
            <a:off x="3124200" y="2338959"/>
            <a:ext cx="3113314" cy="1825783"/>
          </a:xfrm>
          <a:prstGeom prst="ellipse">
            <a:avLst/>
          </a:prstGeom>
          <a:gradFill flip="none" rotWithShape="1">
            <a:gsLst>
              <a:gs pos="17000">
                <a:schemeClr val="accent3">
                  <a:lumMod val="50000"/>
                </a:schemeClr>
              </a:gs>
              <a:gs pos="73000">
                <a:schemeClr val="accent3">
                  <a:lumMod val="60000"/>
                  <a:lumOff val="40000"/>
                </a:schemeClr>
              </a:gs>
              <a:gs pos="97000">
                <a:schemeClr val="accent3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Профільні курси 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37182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52400"/>
            <a:ext cx="8842375" cy="18288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5400" dirty="0">
                <a:solidFill>
                  <a:schemeClr val="tx2"/>
                </a:solidFill>
                <a:ea typeface="+mn-ea"/>
                <a:cs typeface="Nirmala UI" panose="020B0502040204020203" pitchFamily="34" charset="0"/>
              </a:rPr>
              <a:t>Навчально-методичне забезпечення </a:t>
            </a:r>
            <a:endParaRPr lang="ru-RU" altLang="uk-UA" sz="5400" dirty="0">
              <a:solidFill>
                <a:schemeClr val="tx2"/>
              </a:solidFill>
              <a:ea typeface="+mn-ea"/>
              <a:cs typeface="Nirmala UI" panose="020B0502040204020203" pitchFamily="34" charset="0"/>
            </a:endParaRPr>
          </a:p>
        </p:txBody>
      </p:sp>
      <p:pic>
        <p:nvPicPr>
          <p:cNvPr id="11269" name="Picture 5" descr="Картинки по запросу new opportunities intermediate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1365">
            <a:off x="4729163" y="4300538"/>
            <a:ext cx="19256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AutoShape 7" descr="Картинки по запросу new opportunities intermediate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64" name="AutoShape 9" descr="Картинки по запросу new opportunities intermediate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65" name="AutoShape 11" descr="Картинки по запросу new opportunities intermediate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66" name="AutoShape 13" descr="Картинки по запросу new opportunities intermediate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pic>
        <p:nvPicPr>
          <p:cNvPr id="11279" name="Picture 15" descr="Картинки по запросу new opportunities intermediate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98513">
            <a:off x="6429375" y="4656138"/>
            <a:ext cx="23383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Картинки по запросу new opportunities intermediate картин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090">
            <a:off x="5322888" y="2046288"/>
            <a:ext cx="1506537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AutoShape 19" descr="Картинки по запросу enterprise elementary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pic>
        <p:nvPicPr>
          <p:cNvPr id="11289" name="Picture 25" descr="Картинки по запросу pearson beginner картинк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27450" y="1916113"/>
            <a:ext cx="15240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27" descr="Картинки по запросу mmmpublication  biginner  картинк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07918">
            <a:off x="2144713" y="2071688"/>
            <a:ext cx="15144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29" descr="Картинки по запросу mm publication books картинк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82370">
            <a:off x="344488" y="2259013"/>
            <a:ext cx="16922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AutoShape 31" descr="Картинки по запросу mm publications smart junior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74" name="AutoShape 33" descr="Картинки по запросу mm publications smart junior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75" name="AutoShape 35" descr="Картинки по запросу mm publications smart junior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76" name="AutoShape 37" descr="Картинки по запросу mm publications smart junior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77" name="AutoShape 39" descr="Картинки по запросу mm publications smart junior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78" name="AutoShape 41" descr="Картинки по запросу mm publications smart junior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79" name="AutoShape 43" descr="Картинки по запросу mm publications smart junior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15380" name="AutoShape 45" descr="Картинки по запросу mm publications smart junior картинк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pic>
        <p:nvPicPr>
          <p:cNvPr id="11311" name="Picture 47" descr="Картинки по запросу mm publications smart junior картинк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760590">
            <a:off x="6873875" y="2293938"/>
            <a:ext cx="1706563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1" descr="Картинки по запросу enterprise elementary картинки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907527">
            <a:off x="646113" y="4635500"/>
            <a:ext cx="2357437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13" name="Picture 49" descr="Картинки по запросу mm publications smart junior картинки"/>
          <p:cNvPicPr>
            <a:picLocks noChangeAspect="1" noChangeArrowheads="1"/>
          </p:cNvPicPr>
          <p:nvPr/>
        </p:nvPicPr>
        <p:blipFill>
          <a:blip r:embed="rId10">
            <a:extLst/>
          </a:blip>
          <a:srcRect/>
          <a:stretch>
            <a:fillRect/>
          </a:stretch>
        </p:blipFill>
        <p:spPr bwMode="auto">
          <a:xfrm rot="21117344">
            <a:off x="2859197" y="4297870"/>
            <a:ext cx="2131564" cy="208030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8461375" cy="1600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5400" dirty="0">
                <a:solidFill>
                  <a:schemeClr val="tx2"/>
                </a:solidFill>
                <a:ea typeface="+mn-ea"/>
                <a:cs typeface="Nirmala UI" panose="020B0502040204020203" pitchFamily="34" charset="0"/>
              </a:rPr>
              <a:t>Успіх учня – результат роботи педагога</a:t>
            </a:r>
            <a:endParaRPr lang="ru-RU" altLang="uk-UA" sz="5400" dirty="0">
              <a:solidFill>
                <a:schemeClr val="tx2"/>
              </a:solidFill>
              <a:ea typeface="+mn-ea"/>
              <a:cs typeface="Nirmala UI" panose="020B0502040204020203" pitchFamily="34" charset="0"/>
            </a:endParaRPr>
          </a:p>
        </p:txBody>
      </p:sp>
      <p:sp>
        <p:nvSpPr>
          <p:cNvPr id="16386" name="Rectangle 3"/>
          <p:cNvSpPr>
            <a:spLocks noGrp="1" noRot="1" noChangeArrowheads="1"/>
          </p:cNvSpPr>
          <p:nvPr>
            <p:ph sz="quarter" idx="13"/>
          </p:nvPr>
        </p:nvSpPr>
        <p:spPr>
          <a:xfrm>
            <a:off x="71438" y="2209800"/>
            <a:ext cx="4729162" cy="35083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  <a:tabLst>
                <a:tab pos="722313" algn="l"/>
              </a:tabLst>
            </a:pPr>
            <a:r>
              <a:rPr lang="uk-UA" altLang="uk-UA" sz="3000" smtClean="0"/>
              <a:t>   Олімпіади</a:t>
            </a:r>
          </a:p>
          <a:p>
            <a:pPr eaLnBrk="1" hangingPunct="1">
              <a:buFont typeface="Wingdings" pitchFamily="2" charset="2"/>
              <a:buChar char="ü"/>
              <a:tabLst>
                <a:tab pos="722313" algn="l"/>
              </a:tabLst>
            </a:pPr>
            <a:r>
              <a:rPr lang="uk-UA" altLang="uk-UA" sz="3000" smtClean="0"/>
              <a:t>   Творчі конкурси</a:t>
            </a:r>
          </a:p>
          <a:p>
            <a:pPr eaLnBrk="1" hangingPunct="1">
              <a:buFont typeface="Wingdings" pitchFamily="2" charset="2"/>
              <a:buChar char="ü"/>
              <a:tabLst>
                <a:tab pos="722313" algn="l"/>
              </a:tabLst>
            </a:pPr>
            <a:r>
              <a:rPr lang="uk-UA" altLang="uk-UA" sz="3000" smtClean="0"/>
              <a:t>   Міжнародні програми</a:t>
            </a:r>
          </a:p>
          <a:p>
            <a:pPr eaLnBrk="1" hangingPunct="1">
              <a:buFont typeface="Wingdings" pitchFamily="2" charset="2"/>
              <a:buChar char="ü"/>
              <a:tabLst>
                <a:tab pos="722313" algn="l"/>
              </a:tabLst>
            </a:pPr>
            <a:r>
              <a:rPr lang="uk-UA" altLang="uk-UA" sz="3000" smtClean="0"/>
              <a:t>  Інтерактивні ігри “Гринвіч”, “</a:t>
            </a:r>
            <a:r>
              <a:rPr lang="en-US" altLang="uk-UA" sz="3000" smtClean="0"/>
              <a:t>Puzzle”</a:t>
            </a:r>
          </a:p>
          <a:p>
            <a:pPr eaLnBrk="1" hangingPunct="1">
              <a:buFont typeface="Wingdings" pitchFamily="2" charset="2"/>
              <a:buChar char="ü"/>
              <a:tabLst>
                <a:tab pos="722313" algn="l"/>
              </a:tabLst>
            </a:pPr>
            <a:r>
              <a:rPr lang="uk-UA" altLang="uk-UA" sz="3000" smtClean="0"/>
              <a:t>   Інтернет конкурси</a:t>
            </a:r>
          </a:p>
          <a:p>
            <a:pPr eaLnBrk="1" hangingPunct="1">
              <a:buFont typeface="Wingdings" pitchFamily="2" charset="2"/>
              <a:buChar char="ü"/>
              <a:tabLst>
                <a:tab pos="722313" algn="l"/>
              </a:tabLst>
            </a:pPr>
            <a:endParaRPr lang="en-US" altLang="uk-UA" sz="3000" smtClean="0"/>
          </a:p>
          <a:p>
            <a:pPr eaLnBrk="1" hangingPunct="1">
              <a:buFont typeface="Wingdings" pitchFamily="2" charset="2"/>
              <a:buChar char="ü"/>
              <a:tabLst>
                <a:tab pos="722313" algn="l"/>
              </a:tabLst>
            </a:pPr>
            <a:endParaRPr lang="ru-RU" altLang="uk-UA" sz="3000" smtClean="0"/>
          </a:p>
        </p:txBody>
      </p:sp>
      <p:pic>
        <p:nvPicPr>
          <p:cNvPr id="6" name="Picture 5" descr="DSCN2370"/>
          <p:cNvPicPr>
            <a:picLocks noChangeAspect="1" noChangeArrowheads="1"/>
          </p:cNvPicPr>
          <p:nvPr/>
        </p:nvPicPr>
        <p:blipFill>
          <a:blip r:embed="rId2"/>
          <a:srcRect l="6250" t="7936" r="13950" b="14845"/>
          <a:stretch>
            <a:fillRect/>
          </a:stretch>
        </p:blipFill>
        <p:spPr bwMode="auto">
          <a:xfrm>
            <a:off x="4800600" y="2362200"/>
            <a:ext cx="40957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87416" y="228600"/>
            <a:ext cx="8077200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5400" dirty="0">
                <a:solidFill>
                  <a:schemeClr val="tx2"/>
                </a:solidFill>
                <a:ea typeface="+mn-ea"/>
                <a:cs typeface="Nirmala UI" panose="020B0502040204020203" pitchFamily="34" charset="0"/>
              </a:rPr>
              <a:t>Школа – це простір життя  дитини</a:t>
            </a:r>
            <a:endParaRPr lang="ru-RU" altLang="uk-UA" sz="5400" dirty="0">
              <a:solidFill>
                <a:schemeClr val="tx2"/>
              </a:solidFill>
              <a:ea typeface="+mn-ea"/>
              <a:cs typeface="Nirmala UI" panose="020B0502040204020203" pitchFamily="34" charset="0"/>
            </a:endParaRPr>
          </a:p>
        </p:txBody>
      </p:sp>
      <p:sp>
        <p:nvSpPr>
          <p:cNvPr id="17410" name="Rectangle 3"/>
          <p:cNvSpPr>
            <a:spLocks noGrp="1" noRot="1" noChangeArrowheads="1"/>
          </p:cNvSpPr>
          <p:nvPr>
            <p:ph sz="quarter" idx="13"/>
          </p:nvPr>
        </p:nvSpPr>
        <p:spPr>
          <a:xfrm>
            <a:off x="247650" y="2286000"/>
            <a:ext cx="4537075" cy="1066800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altLang="uk-UA" sz="3200" smtClean="0"/>
              <a:t>Тижні англійської та німецької мови </a:t>
            </a:r>
          </a:p>
        </p:txBody>
      </p:sp>
      <p:pic>
        <p:nvPicPr>
          <p:cNvPr id="57352" name="Picture 8" descr="DSCN3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9025" y="3654425"/>
            <a:ext cx="39401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4" name="Picture 10" descr="unnamed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654425"/>
            <a:ext cx="39655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257800" y="2286000"/>
            <a:ext cx="34290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uk-UA" alt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Літня мовна школа</a:t>
            </a:r>
            <a:endParaRPr lang="ru-RU" altLang="uk-UA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76200"/>
            <a:ext cx="7696200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5400" dirty="0">
                <a:solidFill>
                  <a:schemeClr val="tx2"/>
                </a:solidFill>
                <a:ea typeface="+mn-ea"/>
                <a:cs typeface="Nirmala UI" panose="020B0502040204020203" pitchFamily="34" charset="0"/>
              </a:rPr>
              <a:t>Де дізнатися більше про школу?</a:t>
            </a:r>
            <a:endParaRPr lang="ru-RU" altLang="uk-UA" sz="5400" dirty="0">
              <a:solidFill>
                <a:schemeClr val="tx2"/>
              </a:solidFill>
              <a:ea typeface="+mn-ea"/>
              <a:cs typeface="Nirmala UI" panose="020B0502040204020203" pitchFamily="34" charset="0"/>
            </a:endParaRP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sz="quarter" idx="13"/>
          </p:nvPr>
        </p:nvSpPr>
        <p:spPr>
          <a:xfrm>
            <a:off x="381000" y="1981200"/>
            <a:ext cx="8461375" cy="4724400"/>
          </a:xfrm>
        </p:spPr>
        <p:txBody>
          <a:bodyPr rtlCol="0">
            <a:normAutofit fontScale="85000" lnSpcReduction="20000"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 березня 2016 року </a:t>
            </a: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ДЕНЬ ВІДКРИТИХ ДВЕРЕЙ 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altLang="uk-UA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</a:t>
            </a:r>
            <a:endParaRPr lang="en-US" altLang="uk-UA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uk-U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http://school14-krd.klasna.com/</a:t>
            </a:r>
            <a:endParaRPr lang="uk-UA" altLang="uk-UA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altLang="uk-U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АДРЕСА</a:t>
            </a:r>
            <a:r>
              <a:rPr lang="uk-UA" altLang="uk-U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м. Кіровоград</a:t>
            </a: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вул</a:t>
            </a:r>
            <a:r>
              <a:rPr lang="uk-UA" altLang="uk-U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Жовтневої революції 19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altLang="uk-UA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altLang="uk-UA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386</TotalTime>
  <Words>126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Спеціалізована загальноосвітня школа І-ІІІ ступенів №14 Кіровоградської міської ради Кіровоградської області </vt:lpstr>
      <vt:lpstr>Профіль навчання іноземна філологія</vt:lpstr>
      <vt:lpstr>Презентация PowerPoint</vt:lpstr>
      <vt:lpstr>Навчально-методичне забезпечення </vt:lpstr>
      <vt:lpstr>Успіх учня – результат роботи педагога</vt:lpstr>
      <vt:lpstr>Школа – це простір життя  дитини</vt:lpstr>
      <vt:lpstr>Де дізнатися більше про школу?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</dc:creator>
  <cp:lastModifiedBy>Учень ІІ-ІІІ</cp:lastModifiedBy>
  <cp:revision>18</cp:revision>
  <cp:lastPrinted>1601-01-01T00:00:00Z</cp:lastPrinted>
  <dcterms:created xsi:type="dcterms:W3CDTF">2016-02-14T18:41:13Z</dcterms:created>
  <dcterms:modified xsi:type="dcterms:W3CDTF">2016-02-19T11:26:18Z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