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728E3A"/>
    <a:srgbClr val="659A2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718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04F6-CD14-4D28-8CE0-BA38A8DA9B1D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6706-CCC9-4FAD-9182-1EDBEFC1DD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00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D6706-CCC9-4FAD-9182-1EDBEFC1DD8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F8844-B6E3-4623-A29D-EFFF97C75114}" type="datetimeFigureOut">
              <a:rPr lang="ru-RU" smtClean="0"/>
              <a:pPr/>
              <a:t>07.05.2012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263F-3B08-4175-8F01-3763B94CB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91498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186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Патріотичне та громадянське </a:t>
            </a:r>
            <a:endParaRPr lang="en-US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виховання учнів</a:t>
            </a:r>
            <a:endParaRPr lang="en-US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СЗШ №14</a:t>
            </a:r>
            <a:endParaRPr lang="en-US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en-US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uk-UA" sz="1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uk-UA" sz="1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uk-UA" sz="1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uk-UA" sz="1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uk-UA" sz="1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uk-UA" sz="1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uk-UA" sz="1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uk-UA" sz="1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                                                                           </a:t>
            </a:r>
            <a:r>
              <a:rPr lang="uk-UA" sz="2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Заступник директора школи</a:t>
            </a:r>
          </a:p>
          <a:p>
            <a:pPr algn="ctr"/>
            <a:r>
              <a:rPr lang="uk-UA" sz="20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uk-UA" sz="2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                                                     з навчально-виховної роботи </a:t>
            </a:r>
          </a:p>
          <a:p>
            <a:pPr algn="ctr"/>
            <a:r>
              <a:rPr lang="uk-UA" sz="2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                      Колос Л. Г</a:t>
            </a:r>
            <a:r>
              <a:rPr lang="uk-UA" sz="1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.</a:t>
            </a:r>
            <a:endParaRPr lang="en-US" sz="1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2.Украън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686" y="47251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1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33CC"/>
                </a:solidFill>
                <a:latin typeface="Book Antiqua" pitchFamily="18" charset="0"/>
              </a:rPr>
              <a:t>Творчі роботи учнівського та педагогічного колективу школи</a:t>
            </a:r>
            <a:endParaRPr lang="ru-RU" sz="3600" b="1" dirty="0">
              <a:solidFill>
                <a:srgbClr val="0033CC"/>
              </a:solidFill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Герої Партизанської армії Кіровоградщини»;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Олена Бур’янова – героїня кіровоградського підпілля» 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70-річчю партизанського руху присвячується»;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Ілля Миколайович Дібров»;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Ілля Миколайович Дібров – герой кіровоградського підпілля»;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Слава партизанам Кіровоградщини»;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Партизанський рух на Кіровоградщині»;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Наш край в роки війни» (Партизанський рух на Кіровоградщині у роки Великої Вітчизняної війни);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Наш край в роки війни» (Спогади учасників підпільно-партизанського руху на 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Кіровоградщині </a:t>
            </a:r>
            <a:r>
              <a:rPr lang="uk-UA" b="1" dirty="0">
                <a:solidFill>
                  <a:srgbClr val="C00000"/>
                </a:solidFill>
              </a:rPr>
              <a:t>у роки Великої Вітчизняної війни);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70-років партизанського руху на Україні (1941-1945р. р.). І. Д. Діброва. О. З. </a:t>
            </a:r>
            <a:r>
              <a:rPr lang="uk-UA" b="1" dirty="0" smtClean="0">
                <a:solidFill>
                  <a:srgbClr val="C00000"/>
                </a:solidFill>
              </a:rPr>
              <a:t>Бур’янова</a:t>
            </a:r>
            <a:r>
              <a:rPr lang="uk-UA" b="1" dirty="0">
                <a:solidFill>
                  <a:srgbClr val="C00000"/>
                </a:solidFill>
              </a:rPr>
              <a:t>»;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</a:t>
            </a:r>
            <a:r>
              <a:rPr lang="uk-UA" b="1" dirty="0">
                <a:solidFill>
                  <a:srgbClr val="C00000"/>
                </a:solidFill>
              </a:rPr>
              <a:t>Партизани нашого краю»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«Відомі </a:t>
            </a:r>
            <a:r>
              <a:rPr lang="uk-UA" b="1" dirty="0">
                <a:solidFill>
                  <a:srgbClr val="C00000"/>
                </a:solidFill>
              </a:rPr>
              <a:t>люди нашого краю» (</a:t>
            </a:r>
            <a:r>
              <a:rPr lang="uk-UA" b="1" dirty="0" err="1">
                <a:solidFill>
                  <a:srgbClr val="C00000"/>
                </a:solidFill>
              </a:rPr>
              <a:t>Кудакова</a:t>
            </a:r>
            <a:r>
              <a:rPr lang="uk-UA" b="1" dirty="0">
                <a:solidFill>
                  <a:srgbClr val="C00000"/>
                </a:solidFill>
              </a:rPr>
              <a:t> В. І.)</a:t>
            </a:r>
            <a:endParaRPr lang="ru-RU" b="1" dirty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in)">
                                      <p:cBhvr>
                                        <p:cTn id="6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0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6072198" y="3786190"/>
            <a:ext cx="3071802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Гурток </a:t>
            </a:r>
            <a:r>
              <a:rPr lang="uk-UA" sz="2400" b="1" dirty="0" err="1" smtClean="0"/>
              <a:t>“Юний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музеєзнавець”</a:t>
            </a:r>
            <a:endParaRPr lang="ru-RU" sz="2400" b="1" dirty="0"/>
          </a:p>
        </p:txBody>
      </p:sp>
      <p:sp>
        <p:nvSpPr>
          <p:cNvPr id="21" name="Овал 20"/>
          <p:cNvSpPr/>
          <p:nvPr/>
        </p:nvSpPr>
        <p:spPr>
          <a:xfrm>
            <a:off x="6357950" y="1142984"/>
            <a:ext cx="2786050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Уроки </a:t>
            </a:r>
            <a:r>
              <a:rPr lang="uk-UA" sz="2400" b="1" dirty="0" err="1" smtClean="0"/>
              <a:t>“Захисту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Вітчизни”</a:t>
            </a:r>
            <a:endParaRPr lang="ru-RU" sz="2400" b="1" dirty="0"/>
          </a:p>
        </p:txBody>
      </p:sp>
      <p:sp>
        <p:nvSpPr>
          <p:cNvPr id="24" name="Овал 23"/>
          <p:cNvSpPr/>
          <p:nvPr/>
        </p:nvSpPr>
        <p:spPr>
          <a:xfrm>
            <a:off x="0" y="3643314"/>
            <a:ext cx="2928926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Громадськість</a:t>
            </a:r>
          </a:p>
          <a:p>
            <a:pPr algn="ctr"/>
            <a:r>
              <a:rPr lang="uk-UA" sz="2400" b="1" dirty="0" smtClean="0"/>
              <a:t>батьк</a:t>
            </a:r>
            <a:r>
              <a:rPr lang="uk-UA" sz="2400" dirty="0" smtClean="0"/>
              <a:t>и</a:t>
            </a:r>
            <a:endParaRPr lang="ru-RU" sz="2400" dirty="0"/>
          </a:p>
        </p:txBody>
      </p:sp>
      <p:sp>
        <p:nvSpPr>
          <p:cNvPr id="23" name="Овал 22"/>
          <p:cNvSpPr/>
          <p:nvPr/>
        </p:nvSpPr>
        <p:spPr>
          <a:xfrm>
            <a:off x="0" y="1285860"/>
            <a:ext cx="2714612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Військова части</a:t>
            </a:r>
            <a:r>
              <a:rPr lang="uk-UA" sz="2400" dirty="0" smtClean="0"/>
              <a:t>на</a:t>
            </a:r>
            <a:endParaRPr lang="ru-RU" sz="2400" dirty="0"/>
          </a:p>
        </p:txBody>
      </p:sp>
      <p:sp>
        <p:nvSpPr>
          <p:cNvPr id="19" name="Овал 18"/>
          <p:cNvSpPr/>
          <p:nvPr/>
        </p:nvSpPr>
        <p:spPr>
          <a:xfrm>
            <a:off x="3143240" y="5072074"/>
            <a:ext cx="2928958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/>
              <a:t>Вчителі-предметники</a:t>
            </a:r>
            <a:endParaRPr lang="ru-RU" sz="2400" b="1" dirty="0"/>
          </a:p>
        </p:txBody>
      </p:sp>
      <p:sp>
        <p:nvSpPr>
          <p:cNvPr id="15" name="Овал 14"/>
          <p:cNvSpPr/>
          <p:nvPr/>
        </p:nvSpPr>
        <p:spPr>
          <a:xfrm>
            <a:off x="3143240" y="285728"/>
            <a:ext cx="2714644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Класні керівники</a:t>
            </a:r>
            <a:endParaRPr lang="ru-RU" sz="2400" b="1" dirty="0"/>
          </a:p>
        </p:txBody>
      </p:sp>
      <p:sp>
        <p:nvSpPr>
          <p:cNvPr id="8" name="Овал 7"/>
          <p:cNvSpPr/>
          <p:nvPr/>
        </p:nvSpPr>
        <p:spPr>
          <a:xfrm>
            <a:off x="3571868" y="2571744"/>
            <a:ext cx="2000264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66"/>
                </a:solidFill>
              </a:rPr>
              <a:t>Учні</a:t>
            </a:r>
            <a:endParaRPr lang="ru-RU" b="1" dirty="0">
              <a:solidFill>
                <a:srgbClr val="FF0066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 flipH="1" flipV="1">
            <a:off x="4144166" y="2070884"/>
            <a:ext cx="856462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4051295" y="4521209"/>
            <a:ext cx="104299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500694" y="3643314"/>
            <a:ext cx="71438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5357818" y="2071678"/>
            <a:ext cx="1071570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0800000">
            <a:off x="2571736" y="2214554"/>
            <a:ext cx="114300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10800000" flipV="1">
            <a:off x="2857488" y="3714752"/>
            <a:ext cx="85725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4" grpId="0" animBg="1"/>
      <p:bldP spid="23" grpId="0" animBg="1"/>
      <p:bldP spid="19" grpId="0" animBg="1"/>
      <p:bldP spid="15" grpId="0" animBg="1"/>
      <p:bldP spid="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500826" cy="2500306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   </a:t>
            </a:r>
            <a:br>
              <a:rPr lang="uk-UA" b="1" dirty="0" smtClean="0"/>
            </a:br>
            <a:r>
              <a:rPr lang="uk-UA" b="1" dirty="0" smtClean="0"/>
              <a:t> </a:t>
            </a:r>
            <a:r>
              <a:rPr lang="uk-UA" sz="4000" b="1" i="1" dirty="0" smtClean="0">
                <a:solidFill>
                  <a:srgbClr val="C00000"/>
                </a:solidFill>
                <a:cs typeface="Aharoni" pitchFamily="2" charset="-79"/>
              </a:rPr>
              <a:t>Класні керівники</a:t>
            </a:r>
            <a:r>
              <a:rPr lang="ru-RU" sz="4000" b="1" i="1" dirty="0">
                <a:solidFill>
                  <a:srgbClr val="C00000"/>
                </a:solidFill>
                <a:cs typeface="Aharoni" pitchFamily="2" charset="-79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cs typeface="Aharoni" pitchFamily="2" charset="-79"/>
              </a:rPr>
              <a:t>приймають</a:t>
            </a:r>
            <a:r>
              <a:rPr lang="ru-RU" sz="4000" b="1" i="1" dirty="0" smtClean="0">
                <a:solidFill>
                  <a:srgbClr val="C00000"/>
                </a:solidFill>
                <a:cs typeface="Aharoni" pitchFamily="2" charset="-79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cs typeface="Aharoni" pitchFamily="2" charset="-79"/>
              </a:rPr>
              <a:t>активну</a:t>
            </a:r>
            <a:r>
              <a:rPr lang="ru-RU" sz="4000" b="1" i="1" dirty="0" smtClean="0">
                <a:solidFill>
                  <a:srgbClr val="C00000"/>
                </a:solidFill>
                <a:cs typeface="Aharoni" pitchFamily="2" charset="-79"/>
              </a:rPr>
              <a:t> участь в </a:t>
            </a:r>
            <a:r>
              <a:rPr lang="ru-RU" sz="4000" b="1" i="1" dirty="0" err="1" smtClean="0">
                <a:solidFill>
                  <a:srgbClr val="C00000"/>
                </a:solidFill>
                <a:cs typeface="Aharoni" pitchFamily="2" charset="-79"/>
              </a:rPr>
              <a:t>обласній</a:t>
            </a:r>
            <a:r>
              <a:rPr lang="ru-RU" sz="4000" b="1" i="1" dirty="0" smtClean="0">
                <a:solidFill>
                  <a:srgbClr val="C00000"/>
                </a:solidFill>
                <a:cs typeface="Aharoni" pitchFamily="2" charset="-79"/>
              </a:rPr>
              <a:t> </a:t>
            </a:r>
            <a:r>
              <a:rPr lang="ru-RU" sz="4000" b="1" i="1" dirty="0" err="1">
                <a:solidFill>
                  <a:srgbClr val="C00000"/>
                </a:solidFill>
                <a:cs typeface="Aharoni" pitchFamily="2" charset="-79"/>
              </a:rPr>
              <a:t>акції</a:t>
            </a:r>
            <a:r>
              <a:rPr lang="ru-RU" sz="4000" b="1" i="1" dirty="0">
                <a:solidFill>
                  <a:srgbClr val="C00000"/>
                </a:solidFill>
                <a:cs typeface="Aharoni" pitchFamily="2" charset="-79"/>
              </a:rPr>
              <a:t> «</a:t>
            </a:r>
            <a:r>
              <a:rPr lang="ru-RU" sz="4000" b="1" i="1" dirty="0" err="1">
                <a:solidFill>
                  <a:srgbClr val="C00000"/>
                </a:solidFill>
                <a:cs typeface="Aharoni" pitchFamily="2" charset="-79"/>
              </a:rPr>
              <a:t>Зірка</a:t>
            </a:r>
            <a:r>
              <a:rPr lang="ru-RU" sz="4000" b="1" i="1" dirty="0">
                <a:solidFill>
                  <a:srgbClr val="C00000"/>
                </a:solidFill>
                <a:cs typeface="Aharoni" pitchFamily="2" charset="-79"/>
              </a:rPr>
              <a:t> </a:t>
            </a:r>
            <a:r>
              <a:rPr lang="ru-RU" sz="4000" b="1" i="1" dirty="0" err="1">
                <a:solidFill>
                  <a:srgbClr val="C00000"/>
                </a:solidFill>
                <a:cs typeface="Aharoni" pitchFamily="2" charset="-79"/>
              </a:rPr>
              <a:t>пам’яті</a:t>
            </a:r>
            <a:r>
              <a:rPr lang="ru-RU" sz="4000" b="1" i="1" dirty="0">
                <a:solidFill>
                  <a:srgbClr val="C00000"/>
                </a:solidFill>
                <a:cs typeface="Aharoni" pitchFamily="2" charset="-79"/>
              </a:rPr>
              <a:t>» </a:t>
            </a:r>
            <a:r>
              <a:rPr lang="ru-RU" sz="3300" b="1" dirty="0" smtClean="0"/>
              <a:t/>
            </a:r>
            <a:br>
              <a:rPr lang="ru-RU" sz="3300" b="1" dirty="0" smtClean="0"/>
            </a:br>
            <a:endParaRPr lang="ru-RU" sz="3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2571744"/>
            <a:ext cx="4500562" cy="4286256"/>
          </a:xfrm>
        </p:spPr>
        <p:txBody>
          <a:bodyPr>
            <a:normAutofit/>
          </a:bodyPr>
          <a:lstStyle/>
          <a:p>
            <a:pPr algn="just"/>
            <a:r>
              <a:rPr lang="uk-UA" sz="1800" b="1" dirty="0" smtClean="0">
                <a:solidFill>
                  <a:schemeClr val="tx1"/>
                </a:solidFill>
              </a:rPr>
              <a:t>Кравцова Поліна Павлівна народилася 03.06.1925 року в Краснодарському краї  в селі Велика </a:t>
            </a:r>
            <a:r>
              <a:rPr lang="uk-UA" sz="1800" b="1" dirty="0" err="1" smtClean="0">
                <a:solidFill>
                  <a:schemeClr val="tx1"/>
                </a:solidFill>
              </a:rPr>
              <a:t>козинка</a:t>
            </a:r>
            <a:r>
              <a:rPr lang="uk-UA" sz="1800" b="1" dirty="0" smtClean="0">
                <a:solidFill>
                  <a:schemeClr val="tx1"/>
                </a:solidFill>
              </a:rPr>
              <a:t>. Закінчивши 10 класів в 1943році добровільно пішла до червоної армії. Служила в 180 </a:t>
            </a:r>
            <a:r>
              <a:rPr lang="uk-UA" sz="1800" b="1" dirty="0" err="1" smtClean="0">
                <a:solidFill>
                  <a:schemeClr val="tx1"/>
                </a:solidFill>
              </a:rPr>
              <a:t>авіаційно-стрілковому</a:t>
            </a:r>
            <a:r>
              <a:rPr lang="uk-UA" sz="1800" b="1" dirty="0" smtClean="0">
                <a:solidFill>
                  <a:schemeClr val="tx1"/>
                </a:solidFill>
              </a:rPr>
              <a:t> полку (</a:t>
            </a:r>
            <a:r>
              <a:rPr lang="uk-UA" sz="1800" b="1" dirty="0" err="1" smtClean="0">
                <a:solidFill>
                  <a:schemeClr val="tx1"/>
                </a:solidFill>
              </a:rPr>
              <a:t>АСП</a:t>
            </a:r>
            <a:r>
              <a:rPr lang="uk-UA" sz="1800" b="1" dirty="0" smtClean="0">
                <a:solidFill>
                  <a:schemeClr val="tx1"/>
                </a:solidFill>
              </a:rPr>
              <a:t>) писарем учбового батальйону. </a:t>
            </a:r>
            <a:r>
              <a:rPr lang="uk-UA" sz="1800" b="1" dirty="0" err="1" smtClean="0">
                <a:solidFill>
                  <a:schemeClr val="tx1"/>
                </a:solidFill>
              </a:rPr>
              <a:t>Комаендиром</a:t>
            </a:r>
            <a:r>
              <a:rPr lang="uk-UA" sz="1800" b="1" dirty="0" smtClean="0">
                <a:solidFill>
                  <a:schemeClr val="tx1"/>
                </a:solidFill>
              </a:rPr>
              <a:t> якого був генерал </a:t>
            </a:r>
            <a:r>
              <a:rPr lang="uk-UA" sz="1800" b="1" dirty="0" err="1" smtClean="0">
                <a:solidFill>
                  <a:schemeClr val="tx1"/>
                </a:solidFill>
              </a:rPr>
              <a:t>Василій</a:t>
            </a:r>
            <a:r>
              <a:rPr lang="uk-UA" sz="1800" b="1" dirty="0" smtClean="0">
                <a:solidFill>
                  <a:schemeClr val="tx1"/>
                </a:solidFill>
              </a:rPr>
              <a:t>  Петров. В 1944 році  перейшла служити в  383 </a:t>
            </a:r>
            <a:r>
              <a:rPr lang="uk-UA" sz="1800" b="1" dirty="0" err="1" smtClean="0">
                <a:solidFill>
                  <a:schemeClr val="tx1"/>
                </a:solidFill>
              </a:rPr>
              <a:t>стрілковий</a:t>
            </a:r>
            <a:r>
              <a:rPr lang="uk-UA" sz="1800" b="1" dirty="0" smtClean="0">
                <a:solidFill>
                  <a:schemeClr val="tx1"/>
                </a:solidFill>
              </a:rPr>
              <a:t> полк (121 </a:t>
            </a:r>
            <a:r>
              <a:rPr lang="uk-UA" sz="1800" b="1" dirty="0" err="1" smtClean="0">
                <a:solidFill>
                  <a:schemeClr val="tx1"/>
                </a:solidFill>
              </a:rPr>
              <a:t>стрілкова</a:t>
            </a:r>
            <a:r>
              <a:rPr lang="uk-UA" sz="1800" b="1" dirty="0" smtClean="0">
                <a:solidFill>
                  <a:schemeClr val="tx1"/>
                </a:solidFill>
              </a:rPr>
              <a:t> девізія), який приймав участь у битві від Сталінграда до Берліна . За участь у Великій </a:t>
            </a:r>
            <a:r>
              <a:rPr lang="uk-UA" sz="1800" b="1" dirty="0" err="1" smtClean="0">
                <a:solidFill>
                  <a:schemeClr val="tx1"/>
                </a:solidFill>
              </a:rPr>
              <a:t>Вітчиизняній</a:t>
            </a:r>
            <a:r>
              <a:rPr lang="uk-UA" sz="1800" b="1" dirty="0" smtClean="0">
                <a:solidFill>
                  <a:schemeClr val="tx1"/>
                </a:solidFill>
              </a:rPr>
              <a:t> війні Поліна Павлівна нагороджена орденом за мужність , орденом </a:t>
            </a:r>
            <a:r>
              <a:rPr lang="uk-UA" sz="1800" b="1" dirty="0" err="1" smtClean="0">
                <a:solidFill>
                  <a:schemeClr val="tx1"/>
                </a:solidFill>
              </a:rPr>
              <a:t>Вітчизнянної</a:t>
            </a:r>
            <a:r>
              <a:rPr lang="uk-UA" sz="1800" b="1" dirty="0" smtClean="0">
                <a:solidFill>
                  <a:schemeClr val="tx1"/>
                </a:solidFill>
              </a:rPr>
              <a:t> війни і </a:t>
            </a:r>
            <a:r>
              <a:rPr lang="uk-UA" sz="1800" b="1" dirty="0" err="1" smtClean="0">
                <a:solidFill>
                  <a:schemeClr val="tx1"/>
                </a:solidFill>
              </a:rPr>
              <a:t>бдизько</a:t>
            </a:r>
            <a:r>
              <a:rPr lang="uk-UA" sz="1800" b="1" dirty="0" smtClean="0">
                <a:solidFill>
                  <a:schemeClr val="tx1"/>
                </a:solidFill>
              </a:rPr>
              <a:t> 20 медалей  серед них і ювіле</a:t>
            </a:r>
            <a:r>
              <a:rPr lang="uk-UA" sz="2000" b="1" dirty="0" smtClean="0">
                <a:solidFill>
                  <a:schemeClr val="tx1"/>
                </a:solidFill>
              </a:rPr>
              <a:t>йні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7" y="0"/>
            <a:ext cx="264317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44"/>
            <a:ext cx="4645765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>
            <a:normAutofit fontScale="400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Уроки </a:t>
            </a:r>
            <a:r>
              <a:rPr lang="uk-UA" sz="7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“Захисту</a:t>
            </a:r>
            <a:r>
              <a:rPr lang="uk-UA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uk-UA" sz="7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Вітчизни”</a:t>
            </a:r>
            <a:endParaRPr lang="ru-RU" sz="7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Керівництво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навчанням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вихованням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у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забезпечує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повне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якісне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допризовної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5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Вітчизни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здійснюється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Програмою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Вітчизни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спрямоване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всебічну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якісну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юнаків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польових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зборів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забезпечує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повне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комплексне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розділів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тісному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зв’язку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предметами.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юнаків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морально-психологічної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стійкості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зміцнення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витривалості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набуття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прикладних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умінь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сприятимуть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оволодінню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ними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призову до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5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Все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досягається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високій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професійній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викладача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Вітчизни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активної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плануванні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предмета та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неухильним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виконанням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запланованих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викладачем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дидактичних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принципів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найважливішою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умовою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високого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5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покладені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викладача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Вітчизни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досягаються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глибоко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продуманому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плануванню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ітчизни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постійному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вдосконаленню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методичної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майстерності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викладача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систематичному контролю за ходом занять;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вивченню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впровадженню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практику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передового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досвіду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безперервного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вдосконалення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навчально-матеріальної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бази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ефективного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навчанні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технічних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5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5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chemeClr val="accent6">
              <a:lumMod val="40000"/>
              <a:lumOff val="60000"/>
            </a:schemeClr>
          </a:solidFill>
          <a:scene3d>
            <a:camera prst="perspectiveAbove"/>
            <a:lightRig rig="threePt" dir="t"/>
          </a:scene3d>
        </p:spPr>
        <p:txBody>
          <a:bodyPr>
            <a:noAutofit/>
          </a:bodyPr>
          <a:lstStyle/>
          <a:p>
            <a:pPr algn="l"/>
            <a:r>
              <a:rPr lang="ru-RU" sz="2000" dirty="0" smtClean="0"/>
              <a:t>                                                  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                                         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                    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</a:t>
            </a:r>
            <a:r>
              <a:rPr lang="ru-RU" sz="2200" b="1" dirty="0" smtClean="0"/>
              <a:t>У </a:t>
            </a:r>
            <a:r>
              <a:rPr lang="ru-RU" sz="2200" b="1" dirty="0" err="1" smtClean="0"/>
              <a:t>школі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вже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понад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п’ять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років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працює</a:t>
            </a:r>
            <a:r>
              <a:rPr lang="ru-RU" sz="2200" b="1" dirty="0" smtClean="0"/>
              <a:t> </a:t>
            </a:r>
            <a:br>
              <a:rPr lang="ru-RU" sz="2200" b="1" dirty="0" smtClean="0"/>
            </a:br>
            <a:r>
              <a:rPr lang="ru-RU" sz="2200" b="1" dirty="0" smtClean="0"/>
              <a:t>                                             </a:t>
            </a:r>
            <a:r>
              <a:rPr lang="ru-RU" sz="2200" b="1" dirty="0" err="1" smtClean="0"/>
              <a:t>незвичайний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гурток</a:t>
            </a:r>
            <a:r>
              <a:rPr lang="ru-RU" sz="2200" b="1" dirty="0" smtClean="0"/>
              <a:t> «</a:t>
            </a:r>
            <a:r>
              <a:rPr lang="ru-RU" sz="2200" b="1" dirty="0" err="1" smtClean="0"/>
              <a:t>Юні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музеєзнавці</a:t>
            </a:r>
            <a:r>
              <a:rPr lang="ru-RU" sz="2200" b="1" dirty="0" smtClean="0"/>
              <a:t>»,</a:t>
            </a:r>
            <a:br>
              <a:rPr lang="ru-RU" sz="2200" b="1" dirty="0" smtClean="0"/>
            </a:br>
            <a:r>
              <a:rPr lang="ru-RU" sz="2200" b="1" dirty="0"/>
              <a:t> </a:t>
            </a:r>
            <a:r>
              <a:rPr lang="ru-RU" sz="2200" b="1" dirty="0" smtClean="0"/>
              <a:t>                                            </a:t>
            </a:r>
            <a:r>
              <a:rPr lang="ru-RU" sz="2200" b="1" dirty="0" err="1" smtClean="0"/>
              <a:t>створений</a:t>
            </a:r>
            <a:r>
              <a:rPr lang="ru-RU" sz="2200" b="1" dirty="0" smtClean="0"/>
              <a:t> з метою </a:t>
            </a:r>
            <a:r>
              <a:rPr lang="ru-RU" sz="2200" b="1" dirty="0" err="1" smtClean="0"/>
              <a:t>залучення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учнів</a:t>
            </a:r>
            <a:r>
              <a:rPr lang="ru-RU" sz="2200" b="1" dirty="0" smtClean="0"/>
              <a:t> до </a:t>
            </a:r>
            <a:r>
              <a:rPr lang="ru-RU" sz="2200" b="1" dirty="0" err="1" smtClean="0"/>
              <a:t>процесів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дослідження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вивчення</a:t>
            </a:r>
            <a:r>
              <a:rPr lang="ru-RU" sz="2200" b="1" dirty="0" smtClean="0"/>
              <a:t> та </a:t>
            </a:r>
            <a:r>
              <a:rPr lang="ru-RU" sz="2200" b="1" dirty="0" err="1" smtClean="0"/>
              <a:t>збереження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історико-культурної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спадщини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України</a:t>
            </a:r>
            <a:r>
              <a:rPr lang="ru-RU" sz="2200" b="1" dirty="0" smtClean="0"/>
              <a:t> та </a:t>
            </a:r>
            <a:r>
              <a:rPr lang="ru-RU" sz="2200" b="1" dirty="0" err="1" smtClean="0"/>
              <a:t>рідного</a:t>
            </a:r>
            <a:r>
              <a:rPr lang="ru-RU" sz="2200" b="1" dirty="0" smtClean="0"/>
              <a:t> краю.</a:t>
            </a:r>
            <a:r>
              <a:rPr lang="ru-RU" sz="2200" b="1" dirty="0"/>
              <a:t>  Одним </a:t>
            </a:r>
            <a:r>
              <a:rPr lang="ru-RU" sz="2200" b="1" dirty="0" err="1"/>
              <a:t>із</a:t>
            </a:r>
            <a:r>
              <a:rPr lang="ru-RU" sz="2200" b="1" dirty="0"/>
              <a:t> </a:t>
            </a:r>
            <a:r>
              <a:rPr lang="ru-RU" sz="2200" b="1" dirty="0" err="1"/>
              <a:t>пріоритетних</a:t>
            </a:r>
            <a:r>
              <a:rPr lang="ru-RU" sz="2200" b="1" dirty="0"/>
              <a:t> </a:t>
            </a:r>
            <a:r>
              <a:rPr lang="ru-RU" sz="2200" b="1" dirty="0" err="1"/>
              <a:t>напрямів</a:t>
            </a:r>
            <a:r>
              <a:rPr lang="ru-RU" sz="2200" b="1" dirty="0"/>
              <a:t> </a:t>
            </a:r>
            <a:r>
              <a:rPr lang="ru-RU" sz="2200" b="1" dirty="0" err="1"/>
              <a:t>роботи</a:t>
            </a:r>
            <a:r>
              <a:rPr lang="ru-RU" sz="2200" b="1" dirty="0"/>
              <a:t> </a:t>
            </a:r>
            <a:r>
              <a:rPr lang="ru-RU" sz="2200" b="1" dirty="0" err="1"/>
              <a:t>гуртка</a:t>
            </a:r>
            <a:r>
              <a:rPr lang="ru-RU" sz="2200" b="1" dirty="0"/>
              <a:t> </a:t>
            </a:r>
            <a:r>
              <a:rPr lang="ru-RU" sz="2200" b="1" dirty="0" err="1"/>
              <a:t>є</a:t>
            </a:r>
            <a:r>
              <a:rPr lang="ru-RU" sz="2200" b="1" dirty="0"/>
              <a:t> </a:t>
            </a:r>
            <a:r>
              <a:rPr lang="ru-RU" sz="2200" b="1" dirty="0" err="1"/>
              <a:t>екскурсійна</a:t>
            </a:r>
            <a:r>
              <a:rPr lang="ru-RU" sz="2200" b="1" dirty="0"/>
              <a:t> </a:t>
            </a:r>
            <a:r>
              <a:rPr lang="ru-RU" sz="2200" b="1" dirty="0" err="1" smtClean="0"/>
              <a:t>діяльність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адже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подорож</a:t>
            </a:r>
            <a:r>
              <a:rPr lang="ru-RU" sz="2200" b="1" dirty="0" smtClean="0"/>
              <a:t> </a:t>
            </a:r>
            <a:r>
              <a:rPr lang="ru-RU" sz="2200" b="1" dirty="0" err="1"/>
              <a:t>дає</a:t>
            </a:r>
            <a:r>
              <a:rPr lang="ru-RU" sz="2200" b="1" dirty="0"/>
              <a:t> </a:t>
            </a:r>
            <a:r>
              <a:rPr lang="ru-RU" sz="2200" b="1" dirty="0" err="1"/>
              <a:t>можливість</a:t>
            </a:r>
            <a:r>
              <a:rPr lang="ru-RU" sz="2200" b="1" dirty="0"/>
              <a:t> </a:t>
            </a:r>
            <a:r>
              <a:rPr lang="ru-RU" sz="2200" b="1" dirty="0" err="1"/>
              <a:t>доповнити</a:t>
            </a:r>
            <a:r>
              <a:rPr lang="ru-RU" sz="2200" b="1" dirty="0"/>
              <a:t>, </a:t>
            </a:r>
            <a:r>
              <a:rPr lang="ru-RU" sz="2200" b="1" dirty="0" err="1"/>
              <a:t>оживити</a:t>
            </a:r>
            <a:r>
              <a:rPr lang="ru-RU" sz="2200" b="1" dirty="0"/>
              <a:t> </a:t>
            </a:r>
            <a:r>
              <a:rPr lang="ru-RU" sz="2200" b="1" dirty="0" err="1"/>
              <a:t>ті</a:t>
            </a:r>
            <a:r>
              <a:rPr lang="ru-RU" sz="2200" b="1" dirty="0"/>
              <a:t> </a:t>
            </a:r>
            <a:r>
              <a:rPr lang="ru-RU" sz="2200" b="1" dirty="0" err="1"/>
              <a:t>знання</a:t>
            </a:r>
            <a:r>
              <a:rPr lang="ru-RU" sz="2200" b="1" dirty="0"/>
              <a:t>, </a:t>
            </a:r>
            <a:r>
              <a:rPr lang="ru-RU" sz="2200" b="1" dirty="0" err="1"/>
              <a:t>які</a:t>
            </a:r>
            <a:r>
              <a:rPr lang="ru-RU" sz="2200" b="1" dirty="0"/>
              <a:t> </a:t>
            </a:r>
            <a:r>
              <a:rPr lang="ru-RU" sz="2200" b="1" dirty="0" err="1"/>
              <a:t>отримали</a:t>
            </a:r>
            <a:r>
              <a:rPr lang="ru-RU" sz="2200" b="1" dirty="0"/>
              <a:t> </a:t>
            </a:r>
            <a:r>
              <a:rPr lang="ru-RU" sz="2200" b="1" dirty="0" err="1" smtClean="0"/>
              <a:t>учні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під</a:t>
            </a:r>
            <a:r>
              <a:rPr lang="ru-RU" sz="2200" b="1" dirty="0" smtClean="0"/>
              <a:t> час </a:t>
            </a:r>
            <a:r>
              <a:rPr lang="ru-RU" sz="2200" b="1" dirty="0" err="1" smtClean="0"/>
              <a:t>навчального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процесу</a:t>
            </a:r>
            <a:r>
              <a:rPr lang="ru-RU" sz="2200" b="1" dirty="0" smtClean="0"/>
              <a:t>. </a:t>
            </a:r>
            <a:r>
              <a:rPr lang="ru-RU" sz="2200" b="1" dirty="0" err="1"/>
              <a:t>Багато</a:t>
            </a:r>
            <a:r>
              <a:rPr lang="ru-RU" sz="2200" b="1" dirty="0"/>
              <a:t> </a:t>
            </a:r>
            <a:r>
              <a:rPr lang="ru-RU" sz="2200" b="1" dirty="0" err="1"/>
              <a:t>цікавих</a:t>
            </a:r>
            <a:r>
              <a:rPr lang="ru-RU" sz="2200" b="1" dirty="0"/>
              <a:t> </a:t>
            </a:r>
            <a:r>
              <a:rPr lang="ru-RU" sz="2200" b="1" dirty="0" err="1"/>
              <a:t>місць</a:t>
            </a:r>
            <a:r>
              <a:rPr lang="ru-RU" sz="2200" b="1" dirty="0"/>
              <a:t> </a:t>
            </a:r>
            <a:r>
              <a:rPr lang="ru-RU" sz="2200" b="1" dirty="0" err="1" smtClean="0"/>
              <a:t>гуртківці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відвідали</a:t>
            </a:r>
            <a:r>
              <a:rPr lang="ru-RU" sz="2200" b="1" dirty="0"/>
              <a:t> </a:t>
            </a:r>
            <a:r>
              <a:rPr lang="ru-RU" sz="2200" b="1" dirty="0" smtClean="0"/>
              <a:t>(</a:t>
            </a:r>
            <a:r>
              <a:rPr lang="ru-RU" sz="2200" b="1" dirty="0" err="1" smtClean="0"/>
              <a:t>заповідник-музей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І.К</a:t>
            </a:r>
            <a:r>
              <a:rPr lang="ru-RU" sz="2200" b="1" dirty="0"/>
              <a:t>. </a:t>
            </a:r>
            <a:r>
              <a:rPr lang="ru-RU" sz="2200" b="1" dirty="0" err="1"/>
              <a:t>Тобілевича</a:t>
            </a:r>
            <a:r>
              <a:rPr lang="ru-RU" sz="2200" b="1" dirty="0"/>
              <a:t> «</a:t>
            </a:r>
            <a:r>
              <a:rPr lang="ru-RU" sz="2200" b="1" dirty="0" err="1"/>
              <a:t>Хутір</a:t>
            </a:r>
            <a:r>
              <a:rPr lang="ru-RU" sz="2200" b="1" dirty="0"/>
              <a:t> </a:t>
            </a:r>
            <a:r>
              <a:rPr lang="ru-RU" sz="2200" b="1" dirty="0" err="1" smtClean="0"/>
              <a:t>Надія</a:t>
            </a:r>
            <a:r>
              <a:rPr lang="ru-RU" sz="2200" b="1" dirty="0" smtClean="0"/>
              <a:t>», </a:t>
            </a:r>
            <a:r>
              <a:rPr lang="ru-RU" sz="2200" b="1" dirty="0"/>
              <a:t>дендропарк «</a:t>
            </a:r>
            <a:r>
              <a:rPr lang="ru-RU" sz="2200" b="1" dirty="0" err="1"/>
              <a:t>Веселі</a:t>
            </a:r>
            <a:r>
              <a:rPr lang="ru-RU" sz="2200" b="1" dirty="0"/>
              <a:t>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err="1" smtClean="0"/>
              <a:t>Боковеньки</a:t>
            </a:r>
            <a:r>
              <a:rPr lang="ru-RU" sz="2200" b="1" dirty="0" smtClean="0"/>
              <a:t>», </a:t>
            </a:r>
            <a:r>
              <a:rPr lang="ru-RU" sz="2200" b="1" dirty="0"/>
              <a:t>«</a:t>
            </a:r>
            <a:r>
              <a:rPr lang="ru-RU" sz="2200" b="1" dirty="0" err="1"/>
              <a:t>Краєвиди</a:t>
            </a:r>
            <a:r>
              <a:rPr lang="ru-RU" sz="2200" b="1" dirty="0"/>
              <a:t> </a:t>
            </a:r>
            <a:r>
              <a:rPr lang="ru-RU" sz="2200" b="1" dirty="0" err="1"/>
              <a:t>Онуфрієвщини</a:t>
            </a:r>
            <a:r>
              <a:rPr lang="ru-RU" sz="2200" b="1" dirty="0" smtClean="0"/>
              <a:t>»,</a:t>
            </a:r>
            <a:r>
              <a:rPr lang="ru-RU" sz="2200" b="1" dirty="0" err="1" smtClean="0"/>
              <a:t>м.Київ</a:t>
            </a:r>
            <a:r>
              <a:rPr lang="ru-RU" sz="2200" b="1" dirty="0" smtClean="0"/>
              <a:t>, </a:t>
            </a:r>
            <a:br>
              <a:rPr lang="ru-RU" sz="2200" b="1" dirty="0" smtClean="0"/>
            </a:br>
            <a:r>
              <a:rPr lang="ru-RU" sz="2200" b="1" dirty="0" smtClean="0"/>
              <a:t>«</a:t>
            </a:r>
            <a:r>
              <a:rPr lang="ru-RU" sz="2200" b="1" dirty="0" err="1" smtClean="0"/>
              <a:t>Софіївку</a:t>
            </a:r>
            <a:r>
              <a:rPr lang="ru-RU" sz="2200" b="1" dirty="0" smtClean="0"/>
              <a:t>» на </a:t>
            </a:r>
            <a:r>
              <a:rPr lang="ru-RU" sz="2200" b="1" dirty="0" err="1" smtClean="0"/>
              <a:t>Черкащині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заповідник</a:t>
            </a:r>
            <a:r>
              <a:rPr lang="ru-RU" sz="2200" b="1" dirty="0" smtClean="0"/>
              <a:t> «</a:t>
            </a:r>
            <a:r>
              <a:rPr lang="ru-RU" sz="2200" b="1" dirty="0" err="1" smtClean="0"/>
              <a:t>Хортиця</a:t>
            </a:r>
            <a:r>
              <a:rPr lang="ru-RU" sz="2200" b="1" dirty="0" smtClean="0"/>
              <a:t>»</a:t>
            </a:r>
            <a:br>
              <a:rPr lang="ru-RU" sz="2200" b="1" dirty="0" smtClean="0"/>
            </a:br>
            <a:r>
              <a:rPr lang="ru-RU" sz="2200" b="1" dirty="0" smtClean="0"/>
              <a:t>, </a:t>
            </a:r>
            <a:r>
              <a:rPr lang="ru-RU" sz="2200" b="1" dirty="0" err="1"/>
              <a:t>місто</a:t>
            </a:r>
            <a:r>
              <a:rPr lang="ru-RU" sz="2200" b="1" dirty="0"/>
              <a:t> </a:t>
            </a:r>
            <a:r>
              <a:rPr lang="ru-RU" sz="2200" b="1" dirty="0" smtClean="0"/>
              <a:t>Чигирин, село </a:t>
            </a:r>
            <a:r>
              <a:rPr lang="ru-RU" sz="2200" b="1" dirty="0" err="1"/>
              <a:t>Суботів</a:t>
            </a:r>
            <a:r>
              <a:rPr lang="ru-RU" sz="2200" b="1" dirty="0" smtClean="0"/>
              <a:t>), </a:t>
            </a:r>
            <a:r>
              <a:rPr lang="ru-RU" sz="2200" b="1" dirty="0" err="1"/>
              <a:t>але</a:t>
            </a:r>
            <a:r>
              <a:rPr lang="ru-RU" sz="2200" b="1" dirty="0"/>
              <a:t> </a:t>
            </a:r>
            <a:r>
              <a:rPr lang="ru-RU" sz="2200" b="1" dirty="0" err="1"/>
              <a:t>ще</a:t>
            </a:r>
            <a:r>
              <a:rPr lang="ru-RU" sz="2200" b="1" dirty="0"/>
              <a:t> </a:t>
            </a:r>
            <a:r>
              <a:rPr lang="ru-RU" sz="2200" b="1" dirty="0" err="1" smtClean="0"/>
              <a:t>більше</a:t>
            </a:r>
            <a:r>
              <a:rPr lang="ru-RU" sz="2200" b="1" dirty="0" smtClean="0"/>
              <a:t> – </a:t>
            </a:r>
            <a:r>
              <a:rPr lang="ru-RU" sz="2200" b="1" dirty="0" err="1" smtClean="0"/>
              <a:t>Україна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err="1" smtClean="0"/>
              <a:t>має</a:t>
            </a:r>
            <a:r>
              <a:rPr lang="ru-RU" sz="2200" b="1" dirty="0" smtClean="0"/>
              <a:t> </a:t>
            </a:r>
            <a:r>
              <a:rPr lang="ru-RU" sz="2200" b="1" dirty="0" err="1"/>
              <a:t>всі</a:t>
            </a:r>
            <a:r>
              <a:rPr lang="ru-RU" sz="2200" b="1" dirty="0"/>
              <a:t> </a:t>
            </a:r>
            <a:r>
              <a:rPr lang="ru-RU" sz="2200" b="1" dirty="0" err="1"/>
              <a:t>підстави</a:t>
            </a:r>
            <a:r>
              <a:rPr lang="ru-RU" sz="2200" b="1" dirty="0"/>
              <a:t> </a:t>
            </a:r>
            <a:r>
              <a:rPr lang="ru-RU" sz="2200" b="1" dirty="0" err="1" smtClean="0"/>
              <a:t>вважатися</a:t>
            </a:r>
            <a:r>
              <a:rPr lang="ru-RU" sz="2200" b="1" dirty="0" smtClean="0"/>
              <a:t> </a:t>
            </a:r>
            <a:r>
              <a:rPr lang="ru-RU" sz="2200" b="1" dirty="0" err="1"/>
              <a:t>дивовижною</a:t>
            </a:r>
            <a:r>
              <a:rPr lang="ru-RU" sz="2200" b="1" dirty="0"/>
              <a:t> </a:t>
            </a:r>
            <a:r>
              <a:rPr lang="ru-RU" sz="2200" b="1" dirty="0" err="1"/>
              <a:t>країною</a:t>
            </a:r>
            <a:r>
              <a:rPr lang="ru-RU" sz="2200" b="1" dirty="0" smtClean="0"/>
              <a:t>,</a:t>
            </a:r>
            <a:br>
              <a:rPr lang="ru-RU" sz="2200" b="1" dirty="0" smtClean="0"/>
            </a:br>
            <a:r>
              <a:rPr lang="ru-RU" sz="2200" b="1" dirty="0" err="1" smtClean="0"/>
              <a:t>адже</a:t>
            </a:r>
            <a:r>
              <a:rPr lang="ru-RU" sz="2200" b="1" dirty="0" smtClean="0"/>
              <a:t> </a:t>
            </a:r>
            <a:r>
              <a:rPr lang="ru-RU" sz="2200" b="1" dirty="0"/>
              <a:t>на </a:t>
            </a:r>
            <a:r>
              <a:rPr lang="ru-RU" sz="2200" b="1" dirty="0" err="1"/>
              <a:t>її</a:t>
            </a:r>
            <a:r>
              <a:rPr lang="ru-RU" sz="2200" b="1" dirty="0"/>
              <a:t> </a:t>
            </a:r>
            <a:r>
              <a:rPr lang="ru-RU" sz="2200" b="1" dirty="0" err="1"/>
              <a:t>теренах</a:t>
            </a:r>
            <a:r>
              <a:rPr lang="ru-RU" sz="2200" b="1" dirty="0"/>
              <a:t> </a:t>
            </a:r>
            <a:r>
              <a:rPr lang="ru-RU" sz="2200" b="1" dirty="0" err="1" smtClean="0"/>
              <a:t>збереглося</a:t>
            </a:r>
            <a:r>
              <a:rPr lang="ru-RU" sz="2200" b="1" dirty="0"/>
              <a:t>  велика </a:t>
            </a:r>
            <a:r>
              <a:rPr lang="ru-RU" sz="2200" b="1" dirty="0" err="1"/>
              <a:t>кількість</a:t>
            </a:r>
            <a:r>
              <a:rPr lang="ru-RU" sz="2200" b="1" dirty="0"/>
              <a:t>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err="1" smtClean="0"/>
              <a:t>археологічних</a:t>
            </a:r>
            <a:r>
              <a:rPr lang="ru-RU" sz="2200" b="1" dirty="0"/>
              <a:t>, </a:t>
            </a:r>
            <a:r>
              <a:rPr lang="ru-RU" sz="2200" b="1" dirty="0" err="1"/>
              <a:t>історичних</a:t>
            </a:r>
            <a:r>
              <a:rPr lang="ru-RU" sz="2200" b="1" dirty="0"/>
              <a:t> </a:t>
            </a:r>
            <a:r>
              <a:rPr lang="ru-RU" sz="2200" b="1" dirty="0" err="1" smtClean="0"/>
              <a:t>таархітектурних</a:t>
            </a:r>
            <a:r>
              <a:rPr lang="ru-RU" sz="2200" b="1" dirty="0" smtClean="0"/>
              <a:t> </a:t>
            </a:r>
            <a:r>
              <a:rPr lang="ru-RU" sz="2200" b="1" dirty="0" err="1"/>
              <a:t>пам’яток</a:t>
            </a:r>
            <a:r>
              <a:rPr lang="ru-RU" sz="2200" b="1" dirty="0"/>
              <a:t>,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err="1" smtClean="0"/>
              <a:t>які</a:t>
            </a:r>
            <a:r>
              <a:rPr lang="ru-RU" sz="2200" b="1" dirty="0" smtClean="0"/>
              <a:t> </a:t>
            </a:r>
            <a:r>
              <a:rPr lang="ru-RU" sz="2200" b="1" dirty="0" err="1"/>
              <a:t>здатні</a:t>
            </a:r>
            <a:r>
              <a:rPr lang="ru-RU" sz="2200" b="1" dirty="0"/>
              <a:t> </a:t>
            </a:r>
            <a:r>
              <a:rPr lang="ru-RU" sz="2200" b="1" dirty="0" err="1"/>
              <a:t>дивувати</a:t>
            </a:r>
            <a:r>
              <a:rPr lang="ru-RU" sz="2200" b="1" dirty="0"/>
              <a:t> </a:t>
            </a:r>
            <a:r>
              <a:rPr lang="ru-RU" sz="2200" b="1" dirty="0" err="1"/>
              <a:t>і</a:t>
            </a:r>
            <a:r>
              <a:rPr lang="ru-RU" sz="2200" b="1" dirty="0"/>
              <a:t> </a:t>
            </a:r>
            <a:r>
              <a:rPr lang="ru-RU" sz="2200" b="1" dirty="0" err="1" smtClean="0"/>
              <a:t>захоплювати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світ</a:t>
            </a:r>
            <a:r>
              <a:rPr lang="ru-RU" sz="2200" b="1" dirty="0" smtClean="0"/>
              <a:t> </a:t>
            </a:r>
            <a:r>
              <a:rPr lang="ru-RU" sz="2200" b="1" dirty="0" err="1"/>
              <a:t>підростаючого</a:t>
            </a:r>
            <a:r>
              <a:rPr lang="ru-RU" sz="2200" b="1" dirty="0"/>
              <a:t> </a:t>
            </a:r>
            <a:r>
              <a:rPr lang="ru-RU" sz="2200" b="1" dirty="0" err="1"/>
              <a:t>покоління</a:t>
            </a:r>
            <a:r>
              <a:rPr lang="ru-RU" sz="2200" b="1" dirty="0"/>
              <a:t>.</a:t>
            </a:r>
            <a:endParaRPr lang="ru-RU" sz="2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728E3A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0"/>
            <a:ext cx="6215074" cy="1752600"/>
          </a:xfrm>
        </p:spPr>
        <p:txBody>
          <a:bodyPr>
            <a:normAutofit/>
          </a:bodyPr>
          <a:lstStyle/>
          <a:p>
            <a:r>
              <a:rPr lang="uk-UA" sz="4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28E3A"/>
                </a:solidFill>
              </a:rPr>
              <a:t>Гурток </a:t>
            </a:r>
            <a:br>
              <a:rPr lang="uk-UA" sz="4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28E3A"/>
                </a:solidFill>
              </a:rPr>
            </a:br>
            <a:r>
              <a:rPr lang="uk-UA" sz="4400" b="1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28E3A"/>
                </a:solidFill>
              </a:rPr>
              <a:t>“Юний</a:t>
            </a:r>
            <a:r>
              <a:rPr lang="uk-UA" sz="4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28E3A"/>
                </a:solidFill>
              </a:rPr>
              <a:t> </a:t>
            </a:r>
            <a:r>
              <a:rPr lang="uk-UA" sz="4400" b="1" i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28E3A"/>
                </a:solidFill>
              </a:rPr>
              <a:t>музеєзнавець”</a:t>
            </a:r>
            <a:endParaRPr lang="ru-RU" sz="4400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5216" y="3929066"/>
            <a:ext cx="2228784" cy="247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714612" cy="203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42853"/>
            <a:ext cx="8643998" cy="1000132"/>
          </a:xfrm>
          <a:scene3d>
            <a:camera prst="perspectiveAbove"/>
            <a:lightRig rig="threePt" dir="t"/>
          </a:scene3d>
        </p:spPr>
        <p:txBody>
          <a:bodyPr/>
          <a:lstStyle/>
          <a:p>
            <a:r>
              <a:rPr lang="uk-UA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Вчителі-предметники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28670"/>
            <a:ext cx="9144000" cy="5929330"/>
          </a:xfrm>
        </p:spPr>
        <p:txBody>
          <a:bodyPr>
            <a:normAutofit/>
          </a:bodyPr>
          <a:lstStyle/>
          <a:p>
            <a:pPr algn="just"/>
            <a:endParaRPr lang="ru-RU" sz="2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правознавства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Скобіоале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Н.В. </a:t>
            </a:r>
            <a:r>
              <a:rPr lang="ru-RU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міському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огляд-конкурсі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кращого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знавця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Конституції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права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зайняв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кравченко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Владислав (11-А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9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Юні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музеєзнавці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Феденко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Н.В. - 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9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9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онкурсі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навчально-методичний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туристсько-краєзнавчої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тематики; </a:t>
            </a:r>
          </a:p>
          <a:p>
            <a:pPr algn="just"/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Дунюшкіна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Г.Г. - 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у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міському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Всеукраїнського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учнівської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присвяченого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Шевченківським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дням  ( 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Номінація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Література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зайняла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Отрош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Ірина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(10-А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9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Бреус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Ю.В. - 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у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міському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Всеукраїнського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учнівської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присвяченого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Шевченківським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дням  (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Номінація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державотворення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зайняла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Бородавкіна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Марія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(9-А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uk-UA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Керівник гуртка </a:t>
            </a:r>
            <a:r>
              <a:rPr lang="uk-UA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“Юний</a:t>
            </a:r>
            <a:r>
              <a:rPr lang="uk-UA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правознавець”</a:t>
            </a:r>
            <a:r>
              <a:rPr lang="uk-UA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Скобіоале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Н.В. -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Міський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обласного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краєзнавчого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електронних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презентацій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«Моя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Кіровоградщина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перлина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скіфського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степу»: І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Вітюк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Катерина  (10-Б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/>
            <a:r>
              <a:rPr lang="ru-RU" sz="1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ІІ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Перевалова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Надія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(10-Б </a:t>
            </a:r>
            <a:r>
              <a:rPr lang="ru-RU" sz="19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19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6786578" cy="1000108"/>
          </a:xfrm>
        </p:spPr>
        <p:txBody>
          <a:bodyPr/>
          <a:lstStyle/>
          <a:p>
            <a:r>
              <a:rPr lang="uk-UA" b="1" i="1" dirty="0" smtClean="0"/>
              <a:t>Громадськість, батьки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14356"/>
            <a:ext cx="9144000" cy="6143644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7200" b="1" dirty="0" smtClean="0">
                <a:solidFill>
                  <a:srgbClr val="C00000"/>
                </a:solidFill>
              </a:rPr>
              <a:t>Робота </a:t>
            </a:r>
            <a:r>
              <a:rPr lang="ru-RU" sz="7200" b="1" dirty="0" err="1" smtClean="0">
                <a:solidFill>
                  <a:srgbClr val="C00000"/>
                </a:solidFill>
              </a:rPr>
              <a:t>з</a:t>
            </a:r>
            <a:r>
              <a:rPr lang="ru-RU" sz="7200" b="1" dirty="0" smtClean="0">
                <a:solidFill>
                  <a:srgbClr val="C00000"/>
                </a:solidFill>
              </a:rPr>
              <a:t> </a:t>
            </a:r>
            <a:r>
              <a:rPr lang="ru-RU" sz="7200" b="1" dirty="0" err="1" smtClean="0">
                <a:solidFill>
                  <a:srgbClr val="C00000"/>
                </a:solidFill>
              </a:rPr>
              <a:t>батьківським</a:t>
            </a:r>
            <a:r>
              <a:rPr lang="ru-RU" sz="7200" b="1" dirty="0" smtClean="0">
                <a:solidFill>
                  <a:srgbClr val="C00000"/>
                </a:solidFill>
              </a:rPr>
              <a:t> активом проводиться за такими </a:t>
            </a:r>
            <a:r>
              <a:rPr lang="ru-RU" sz="7200" b="1" dirty="0" err="1" smtClean="0">
                <a:solidFill>
                  <a:srgbClr val="C00000"/>
                </a:solidFill>
              </a:rPr>
              <a:t>напрямами</a:t>
            </a:r>
            <a:r>
              <a:rPr lang="ru-RU" sz="7200" b="1" dirty="0" smtClean="0">
                <a:solidFill>
                  <a:srgbClr val="C00000"/>
                </a:solidFill>
              </a:rPr>
              <a:t>:</a:t>
            </a:r>
          </a:p>
          <a:p>
            <a:pPr algn="just">
              <a:buFontTx/>
              <a:buChar char="-"/>
            </a:pP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роз'яснення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батькам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військово-патріотичного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6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Tx/>
              <a:buChar char="-"/>
            </a:pP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ознайомлення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основними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методами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військово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ru-RU" sz="6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патріотичного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Tx/>
              <a:buChar char="-"/>
            </a:pP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залучення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позакласній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позашкільній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роботі</a:t>
            </a:r>
            <a:endParaRPr lang="ru-RU" sz="6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6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допомога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проведенні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екскурсій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бесіди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учнями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на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патріотичні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теми,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різноманітні</a:t>
            </a:r>
            <a:endParaRPr lang="ru-RU" sz="6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6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спільної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пошукової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творчої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6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Різноманітні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професійні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захоплення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вмілому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педагогічному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керівництві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боку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збагатити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позакласну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військово-патріотичну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роботу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учнями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7200" b="1" dirty="0" smtClean="0">
                <a:solidFill>
                  <a:srgbClr val="C00000"/>
                </a:solidFill>
              </a:rPr>
              <a:t>Батькам </a:t>
            </a:r>
            <a:r>
              <a:rPr lang="ru-RU" sz="7200" b="1" dirty="0" err="1" smtClean="0">
                <a:solidFill>
                  <a:srgbClr val="C00000"/>
                </a:solidFill>
              </a:rPr>
              <a:t>рекомендуємо</a:t>
            </a:r>
            <a:r>
              <a:rPr lang="ru-RU" sz="7200" b="1" dirty="0" smtClean="0">
                <a:solidFill>
                  <a:srgbClr val="C00000"/>
                </a:solidFill>
              </a:rPr>
              <a:t> </a:t>
            </a:r>
            <a:r>
              <a:rPr lang="ru-RU" sz="7200" b="1" dirty="0" err="1" smtClean="0">
                <a:solidFill>
                  <a:srgbClr val="C00000"/>
                </a:solidFill>
              </a:rPr>
              <a:t>такі</a:t>
            </a:r>
            <a:r>
              <a:rPr lang="ru-RU" sz="7200" b="1" dirty="0" smtClean="0">
                <a:solidFill>
                  <a:srgbClr val="C00000"/>
                </a:solidFill>
              </a:rPr>
              <a:t> </a:t>
            </a:r>
            <a:r>
              <a:rPr lang="ru-RU" sz="7200" b="1" dirty="0" err="1" smtClean="0">
                <a:solidFill>
                  <a:srgbClr val="C00000"/>
                </a:solidFill>
              </a:rPr>
              <a:t>форми</a:t>
            </a:r>
            <a:r>
              <a:rPr lang="ru-RU" sz="7200" b="1" dirty="0" smtClean="0">
                <a:solidFill>
                  <a:srgbClr val="C00000"/>
                </a:solidFill>
              </a:rPr>
              <a:t> та </a:t>
            </a:r>
            <a:r>
              <a:rPr lang="ru-RU" sz="7200" b="1" dirty="0" err="1" smtClean="0">
                <a:solidFill>
                  <a:srgbClr val="C00000"/>
                </a:solidFill>
              </a:rPr>
              <a:t>методи</a:t>
            </a:r>
            <a:r>
              <a:rPr lang="ru-RU" sz="7200" b="1" dirty="0" smtClean="0">
                <a:solidFill>
                  <a:srgbClr val="C00000"/>
                </a:solidFill>
              </a:rPr>
              <a:t> </a:t>
            </a:r>
            <a:r>
              <a:rPr lang="ru-RU" sz="7200" b="1" dirty="0" err="1" smtClean="0">
                <a:solidFill>
                  <a:srgbClr val="C00000"/>
                </a:solidFill>
              </a:rPr>
              <a:t>військово-патріотичного</a:t>
            </a:r>
            <a:r>
              <a:rPr lang="ru-RU" sz="7200" b="1" dirty="0" smtClean="0">
                <a:solidFill>
                  <a:srgbClr val="C00000"/>
                </a:solidFill>
              </a:rPr>
              <a:t> </a:t>
            </a:r>
            <a:r>
              <a:rPr lang="ru-RU" sz="7200" b="1" dirty="0" err="1" smtClean="0">
                <a:solidFill>
                  <a:srgbClr val="C00000"/>
                </a:solidFill>
              </a:rPr>
              <a:t>виховання</a:t>
            </a:r>
            <a:r>
              <a:rPr lang="ru-RU" sz="7200" b="1" dirty="0" smtClean="0">
                <a:solidFill>
                  <a:srgbClr val="C00000"/>
                </a:solidFill>
              </a:rPr>
              <a:t> </a:t>
            </a:r>
            <a:r>
              <a:rPr lang="ru-RU" sz="7200" b="1" dirty="0" err="1" smtClean="0">
                <a:solidFill>
                  <a:srgbClr val="C00000"/>
                </a:solidFill>
              </a:rPr>
              <a:t>учнів</a:t>
            </a:r>
            <a:r>
              <a:rPr lang="ru-RU" sz="7200" b="1" dirty="0" smtClean="0">
                <a:solidFill>
                  <a:srgbClr val="C00000"/>
                </a:solidFill>
              </a:rPr>
              <a:t> у </a:t>
            </a:r>
            <a:r>
              <a:rPr lang="ru-RU" sz="7200" b="1" dirty="0" err="1" smtClean="0">
                <a:solidFill>
                  <a:srgbClr val="C00000"/>
                </a:solidFill>
              </a:rPr>
              <a:t>сім'ї</a:t>
            </a:r>
            <a:r>
              <a:rPr lang="ru-RU" sz="7200" b="1" dirty="0" smtClean="0">
                <a:solidFill>
                  <a:srgbClr val="C00000"/>
                </a:solidFill>
              </a:rPr>
              <a:t>: </a:t>
            </a:r>
            <a:r>
              <a:rPr lang="ru-RU" sz="6800" b="1" dirty="0" smtClean="0">
                <a:solidFill>
                  <a:schemeClr val="tx1"/>
                </a:solidFill>
              </a:rPr>
              <a:t>-</a:t>
            </a:r>
            <a:r>
              <a:rPr lang="ru-RU" sz="5200" b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ознайомлення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дітей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із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сімейними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бойовими</a:t>
            </a:r>
            <a:r>
              <a:rPr lang="ru-RU" sz="6800" b="1" i="1" dirty="0" smtClean="0">
                <a:solidFill>
                  <a:schemeClr val="tx1"/>
                </a:solidFill>
              </a:rPr>
              <a:t> та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трудовими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традиціями</a:t>
            </a:r>
            <a:r>
              <a:rPr lang="ru-RU" sz="6800" b="1" i="1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ru-RU" sz="6800" b="1" i="1" dirty="0" smtClean="0">
                <a:solidFill>
                  <a:schemeClr val="tx1"/>
                </a:solidFill>
              </a:rPr>
              <a:t>           -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бесіди</a:t>
            </a:r>
            <a:r>
              <a:rPr lang="ru-RU" sz="6800" b="1" i="1" dirty="0" smtClean="0">
                <a:solidFill>
                  <a:schemeClr val="tx1"/>
                </a:solidFill>
              </a:rPr>
              <a:t> про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героїчні</a:t>
            </a:r>
            <a:r>
              <a:rPr lang="ru-RU" sz="6800" b="1" i="1" dirty="0" smtClean="0">
                <a:solidFill>
                  <a:schemeClr val="tx1"/>
                </a:solidFill>
              </a:rPr>
              <a:t> подвиги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українського</a:t>
            </a:r>
            <a:r>
              <a:rPr lang="ru-RU" sz="6800" b="1" i="1" dirty="0" smtClean="0">
                <a:solidFill>
                  <a:schemeClr val="tx1"/>
                </a:solidFill>
              </a:rPr>
              <a:t> народу;</a:t>
            </a:r>
          </a:p>
          <a:p>
            <a:pPr algn="just"/>
            <a:r>
              <a:rPr lang="ru-RU" sz="6800" b="1" i="1" dirty="0" smtClean="0">
                <a:solidFill>
                  <a:schemeClr val="tx1"/>
                </a:solidFill>
              </a:rPr>
              <a:t>           -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читання</a:t>
            </a:r>
            <a:r>
              <a:rPr lang="ru-RU" sz="6800" b="1" i="1" dirty="0" smtClean="0">
                <a:solidFill>
                  <a:schemeClr val="tx1"/>
                </a:solidFill>
              </a:rPr>
              <a:t> та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обговорення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з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дітьми</a:t>
            </a:r>
            <a:r>
              <a:rPr lang="ru-RU" sz="6800" b="1" i="1" dirty="0" smtClean="0">
                <a:solidFill>
                  <a:schemeClr val="tx1"/>
                </a:solidFill>
              </a:rPr>
              <a:t> книг на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військово-патріотичну</a:t>
            </a:r>
            <a:r>
              <a:rPr lang="ru-RU" sz="6800" b="1" i="1" dirty="0" smtClean="0">
                <a:solidFill>
                  <a:schemeClr val="tx1"/>
                </a:solidFill>
              </a:rPr>
              <a:t> тематику;</a:t>
            </a:r>
          </a:p>
          <a:p>
            <a:pPr algn="just"/>
            <a:r>
              <a:rPr lang="ru-RU" sz="6800" b="1" i="1" dirty="0" smtClean="0">
                <a:solidFill>
                  <a:schemeClr val="tx1"/>
                </a:solidFill>
              </a:rPr>
              <a:t>           -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спільний</a:t>
            </a:r>
            <a:r>
              <a:rPr lang="ru-RU" sz="6800" b="1" i="1" dirty="0" smtClean="0">
                <a:solidFill>
                  <a:schemeClr val="tx1"/>
                </a:solidFill>
              </a:rPr>
              <a:t> перегляд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героїко-патріотичних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фільмів</a:t>
            </a:r>
            <a:r>
              <a:rPr lang="ru-RU" sz="6800" b="1" i="1" dirty="0" smtClean="0">
                <a:solidFill>
                  <a:schemeClr val="tx1"/>
                </a:solidFill>
              </a:rPr>
              <a:t>,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телевізійних</a:t>
            </a:r>
            <a:r>
              <a:rPr lang="ru-RU" sz="6800" b="1" i="1" dirty="0" smtClean="0">
                <a:solidFill>
                  <a:schemeClr val="tx1"/>
                </a:solidFill>
              </a:rPr>
              <a:t> передач;</a:t>
            </a:r>
          </a:p>
          <a:p>
            <a:pPr algn="just"/>
            <a:r>
              <a:rPr lang="ru-RU" sz="6800" b="1" i="1" dirty="0" smtClean="0">
                <a:solidFill>
                  <a:schemeClr val="tx1"/>
                </a:solidFill>
              </a:rPr>
              <a:t>           -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заохочення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дітей</a:t>
            </a:r>
            <a:r>
              <a:rPr lang="ru-RU" sz="6800" b="1" i="1" dirty="0" smtClean="0">
                <a:solidFill>
                  <a:schemeClr val="tx1"/>
                </a:solidFill>
              </a:rPr>
              <a:t> до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участі</a:t>
            </a:r>
            <a:r>
              <a:rPr lang="ru-RU" sz="6800" b="1" i="1" dirty="0" smtClean="0">
                <a:solidFill>
                  <a:schemeClr val="tx1"/>
                </a:solidFill>
              </a:rPr>
              <a:t> в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догляді</a:t>
            </a:r>
            <a:r>
              <a:rPr lang="ru-RU" sz="6800" b="1" i="1" dirty="0" smtClean="0">
                <a:solidFill>
                  <a:schemeClr val="tx1"/>
                </a:solidFill>
              </a:rPr>
              <a:t> за могилами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воїнів</a:t>
            </a:r>
            <a:r>
              <a:rPr lang="ru-RU" sz="6800" b="1" i="1" dirty="0" smtClean="0">
                <a:solidFill>
                  <a:schemeClr val="tx1"/>
                </a:solidFill>
              </a:rPr>
              <a:t> та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надання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допомоги</a:t>
            </a:r>
            <a:endParaRPr lang="ru-RU" sz="6800" b="1" i="1" dirty="0" smtClean="0">
              <a:solidFill>
                <a:schemeClr val="tx1"/>
              </a:solidFill>
            </a:endParaRPr>
          </a:p>
          <a:p>
            <a:pPr algn="just"/>
            <a:r>
              <a:rPr lang="ru-RU" sz="6800" b="1" i="1" dirty="0">
                <a:solidFill>
                  <a:schemeClr val="tx1"/>
                </a:solidFill>
              </a:rPr>
              <a:t> </a:t>
            </a:r>
            <a:r>
              <a:rPr lang="ru-RU" sz="6800" b="1" i="1" dirty="0" smtClean="0">
                <a:solidFill>
                  <a:schemeClr val="tx1"/>
                </a:solidFill>
              </a:rPr>
              <a:t>           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інвалідам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війни</a:t>
            </a:r>
            <a:r>
              <a:rPr lang="ru-RU" sz="6800" b="1" i="1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ru-RU" sz="6800" b="1" i="1" dirty="0" smtClean="0">
                <a:solidFill>
                  <a:schemeClr val="tx1"/>
                </a:solidFill>
              </a:rPr>
              <a:t>           -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розвиток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інтересу</a:t>
            </a:r>
            <a:r>
              <a:rPr lang="ru-RU" sz="6800" b="1" i="1" dirty="0" smtClean="0">
                <a:solidFill>
                  <a:schemeClr val="tx1"/>
                </a:solidFill>
              </a:rPr>
              <a:t> до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військової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професії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і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служби</a:t>
            </a:r>
            <a:r>
              <a:rPr lang="ru-RU" sz="6800" b="1" i="1" dirty="0" smtClean="0">
                <a:solidFill>
                  <a:schemeClr val="tx1"/>
                </a:solidFill>
              </a:rPr>
              <a:t> в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Збройних</a:t>
            </a:r>
            <a:r>
              <a:rPr lang="ru-RU" sz="6800" b="1" i="1" dirty="0" smtClean="0">
                <a:solidFill>
                  <a:schemeClr val="tx1"/>
                </a:solidFill>
              </a:rPr>
              <a:t> силах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України</a:t>
            </a:r>
            <a:r>
              <a:rPr lang="ru-RU" sz="6800" b="1" i="1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ru-RU" sz="6800" b="1" i="1" dirty="0" smtClean="0">
                <a:solidFill>
                  <a:schemeClr val="tx1"/>
                </a:solidFill>
              </a:rPr>
              <a:t>           - </a:t>
            </a:r>
            <a:r>
              <a:rPr lang="ru-RU" sz="6800" b="1" i="1" dirty="0" err="1" smtClean="0">
                <a:solidFill>
                  <a:schemeClr val="tx1"/>
                </a:solidFill>
              </a:rPr>
              <a:t>фізична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підготовка</a:t>
            </a:r>
            <a:r>
              <a:rPr lang="ru-RU" sz="6800" b="1" i="1" dirty="0" smtClean="0">
                <a:solidFill>
                  <a:schemeClr val="tx1"/>
                </a:solidFill>
              </a:rPr>
              <a:t> та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загартування</a:t>
            </a:r>
            <a:r>
              <a:rPr lang="ru-RU" sz="6800" b="1" i="1" dirty="0" smtClean="0">
                <a:solidFill>
                  <a:schemeClr val="tx1"/>
                </a:solidFill>
              </a:rPr>
              <a:t> </a:t>
            </a:r>
            <a:r>
              <a:rPr lang="ru-RU" sz="6800" b="1" i="1" dirty="0" err="1" smtClean="0">
                <a:solidFill>
                  <a:schemeClr val="tx1"/>
                </a:solidFill>
              </a:rPr>
              <a:t>дітей</a:t>
            </a:r>
            <a:r>
              <a:rPr lang="ru-RU" sz="6800" b="1" i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ru-RU" sz="6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показує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військово-патріотичне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дусі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постійної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готовності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Вітчизни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систематично,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цілеспрямовано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наполегливо</a:t>
            </a:r>
            <a:r>
              <a:rPr lang="ru-RU" sz="6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0"/>
            <a:ext cx="221454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1470025"/>
          </a:xfrm>
        </p:spPr>
        <p:txBody>
          <a:bodyPr/>
          <a:lstStyle/>
          <a:p>
            <a:r>
              <a:rPr lang="uk-UA" dirty="0" smtClean="0">
                <a:solidFill>
                  <a:srgbClr val="0033CC"/>
                </a:solidFill>
                <a:latin typeface="Arial Black" pitchFamily="34" charset="0"/>
              </a:rPr>
              <a:t>Військова частина</a:t>
            </a:r>
            <a:endParaRPr lang="ru-RU" dirty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572560" cy="1752600"/>
          </a:xfrm>
        </p:spPr>
        <p:txBody>
          <a:bodyPr>
            <a:normAutofit fontScale="92500" lnSpcReduction="20000"/>
          </a:bodyPr>
          <a:lstStyle/>
          <a:p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 метою виховання патріотизму учнівської молоді, піднесення престижу військової служби   учні 10-А класу відвідали військову частину  </a:t>
            </a:r>
          </a:p>
          <a:p>
            <a:pPr algn="just"/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А0680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54734">
            <a:off x="4569742" y="2628243"/>
            <a:ext cx="366343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3286148" cy="204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D:\Фото\військова частина\IMG_0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500570"/>
            <a:ext cx="3214710" cy="2143140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714884"/>
            <a:ext cx="407193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50019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Участь </a:t>
            </a:r>
            <a:r>
              <a:rPr lang="ru-RU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мітингу</a:t>
            </a: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вшанування</a:t>
            </a: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ліквідації</a:t>
            </a: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аварії</a:t>
            </a: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Чорнобильській</a:t>
            </a: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АЕС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400443">
            <a:off x="74533" y="4571592"/>
            <a:ext cx="3643323" cy="218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07354">
            <a:off x="6441921" y="4454817"/>
            <a:ext cx="2451956" cy="209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643446"/>
            <a:ext cx="2500315" cy="200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785926"/>
            <a:ext cx="2928928" cy="195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00174"/>
            <a:ext cx="578644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|3.7"/>
</p:tagLst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AC08F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310</TotalTime>
  <Words>701</Words>
  <Application>Microsoft Office PowerPoint</Application>
  <PresentationFormat>Экран (4:3)</PresentationFormat>
  <Paragraphs>82</Paragraphs>
  <Slides>10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Учні</vt:lpstr>
      <vt:lpstr>     Класні керівники приймають активну участь в обласній акції «Зірка пам’яті»  </vt:lpstr>
      <vt:lpstr>Презентация PowerPoint</vt:lpstr>
      <vt:lpstr>                                                                                                                                                                                                                                              У школі вже понад п’ять років працює                                               незвичайний гурток «Юні музеєзнавці»,                                              створений з метою залучення учнів до процесів дослідження, вивчення та збереження історико-культурної спадщини України та рідного краю.  Одним із пріоритетних напрямів роботи гуртка є екскурсійна діяльність, адже подорож дає можливість доповнити, оживити ті знання, які отримали учні під час навчального процесу. Багато цікавих місць гуртківці відвідали (заповідник-музей І.К. Тобілевича «Хутір Надія», дендропарк «Веселі  Боковеньки», «Краєвиди Онуфрієвщини»,м.Київ,  «Софіївку» на Черкащині, заповідник «Хортиця» , місто Чигирин, село Суботів), але ще більше – Україна має всі підстави вважатися дивовижною країною, адже на її теренах збереглося  велика кількість  археологічних, історичних таархітектурних пам’яток,  які здатні дивувати і захоплювати світ підростаючого покоління.</vt:lpstr>
      <vt:lpstr>Вчителі-предметники</vt:lpstr>
      <vt:lpstr>Громадськість, батьки</vt:lpstr>
      <vt:lpstr>Військова частина</vt:lpstr>
      <vt:lpstr>Участь учнів школи у мітингу вшанування учасників ліквідації  аварії на Чорнобильській АЕС </vt:lpstr>
      <vt:lpstr>Творчі роботи учнівського та педагогічного колективу школи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Янина</cp:lastModifiedBy>
  <cp:revision>37</cp:revision>
  <dcterms:created xsi:type="dcterms:W3CDTF">2012-05-06T07:19:19Z</dcterms:created>
  <dcterms:modified xsi:type="dcterms:W3CDTF">2012-05-07T04:19:15Z</dcterms:modified>
</cp:coreProperties>
</file>