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82" r:id="rId10"/>
    <p:sldId id="263" r:id="rId11"/>
    <p:sldId id="265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CC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3" autoAdjust="0"/>
  </p:normalViewPr>
  <p:slideViewPr>
    <p:cSldViewPr>
      <p:cViewPr varScale="1">
        <p:scale>
          <a:sx n="43" d="100"/>
          <a:sy n="43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BB76-D0AE-4335-A730-B774200596AB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C32C-4C0D-4ADE-94F5-7A1C8A055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8333-82BB-47EE-AC0E-B83FDA3472DD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468B-313D-43CE-AFE0-25081460B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BBF3-ED12-4B0D-9FDD-9AFD3E635641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FFEF-7B23-4B46-95F2-A9FB8E904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F2F2-A1E2-47E2-BFAA-59C4B7925581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2E48-4C63-4916-8B1B-73C571632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96B1-6948-4843-B8C5-1F9FE3540B72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ADBC-1267-458E-80FC-6D5963903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5BCA-F864-4547-A004-FFA88C033E72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E20A-C006-4A82-9170-CB833EBB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DE39-2900-409B-817F-43BCF721DBDA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0D1D-5910-4B28-8C34-E7CDAE9C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736A-AD85-415D-82E5-94C930248483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04E8-FA41-4991-8EBC-C0076216C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8882-C547-4152-903D-15A43F0596CE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E17F-3A06-451E-8EC8-BA61359E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C9FC-D1A2-4D8E-85B2-8396E58AD705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4C7B-592B-4ECE-874B-2066D8A8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81B6-8DFE-45AF-9982-5EC8F5E96810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5847-6124-4B43-8376-5F15D5C1F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E748-C3F4-4BF7-9412-6700D5A001AC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7BC5-2897-46FE-9260-33E047568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26AE6-6AA2-4E38-9B88-B293C34E1B25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8617A1-1C04-41AA-97A6-A9A220C1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3;&#1077;&#1085;&#1086;&#1095;&#1082;&#1072;\Desktop\&#1050;&#1072;&#1090;&#1103;\&#1087;&#1088;&#1077;&#1079;&#1077;&#1085;&#1090;&#1072;&#1094;&#1080;&#1103;\&#1041;&#1077;&#1090;&#1093;&#1086;&#1074;&#1077;&#1085;%20-%20&#1051;&#1091;&#1085;&#1085;&#1072;&#1103;%20&#1057;&#1086;&#1085;&#1072;&#1090;&#1072;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1440160"/>
          </a:xfrm>
        </p:spPr>
        <p:txBody>
          <a:bodyPr/>
          <a:lstStyle/>
          <a:p>
            <a:r>
              <a:rPr lang="uk-UA" sz="2000" b="1" dirty="0" smtClean="0">
                <a:latin typeface="Bookman Old Style" pitchFamily="18" charset="0"/>
              </a:rPr>
              <a:t>Спеціалізована загальноосвітня школа </a:t>
            </a:r>
            <a:r>
              <a:rPr lang="en-US" sz="2000" b="1" dirty="0" smtClean="0">
                <a:latin typeface="Bookman Old Style" pitchFamily="18" charset="0"/>
              </a:rPr>
              <a:t>I-III </a:t>
            </a:r>
            <a:r>
              <a:rPr lang="uk-UA" sz="2000" b="1" dirty="0" smtClean="0">
                <a:latin typeface="Bookman Old Style" pitchFamily="18" charset="0"/>
              </a:rPr>
              <a:t>ступенів № 14 </a:t>
            </a:r>
            <a:br>
              <a:rPr lang="uk-UA" sz="2000" b="1" dirty="0" smtClean="0">
                <a:latin typeface="Bookman Old Style" pitchFamily="18" charset="0"/>
              </a:rPr>
            </a:br>
            <a:r>
              <a:rPr lang="uk-UA" sz="2000" b="1" dirty="0" smtClean="0">
                <a:latin typeface="Bookman Old Style" pitchFamily="18" charset="0"/>
              </a:rPr>
              <a:t>Кіровоградської міської ради, Кіровського району</a:t>
            </a:r>
            <a:r>
              <a:rPr lang="uk-UA" sz="2400" dirty="0" smtClean="0">
                <a:latin typeface="Bookman Old Style" pitchFamily="18" charset="0"/>
              </a:rPr>
              <a:t/>
            </a:r>
            <a:br>
              <a:rPr lang="uk-UA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5256584" cy="5040560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</a:rPr>
              <a:t>«</a:t>
            </a:r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</a:rPr>
              <a:t>Моя Кіровоградщина – перлина  Скіфського </a:t>
            </a:r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</a:rPr>
              <a:t>степу»</a:t>
            </a:r>
            <a:endParaRPr lang="uk-UA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uk-UA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Напрям: </a:t>
            </a:r>
            <a:r>
              <a:rPr lang="uk-UA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Історико-краєзнавчий</a:t>
            </a:r>
            <a:r>
              <a:rPr lang="uk-UA" sz="2400" b="1" dirty="0" smtClean="0">
                <a:solidFill>
                  <a:schemeClr val="bg1"/>
                </a:solidFill>
                <a:latin typeface="Bookman Old Style" pitchFamily="18" charset="0"/>
              </a:rPr>
              <a:t> (Історія краю)</a:t>
            </a:r>
          </a:p>
          <a:p>
            <a:pPr algn="l"/>
            <a:endParaRPr lang="uk-UA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</a:rPr>
              <a:t>Автор: </a:t>
            </a:r>
            <a:r>
              <a:rPr lang="uk-UA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Вітюк</a:t>
            </a:r>
            <a:r>
              <a:rPr lang="uk-UA" sz="2400" b="1" dirty="0" smtClean="0">
                <a:solidFill>
                  <a:schemeClr val="tx1"/>
                </a:solidFill>
                <a:latin typeface="Bookman Old Style" pitchFamily="18" charset="0"/>
              </a:rPr>
              <a:t> Катерина</a:t>
            </a:r>
            <a:r>
              <a:rPr lang="uk-UA" sz="2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uk-UA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r>
              <a:rPr lang="uk-UA" sz="2400" b="1" dirty="0" smtClean="0">
                <a:solidFill>
                  <a:srgbClr val="FFFF99"/>
                </a:solidFill>
                <a:latin typeface="Bookman Old Style" pitchFamily="18" charset="0"/>
              </a:rPr>
              <a:t>Керівники: </a:t>
            </a:r>
            <a:endParaRPr lang="uk-UA" sz="2400" b="1" dirty="0" smtClean="0">
              <a:solidFill>
                <a:srgbClr val="FFFF99"/>
              </a:solidFill>
              <a:latin typeface="Bookman Old Style" pitchFamily="18" charset="0"/>
            </a:endParaRPr>
          </a:p>
          <a:p>
            <a:pPr algn="l"/>
            <a:r>
              <a:rPr lang="uk-UA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Скобіоале</a:t>
            </a:r>
            <a:r>
              <a:rPr lang="uk-UA" sz="2400" b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rgbClr val="FFFF99"/>
                </a:solidFill>
                <a:latin typeface="Bookman Old Style" pitchFamily="18" charset="0"/>
              </a:rPr>
              <a:t>Наталія Вікторівна</a:t>
            </a:r>
          </a:p>
          <a:p>
            <a:pPr algn="l"/>
            <a:r>
              <a:rPr lang="uk-UA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Перевалова</a:t>
            </a:r>
            <a:r>
              <a:rPr lang="uk-UA" sz="2400" b="1" dirty="0" smtClean="0">
                <a:solidFill>
                  <a:srgbClr val="FFFF99"/>
                </a:solidFill>
                <a:latin typeface="Bookman Old Style" pitchFamily="18" charset="0"/>
              </a:rPr>
              <a:t> Олена Віталіївна</a:t>
            </a:r>
            <a:endParaRPr lang="ru-RU" sz="2400" b="1" dirty="0">
              <a:solidFill>
                <a:srgbClr val="FFFF99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биология\истроия\презентация\Степ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0913">
            <a:off x="5765792" y="3825896"/>
            <a:ext cx="2871917" cy="21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иология\истроия\презентация\707741656806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3114">
            <a:off x="5591670" y="1386155"/>
            <a:ext cx="3162380" cy="20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Бетховен - Лунная Соната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60782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7" showWhenStopped="0">
                <p:cTn id="6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Book Antiqua" pitchFamily="18" charset="0"/>
              </a:rPr>
              <a:t>Ястребов </a:t>
            </a:r>
            <a:r>
              <a:rPr lang="ru-RU" sz="3600" dirty="0" err="1" smtClean="0">
                <a:latin typeface="Book Antiqua" pitchFamily="18" charset="0"/>
              </a:rPr>
              <a:t>Володимир</a:t>
            </a:r>
            <a:r>
              <a:rPr lang="ru-RU" sz="3600" dirty="0" smtClean="0">
                <a:latin typeface="Book Antiqua" pitchFamily="18" charset="0"/>
              </a:rPr>
              <a:t> </a:t>
            </a:r>
            <a:r>
              <a:rPr lang="ru-RU" sz="3600" dirty="0" err="1" smtClean="0">
                <a:latin typeface="Book Antiqua" pitchFamily="18" charset="0"/>
              </a:rPr>
              <a:t>Миколайович</a:t>
            </a:r>
            <a:r>
              <a:rPr lang="ru-RU" sz="3600" dirty="0" smtClean="0">
                <a:latin typeface="Book Antiqua" pitchFamily="18" charset="0"/>
              </a:rPr>
              <a:t/>
            </a:r>
            <a:br>
              <a:rPr lang="ru-RU" sz="3600" dirty="0" smtClean="0">
                <a:latin typeface="Book Antiqua" pitchFamily="18" charset="0"/>
              </a:rPr>
            </a:br>
            <a:r>
              <a:rPr lang="ru-RU" sz="3800" dirty="0" smtClean="0">
                <a:latin typeface="Book Antiqua" pitchFamily="18" charset="0"/>
              </a:rPr>
              <a:t>(1855-1898)</a:t>
            </a:r>
          </a:p>
        </p:txBody>
      </p:sp>
      <p:pic>
        <p:nvPicPr>
          <p:cNvPr id="1026" name="Picture 2" descr="G:\презентация\yastrebov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920021"/>
            <a:ext cx="4272036" cy="4272036"/>
          </a:xfrm>
        </p:spPr>
      </p:pic>
      <p:sp>
        <p:nvSpPr>
          <p:cNvPr id="3" name="Прямоугольник 2"/>
          <p:cNvSpPr/>
          <p:nvPr/>
        </p:nvSpPr>
        <p:spPr>
          <a:xfrm>
            <a:off x="4472012" y="155679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1700" dirty="0">
                <a:solidFill>
                  <a:prstClr val="black"/>
                </a:solidFill>
                <a:latin typeface="Book Antiqua" pitchFamily="18" charset="0"/>
              </a:rPr>
              <a:t>І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сторик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,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етнограф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, археолог,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краєзнавець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,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дослідник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старожитностей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Єлисаветградщини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(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сучасної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Кіровоградщини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1548" y="285293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У 1876 р.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закінчив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університет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і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отримав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призначення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на посаду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викладача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історії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у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Єлисаветградську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громадську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дівочу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гімназію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6788" y="3991709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На момент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призначення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Ястребова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завідувачем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історико-географічним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музеєм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він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складався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з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невеликої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колекції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старожитностей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, до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якої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відносились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240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предметів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, в тому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числі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270 монет і медалей, 57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документів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,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рукописна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карта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Єлисаветградської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провінції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Х</a:t>
            </a:r>
            <a:r>
              <a:rPr lang="en-US" sz="1700" dirty="0">
                <a:solidFill>
                  <a:prstClr val="black"/>
                </a:solidFill>
                <a:latin typeface="Book Antiqua" pitchFamily="18" charset="0"/>
              </a:rPr>
              <a:t>V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ІІ ст., 3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кам’яні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молотки і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цінне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зібрання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предметів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скіфської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епохи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з кургану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біля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 села </a:t>
            </a:r>
            <a:r>
              <a:rPr lang="ru-RU" sz="1700" dirty="0" err="1">
                <a:solidFill>
                  <a:prstClr val="black"/>
                </a:solidFill>
                <a:latin typeface="Book Antiqua" pitchFamily="18" charset="0"/>
              </a:rPr>
              <a:t>Мартоноші</a:t>
            </a:r>
            <a:r>
              <a:rPr lang="ru-RU" sz="17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857250"/>
            <a:ext cx="77866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Bookman Old Style" pitchFamily="18" charset="0"/>
              </a:rPr>
              <a:t>   Про роль </a:t>
            </a:r>
            <a:r>
              <a:rPr lang="ru-RU" sz="2400" dirty="0" err="1">
                <a:latin typeface="Bookman Old Style" pitchFamily="18" charset="0"/>
              </a:rPr>
              <a:t>Ястребова</a:t>
            </a:r>
            <a:r>
              <a:rPr lang="ru-RU" sz="2400" dirty="0">
                <a:latin typeface="Bookman Old Style" pitchFamily="18" charset="0"/>
              </a:rPr>
              <a:t> в </a:t>
            </a:r>
            <a:r>
              <a:rPr lang="ru-RU" sz="2400" dirty="0" err="1">
                <a:latin typeface="Bookman Old Style" pitchFamily="18" charset="0"/>
              </a:rPr>
              <a:t>діяльності</a:t>
            </a:r>
            <a:r>
              <a:rPr lang="ru-RU" sz="2400" dirty="0">
                <a:latin typeface="Bookman Old Style" pitchFamily="18" charset="0"/>
              </a:rPr>
              <a:t> музею </a:t>
            </a:r>
            <a:r>
              <a:rPr lang="ru-RU" sz="2400" dirty="0" err="1">
                <a:latin typeface="Bookman Old Style" pitchFamily="18" charset="0"/>
              </a:rPr>
              <a:t>свідчить</a:t>
            </a:r>
            <a:r>
              <a:rPr lang="ru-RU" sz="2400" dirty="0">
                <a:latin typeface="Bookman Old Style" pitchFamily="18" charset="0"/>
              </a:rPr>
              <a:t> той факт, </a:t>
            </a:r>
            <a:r>
              <a:rPr lang="ru-RU" sz="2400" dirty="0" err="1">
                <a:latin typeface="Bookman Old Style" pitchFamily="18" charset="0"/>
              </a:rPr>
              <a:t>що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після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його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смерті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він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занепав</a:t>
            </a:r>
            <a:r>
              <a:rPr lang="ru-RU" sz="2400" dirty="0">
                <a:latin typeface="Bookman Old Style" pitchFamily="18" charset="0"/>
              </a:rPr>
              <a:t> на десять </a:t>
            </a:r>
            <a:r>
              <a:rPr lang="ru-RU" sz="2400" dirty="0" err="1">
                <a:latin typeface="Bookman Old Style" pitchFamily="18" charset="0"/>
              </a:rPr>
              <a:t>років</a:t>
            </a:r>
            <a:r>
              <a:rPr lang="ru-RU" sz="2400" dirty="0">
                <a:latin typeface="Bookman Old Style" pitchFamily="18" charset="0"/>
              </a:rPr>
              <a:t>. А </a:t>
            </a:r>
            <a:r>
              <a:rPr lang="ru-RU" sz="2400" dirty="0" err="1">
                <a:latin typeface="Bookman Old Style" pitchFamily="18" charset="0"/>
              </a:rPr>
              <a:t>колекцію</a:t>
            </a:r>
            <a:r>
              <a:rPr lang="ru-RU" sz="2400" dirty="0">
                <a:latin typeface="Bookman Old Style" pitchFamily="18" charset="0"/>
              </a:rPr>
              <a:t> 435 </a:t>
            </a:r>
            <a:r>
              <a:rPr lang="ru-RU" sz="2400" dirty="0" err="1">
                <a:latin typeface="Bookman Old Style" pitchFamily="18" charset="0"/>
              </a:rPr>
              <a:t>писанок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із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Херсонської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Київської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Подільської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Чернігівської</a:t>
            </a:r>
            <a:r>
              <a:rPr lang="ru-RU" sz="2400" dirty="0">
                <a:latin typeface="Bookman Old Style" pitchFamily="18" charset="0"/>
              </a:rPr>
              <a:t> та </a:t>
            </a:r>
            <a:r>
              <a:rPr lang="ru-RU" sz="2400" dirty="0" err="1">
                <a:latin typeface="Bookman Old Style" pitchFamily="18" charset="0"/>
              </a:rPr>
              <a:t>Бесарабської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губерній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було</a:t>
            </a:r>
            <a:r>
              <a:rPr lang="ru-RU" sz="2400" dirty="0">
                <a:latin typeface="Bookman Old Style" pitchFamily="18" charset="0"/>
              </a:rPr>
              <a:t> передано за </a:t>
            </a:r>
            <a:r>
              <a:rPr lang="ru-RU" sz="2400" dirty="0" err="1">
                <a:latin typeface="Bookman Old Style" pitchFamily="18" charset="0"/>
              </a:rPr>
              <a:t>межі</a:t>
            </a:r>
            <a:r>
              <a:rPr lang="ru-RU" sz="2400" dirty="0">
                <a:latin typeface="Bookman Old Style" pitchFamily="18" charset="0"/>
              </a:rPr>
              <a:t> краю, на Полтавщину. як писав у </a:t>
            </a:r>
            <a:r>
              <a:rPr lang="ru-RU" sz="2400" dirty="0" err="1">
                <a:latin typeface="Bookman Old Style" pitchFamily="18" charset="0"/>
              </a:rPr>
              <a:t>некролозі</a:t>
            </a:r>
            <a:r>
              <a:rPr lang="ru-RU" sz="2400" dirty="0">
                <a:latin typeface="Bookman Old Style" pitchFamily="18" charset="0"/>
              </a:rPr>
              <a:t> про смерть </a:t>
            </a:r>
            <a:r>
              <a:rPr lang="ru-RU" sz="2400" dirty="0" err="1">
                <a:latin typeface="Bookman Old Style" pitchFamily="18" charset="0"/>
              </a:rPr>
              <a:t>дослідника</a:t>
            </a:r>
            <a:r>
              <a:rPr lang="ru-RU" sz="2400" dirty="0">
                <a:latin typeface="Bookman Old Style" pitchFamily="18" charset="0"/>
              </a:rPr>
              <a:t> О. </a:t>
            </a:r>
            <a:r>
              <a:rPr lang="ru-RU" sz="2400" dirty="0" err="1">
                <a:latin typeface="Bookman Old Style" pitchFamily="18" charset="0"/>
              </a:rPr>
              <a:t>Маркевич</a:t>
            </a:r>
            <a:r>
              <a:rPr lang="ru-RU" sz="2400" dirty="0">
                <a:latin typeface="Bookman Old Style" pitchFamily="18" charset="0"/>
              </a:rPr>
              <a:t>: "</a:t>
            </a:r>
            <a:r>
              <a:rPr lang="ru-RU" sz="2400" dirty="0" err="1">
                <a:latin typeface="Bookman Old Style" pitchFamily="18" charset="0"/>
              </a:rPr>
              <a:t>Вкажу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ще</a:t>
            </a:r>
            <a:r>
              <a:rPr lang="ru-RU" sz="2400" dirty="0">
                <a:latin typeface="Bookman Old Style" pitchFamily="18" charset="0"/>
              </a:rPr>
              <a:t> на заслугу В.М. </a:t>
            </a:r>
            <a:r>
              <a:rPr lang="ru-RU" sz="2400" dirty="0" err="1">
                <a:latin typeface="Bookman Old Style" pitchFamily="18" charset="0"/>
              </a:rPr>
              <a:t>Ястребова</a:t>
            </a:r>
            <a:r>
              <a:rPr lang="ru-RU" sz="2400" dirty="0">
                <a:latin typeface="Bookman Old Style" pitchFamily="18" charset="0"/>
              </a:rPr>
              <a:t> - </a:t>
            </a:r>
            <a:r>
              <a:rPr lang="ru-RU" sz="2400" dirty="0" err="1">
                <a:latin typeface="Bookman Old Style" pitchFamily="18" charset="0"/>
              </a:rPr>
              <a:t>улаштування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історичного</a:t>
            </a:r>
            <a:r>
              <a:rPr lang="ru-RU" sz="2400" dirty="0">
                <a:latin typeface="Bookman Old Style" pitchFamily="18" charset="0"/>
              </a:rPr>
              <a:t> й </a:t>
            </a:r>
            <a:r>
              <a:rPr lang="ru-RU" sz="2400" dirty="0" err="1">
                <a:latin typeface="Bookman Old Style" pitchFamily="18" charset="0"/>
              </a:rPr>
              <a:t>географічного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відділу</a:t>
            </a:r>
            <a:r>
              <a:rPr lang="ru-RU" sz="2400" dirty="0">
                <a:latin typeface="Bookman Old Style" pitchFamily="18" charset="0"/>
              </a:rPr>
              <a:t> в </a:t>
            </a:r>
            <a:r>
              <a:rPr lang="ru-RU" sz="2400" dirty="0" err="1">
                <a:latin typeface="Bookman Old Style" pitchFamily="18" charset="0"/>
              </a:rPr>
              <a:t>музеї</a:t>
            </a:r>
            <a:r>
              <a:rPr lang="ru-RU" sz="2400" dirty="0">
                <a:latin typeface="Bookman Old Style" pitchFamily="18" charset="0"/>
              </a:rPr>
              <a:t> при </a:t>
            </a:r>
            <a:r>
              <a:rPr lang="ru-RU" sz="2400" dirty="0" err="1">
                <a:latin typeface="Bookman Old Style" pitchFamily="18" charset="0"/>
              </a:rPr>
              <a:t>єлисаветській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реальній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школі</a:t>
            </a:r>
            <a:r>
              <a:rPr lang="ru-RU" sz="2400" dirty="0">
                <a:latin typeface="Bookman Old Style" pitchFamily="18" charset="0"/>
              </a:rPr>
              <a:t>: </a:t>
            </a:r>
            <a:r>
              <a:rPr lang="ru-RU" sz="2400" dirty="0" err="1">
                <a:latin typeface="Bookman Old Style" pitchFamily="18" charset="0"/>
              </a:rPr>
              <a:t>це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був</a:t>
            </a:r>
            <a:r>
              <a:rPr lang="ru-RU" sz="2400" dirty="0">
                <a:latin typeface="Bookman Old Style" pitchFamily="18" charset="0"/>
              </a:rPr>
              <a:t> перший музей </a:t>
            </a:r>
            <a:r>
              <a:rPr lang="ru-RU" sz="2400" dirty="0" err="1">
                <a:latin typeface="Bookman Old Style" pitchFamily="18" charset="0"/>
              </a:rPr>
              <a:t>свого</a:t>
            </a:r>
            <a:r>
              <a:rPr lang="ru-RU" sz="2400" dirty="0">
                <a:latin typeface="Bookman Old Style" pitchFamily="18" charset="0"/>
              </a:rPr>
              <a:t> роду, </a:t>
            </a:r>
            <a:r>
              <a:rPr lang="ru-RU" sz="2400" dirty="0" err="1">
                <a:latin typeface="Bookman Old Style" pitchFamily="18" charset="0"/>
              </a:rPr>
              <a:t>який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мав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старовинні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речі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неабиякої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наукової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вартості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які</a:t>
            </a:r>
            <a:r>
              <a:rPr lang="ru-RU" sz="2400" dirty="0">
                <a:latin typeface="Bookman Old Style" pitchFamily="18" charset="0"/>
              </a:rPr>
              <a:t> й </a:t>
            </a:r>
            <a:r>
              <a:rPr lang="ru-RU" sz="2400" dirty="0" err="1">
                <a:latin typeface="Bookman Old Style" pitchFamily="18" charset="0"/>
              </a:rPr>
              <a:t>були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набуті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Ястребовим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або</a:t>
            </a:r>
            <a:r>
              <a:rPr lang="ru-RU" sz="2400" dirty="0">
                <a:latin typeface="Bookman Old Style" pitchFamily="18" charset="0"/>
              </a:rPr>
              <a:t> через </a:t>
            </a:r>
            <a:r>
              <a:rPr lang="ru-RU" sz="2400" dirty="0" err="1">
                <a:latin typeface="Bookman Old Style" pitchFamily="18" charset="0"/>
              </a:rPr>
              <a:t>його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посередництво</a:t>
            </a:r>
            <a:r>
              <a:rPr lang="ru-RU" sz="2400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3529012"/>
          </a:xfrm>
        </p:spPr>
        <p:txBody>
          <a:bodyPr/>
          <a:lstStyle/>
          <a:p>
            <a:pPr eaLnBrk="1" hangingPunct="1"/>
            <a:r>
              <a:rPr lang="uk-UA" sz="7200" b="1" smtClean="0">
                <a:latin typeface="Ariston"/>
              </a:rPr>
              <a:t>Кіровоградщина – перлина скіфського степу</a:t>
            </a:r>
            <a:endParaRPr lang="ru-RU" sz="7200" b="1" smtClean="0">
              <a:latin typeface="Ariston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224588" cy="1130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18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15300" cy="935037"/>
          </a:xfrm>
        </p:spPr>
        <p:txBody>
          <a:bodyPr/>
          <a:lstStyle/>
          <a:p>
            <a:pPr eaLnBrk="1" hangingPunct="1"/>
            <a:r>
              <a:rPr lang="ru-RU" sz="4800" dirty="0" err="1" smtClean="0">
                <a:latin typeface="Courier New" pitchFamily="49" charset="0"/>
                <a:cs typeface="Courier New" pitchFamily="49" charset="0"/>
              </a:rPr>
              <a:t>Мельгунівський</a:t>
            </a:r>
            <a:r>
              <a:rPr lang="ru-RU" sz="4800" dirty="0" smtClean="0">
                <a:latin typeface="Courier New" pitchFamily="49" charset="0"/>
                <a:cs typeface="Courier New" pitchFamily="49" charset="0"/>
              </a:rPr>
              <a:t> курган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7825"/>
            <a:ext cx="2500312" cy="32813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500" y="1357313"/>
            <a:ext cx="5715000" cy="51435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Мельгýнівський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кургáн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(Литий курган, Лита могила) — один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найдавніших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могил-курганів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скіфів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царський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курган 2-ї пол. 7 ст. до н. е.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600" b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Розкопаний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вересні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1763 року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біля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с.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Копані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Знам'янського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району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Кіровоградської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області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проведені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вказівкою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генерала-губернатора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Новоросійської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губернії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О. Мельгунова.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Додатково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досліджувався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В.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Ястребовим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 1892 та Н.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Бокій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 1989.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600" b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Відомості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про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розкопки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уривчасті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суперечливі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Висота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кургану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близько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10,5 м. На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вершині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знайдена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кам'яна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баба.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Насип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складався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перепаленого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грунту, в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якому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знайдені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залишки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переплавлених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металів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горілих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кісток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каміння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землі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глини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змішаних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вуглинами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5000625"/>
            <a:ext cx="2714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ston"/>
              </a:rPr>
              <a:t>Деякі дослідники вважають, що саме ця скіфська баба була знайдена на вершині Мельгуновського кургану</a:t>
            </a:r>
          </a:p>
        </p:txBody>
      </p:sp>
    </p:spTree>
  </p:cSld>
  <p:clrMapOvr>
    <a:masterClrMapping/>
  </p:clrMapOvr>
  <p:transition spd="slow"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384376"/>
          </a:xfrm>
        </p:spPr>
        <p:txBody>
          <a:bodyPr/>
          <a:lstStyle/>
          <a:p>
            <a:pPr marL="0" lv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В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кургані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знайдено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ряд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золотих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прикрас та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оздоб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меча,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зберігаються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Ермітажі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На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глибині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2-х м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під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кам'яними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плитами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знайдені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залізний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акінак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окутим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золотом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руків'ям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вкритими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золотою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платівкою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дерев'яними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піхвами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прикрашеною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зображеннями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фантастичних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тварин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передньосхідному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стилі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срібні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деталі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ассирійського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палацевого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табурету, золота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діадема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17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масивних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золотих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платівок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зображенням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орла з петлями на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звороті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платівки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зображеннями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мавп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птахів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бронзова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застібка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голівками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левів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кінцівках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40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бронзових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наконечників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стріл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інше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Прикраси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зброя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скіфо-урартському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стилі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Речі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мали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слідів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вогню</a:t>
            </a:r>
            <a:r>
              <a:rPr lang="ru-RU" sz="18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D:\биология\истроия\презентация\800px-Kurgan-Swiatilis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221088"/>
            <a:ext cx="49659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468271"/>
      </p:ext>
    </p:extLst>
  </p:cSld>
  <p:clrMapOvr>
    <a:masterClrMapping/>
  </p:clrMapOvr>
  <p:transition spd="slow" advClick="0" advTm="2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3050"/>
            <a:ext cx="3141663" cy="1162050"/>
          </a:xfrm>
        </p:spPr>
        <p:txBody>
          <a:bodyPr/>
          <a:lstStyle/>
          <a:p>
            <a:pPr algn="ctr" eaLnBrk="1" hangingPunct="1"/>
            <a:r>
              <a:rPr lang="uk-UA" sz="3600" dirty="0" err="1" smtClean="0">
                <a:latin typeface="Bookman Old Style" pitchFamily="18" charset="0"/>
              </a:rPr>
              <a:t>Глодоський</a:t>
            </a:r>
            <a:r>
              <a:rPr lang="uk-UA" sz="3600" dirty="0" smtClean="0">
                <a:latin typeface="Bookman Old Style" pitchFamily="18" charset="0"/>
              </a:rPr>
              <a:t> скарб</a:t>
            </a:r>
            <a:endParaRPr lang="ru-RU" sz="3600" dirty="0" smtClean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3516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sz="1600" b="1" smtClean="0">
                <a:latin typeface="Courier New" pitchFamily="49" charset="0"/>
                <a:cs typeface="Courier New" pitchFamily="49" charset="0"/>
              </a:rPr>
              <a:t>вященні шляхи. Так називалася у часи Великої Скіфії територія між сучасним Кіровоградом та річкою Синюхою.Саме тут, в сакральному центрі Великої Скіфії, за свідченнями давньогрецького історика Геродота, було головне святилище скіфів, від якого в усі кінці держави розходилися Священні Шляхи.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smtClean="0">
                <a:latin typeface="Courier New" pitchFamily="49" charset="0"/>
                <a:cs typeface="Courier New" pitchFamily="49" charset="0"/>
              </a:rPr>
              <a:t>А в околицях сучасного села Рівне Новоукраїнського району Кіровоградської області, біля витоку річки Ексапмеї, стояв гігантський бронзовий казан - символ величі і непереможності Скіфії.</a:t>
            </a:r>
          </a:p>
          <a:p>
            <a:pPr eaLnBrk="1" hangingPunct="1">
              <a:lnSpc>
                <a:spcPct val="90000"/>
              </a:lnSpc>
            </a:pPr>
            <a:endParaRPr lang="ru-RU" sz="160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86313"/>
            <a:ext cx="2686050" cy="1339850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latin typeface="Ariston"/>
              </a:rPr>
              <a:t>Герб Новоукраїнського району Кіровоградської області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00188"/>
            <a:ext cx="2876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З історії кра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860800"/>
            <a:ext cx="3762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28625" y="785813"/>
            <a:ext cx="4038600" cy="4525962"/>
          </a:xfrm>
        </p:spPr>
        <p:txBody>
          <a:bodyPr/>
          <a:lstStyle/>
          <a:p>
            <a:pPr eaLnBrk="1" hangingPunct="1"/>
            <a:r>
              <a:rPr lang="ru-RU" sz="1500" b="1" smtClean="0">
                <a:latin typeface="Courier New" pitchFamily="49" charset="0"/>
                <a:cs typeface="Courier New" pitchFamily="49" charset="0"/>
              </a:rPr>
              <a:t>Біля селища Глодоси Новоукраїнського району в 60-ті роки ХХ століття місцевим хлопчиком був знайдений один з найбагатших золотих скарбів України Глодоський скарб</a:t>
            </a:r>
          </a:p>
          <a:p>
            <a:pPr eaLnBrk="1" hangingPunct="1"/>
            <a:endParaRPr lang="ru-RU" sz="1500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ru-RU" sz="1500" b="1" smtClean="0">
                <a:latin typeface="Courier New" pitchFamily="49" charset="0"/>
                <a:cs typeface="Courier New" pitchFamily="49" charset="0"/>
              </a:rPr>
              <a:t>У музеї історичних коштовностей України, розташованому на території Києво-Печерської лаври, слід обов'язково зупинитися біля вітрини, за склом якої - найцінніші раритети знаменитого «Глодоського скарбу».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3438" y="785813"/>
            <a:ext cx="4038600" cy="4525962"/>
          </a:xfrm>
        </p:spPr>
        <p:txBody>
          <a:bodyPr/>
          <a:lstStyle/>
          <a:p>
            <a:pPr eaLnBrk="1" hangingPunct="1"/>
            <a:r>
              <a:rPr lang="ru-RU" sz="1500" b="1" smtClean="0">
                <a:latin typeface="Courier New" pitchFamily="49" charset="0"/>
                <a:cs typeface="Courier New" pitchFamily="49" charset="0"/>
              </a:rPr>
              <a:t>Скроневі підвіски й нагрудні прикраси, браслети і персні, деталі піхов кинджала й меча, прикраси вузди - і все це золоте й срібне диво було створено майстрами-ювелірами майже півтора тисячоліття тому! В експозиції виставлені дорогоцінні частини скарбу, загалом же він, згідно з описом фахівців, налічує більше двохсот предметів. Серед них майже сто золотих предметів вагою 2,583 кг та сімдесят срібних 1,026 кг.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0563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714875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643306" y="4571984"/>
            <a:ext cx="359970" cy="228601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Карта </a:t>
            </a:r>
            <a:r>
              <a:rPr lang="ru-RU" sz="1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Скіфії</a:t>
            </a:r>
            <a:endParaRPr lang="ru-RU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31714" y="4101683"/>
            <a:ext cx="586443" cy="3226617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Глодоський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скарб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44000">
        <p14:switch dir="r"/>
      </p:transition>
    </mc:Choice>
    <mc:Fallback>
      <p:transition spd="slow" advClick="0" advTm="4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AnastasiaScript" pitchFamily="2" charset="0"/>
              </a:rPr>
              <a:t>Маленький Стоунхендж </a:t>
            </a:r>
            <a:r>
              <a:rPr lang="ru-RU" sz="4000" b="1" dirty="0" err="1" smtClean="0">
                <a:latin typeface="AnastasiaScript" pitchFamily="2" charset="0"/>
              </a:rPr>
              <a:t>Кіровоградщини</a:t>
            </a:r>
            <a:r>
              <a:rPr lang="ru-RU" sz="4000" b="1" dirty="0" smtClean="0">
                <a:latin typeface="AnastasiaScript" pitchFamily="2" charset="0"/>
              </a:rPr>
              <a:t> </a:t>
            </a:r>
          </a:p>
        </p:txBody>
      </p:sp>
      <p:sp>
        <p:nvSpPr>
          <p:cNvPr id="28675" name="Rectangle 7"/>
          <p:cNvSpPr>
            <a:spLocks noGrp="1"/>
          </p:cNvSpPr>
          <p:nvPr>
            <p:ph sz="half" idx="1"/>
          </p:nvPr>
        </p:nvSpPr>
        <p:spPr>
          <a:xfrm>
            <a:off x="4643438" y="1341438"/>
            <a:ext cx="403860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28676" name="Rectangle 8"/>
          <p:cNvSpPr>
            <a:spLocks noGrp="1"/>
          </p:cNvSpPr>
          <p:nvPr>
            <p:ph type="body" sz="half" idx="2"/>
          </p:nvPr>
        </p:nvSpPr>
        <p:spPr>
          <a:xfrm>
            <a:off x="539749" y="976146"/>
            <a:ext cx="3960813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500" b="1" dirty="0" smtClean="0">
                <a:latin typeface="Book Antiqua" pitchFamily="18" charset="0"/>
              </a:rPr>
              <a:t>   </a:t>
            </a:r>
            <a:r>
              <a:rPr lang="ru-RU" sz="1500" b="1" dirty="0" err="1" smtClean="0">
                <a:latin typeface="Book Antiqua" pitchFamily="18" charset="0"/>
              </a:rPr>
              <a:t>Межові</a:t>
            </a:r>
            <a:r>
              <a:rPr lang="ru-RU" sz="1500" b="1" dirty="0" smtClean="0">
                <a:latin typeface="Book Antiqua" pitchFamily="18" charset="0"/>
              </a:rPr>
              <a:t> </a:t>
            </a:r>
            <a:r>
              <a:rPr lang="ru-RU" sz="1500" b="1" dirty="0" err="1" smtClean="0">
                <a:latin typeface="Book Antiqua" pitchFamily="18" charset="0"/>
              </a:rPr>
              <a:t>камені</a:t>
            </a:r>
            <a:r>
              <a:rPr lang="ru-RU" sz="1500" dirty="0" smtClean="0">
                <a:latin typeface="Book Antiqua" pitchFamily="18" charset="0"/>
              </a:rPr>
              <a:t> — </a:t>
            </a:r>
            <a:r>
              <a:rPr lang="uk-UA" sz="1500" dirty="0" smtClean="0">
                <a:latin typeface="Book Antiqua" pitchFamily="18" charset="0"/>
              </a:rPr>
              <a:t>археологічна </a:t>
            </a:r>
            <a:r>
              <a:rPr lang="uk-UA" sz="1500" dirty="0" err="1" smtClean="0">
                <a:latin typeface="Book Antiqua" pitchFamily="18" charset="0"/>
              </a:rPr>
              <a:t>пам</a:t>
            </a:r>
            <a:r>
              <a:rPr lang="en-US" sz="1500" dirty="0" smtClean="0">
                <a:latin typeface="Book Antiqua" pitchFamily="18" charset="0"/>
              </a:rPr>
              <a:t>’</a:t>
            </a:r>
            <a:r>
              <a:rPr lang="uk-UA" sz="1500" dirty="0" smtClean="0">
                <a:latin typeface="Book Antiqua" pitchFamily="18" charset="0"/>
              </a:rPr>
              <a:t>ятка України</a:t>
            </a:r>
            <a:r>
              <a:rPr lang="ru-RU" sz="1500" dirty="0" smtClean="0">
                <a:latin typeface="Book Antiqua" pitchFamily="18" charset="0"/>
              </a:rPr>
              <a:t> </a:t>
            </a:r>
            <a:r>
              <a:rPr lang="ru-RU" sz="1500" dirty="0" err="1" smtClean="0">
                <a:latin typeface="Book Antiqua" pitchFamily="18" charset="0"/>
              </a:rPr>
              <a:t>доби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пізнього</a:t>
            </a:r>
            <a:r>
              <a:rPr lang="ru-RU" sz="1500" dirty="0" smtClean="0">
                <a:latin typeface="Book Antiqua" pitchFamily="18" charset="0"/>
              </a:rPr>
              <a:t> </a:t>
            </a:r>
            <a:r>
              <a:rPr lang="ru-RU" sz="1500" dirty="0" err="1" smtClean="0">
                <a:latin typeface="Book Antiqua" pitchFamily="18" charset="0"/>
              </a:rPr>
              <a:t>неоліту</a:t>
            </a:r>
            <a:r>
              <a:rPr lang="ru-RU" sz="1500" dirty="0" smtClean="0">
                <a:latin typeface="Book Antiqua" pitchFamily="18" charset="0"/>
              </a:rPr>
              <a:t>. </a:t>
            </a:r>
            <a:r>
              <a:rPr lang="ru-RU" sz="1500" dirty="0" err="1" smtClean="0">
                <a:latin typeface="Book Antiqua" pitchFamily="18" charset="0"/>
              </a:rPr>
              <a:t>Являє</a:t>
            </a:r>
            <a:r>
              <a:rPr lang="ru-RU" sz="1500" dirty="0" smtClean="0">
                <a:latin typeface="Book Antiqua" pitchFamily="18" charset="0"/>
              </a:rPr>
              <a:t> собою два ряди з 15 пар </a:t>
            </a:r>
            <a:r>
              <a:rPr lang="ru-RU" sz="1500" dirty="0" err="1" smtClean="0">
                <a:latin typeface="Book Antiqua" pitchFamily="18" charset="0"/>
              </a:rPr>
              <a:t>паралельних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кам'яних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монолітів</a:t>
            </a:r>
            <a:r>
              <a:rPr lang="ru-RU" sz="1500" dirty="0" smtClean="0">
                <a:latin typeface="Book Antiqua" pitchFamily="18" charset="0"/>
              </a:rPr>
              <a:t> — алею </a:t>
            </a:r>
            <a:r>
              <a:rPr lang="ru-RU" sz="1500" dirty="0" err="1" smtClean="0">
                <a:latin typeface="Book Antiqua" pitchFamily="18" charset="0"/>
              </a:rPr>
              <a:t>менгірів</a:t>
            </a:r>
            <a:r>
              <a:rPr lang="ru-RU" sz="1500" dirty="0" smtClean="0">
                <a:latin typeface="Book Antiqua" pitchFamily="18" charset="0"/>
              </a:rPr>
              <a:t>. </a:t>
            </a:r>
            <a:r>
              <a:rPr lang="ru-RU" sz="1500" dirty="0" err="1" smtClean="0">
                <a:latin typeface="Book Antiqua" pitchFamily="18" charset="0"/>
              </a:rPr>
              <a:t>Можливо</a:t>
            </a:r>
            <a:r>
              <a:rPr lang="ru-RU" sz="1500" dirty="0" smtClean="0">
                <a:latin typeface="Book Antiqua" pitchFamily="18" charset="0"/>
              </a:rPr>
              <a:t>, </a:t>
            </a:r>
            <a:r>
              <a:rPr lang="ru-RU" sz="1500" dirty="0" err="1" smtClean="0">
                <a:latin typeface="Book Antiqua" pitchFamily="18" charset="0"/>
              </a:rPr>
              <a:t>культова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споруда</a:t>
            </a:r>
            <a:r>
              <a:rPr lang="ru-RU" sz="1500" dirty="0" smtClean="0">
                <a:latin typeface="Book Antiqua" pitchFamily="18" charset="0"/>
              </a:rPr>
              <a:t>, </a:t>
            </a:r>
            <a:r>
              <a:rPr lang="ru-RU" sz="1500" dirty="0" err="1" smtClean="0">
                <a:latin typeface="Book Antiqua" pitchFamily="18" charset="0"/>
              </a:rPr>
              <a:t>пов'язана</a:t>
            </a:r>
            <a:r>
              <a:rPr lang="ru-RU" sz="1500" dirty="0" smtClean="0">
                <a:latin typeface="Book Antiqua" pitchFamily="18" charset="0"/>
              </a:rPr>
              <a:t> з божеством </a:t>
            </a:r>
            <a:r>
              <a:rPr lang="ru-RU" sz="1500" dirty="0" err="1" smtClean="0">
                <a:latin typeface="Book Antiqua" pitchFamily="18" charset="0"/>
              </a:rPr>
              <a:t>Сонця</a:t>
            </a:r>
            <a:r>
              <a:rPr lang="ru-RU" sz="1500" dirty="0" smtClean="0">
                <a:latin typeface="Book Antiqua" pitchFamily="18" charset="0"/>
              </a:rPr>
              <a:t>. Ряди </a:t>
            </a:r>
            <a:r>
              <a:rPr lang="ru-RU" sz="1500" dirty="0" err="1" smtClean="0">
                <a:latin typeface="Book Antiqua" pitchFamily="18" charset="0"/>
              </a:rPr>
              <a:t>зорієнтовані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зі</a:t>
            </a:r>
            <a:r>
              <a:rPr lang="ru-RU" sz="1500" dirty="0" smtClean="0">
                <a:latin typeface="Book Antiqua" pitchFamily="18" charset="0"/>
              </a:rPr>
              <a:t> сходу на </a:t>
            </a:r>
            <a:r>
              <a:rPr lang="ru-RU" sz="1500" dirty="0" err="1" smtClean="0">
                <a:latin typeface="Book Antiqua" pitchFamily="18" charset="0"/>
              </a:rPr>
              <a:t>захід</a:t>
            </a:r>
            <a:r>
              <a:rPr lang="ru-RU" sz="1500" dirty="0" smtClean="0">
                <a:latin typeface="Book Antiqua" pitchFamily="18" charset="0"/>
              </a:rPr>
              <a:t>, </a:t>
            </a:r>
            <a:r>
              <a:rPr lang="ru-RU" sz="1500" dirty="0" err="1" smtClean="0">
                <a:latin typeface="Book Antiqua" pitchFamily="18" charset="0"/>
              </a:rPr>
              <a:t>висота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паралельних</a:t>
            </a:r>
            <a:r>
              <a:rPr lang="ru-RU" sz="1500" dirty="0" smtClean="0">
                <a:latin typeface="Book Antiqua" pitchFamily="18" charset="0"/>
              </a:rPr>
              <a:t> пар брил </a:t>
            </a:r>
            <a:r>
              <a:rPr lang="ru-RU" sz="1500" dirty="0" err="1" smtClean="0">
                <a:latin typeface="Book Antiqua" pitchFamily="18" charset="0"/>
              </a:rPr>
              <a:t>однакова</a:t>
            </a:r>
            <a:r>
              <a:rPr lang="ru-RU" sz="1500" dirty="0" smtClean="0">
                <a:latin typeface="Book Antiqua" pitchFamily="18" charset="0"/>
              </a:rPr>
              <a:t>. </a:t>
            </a:r>
            <a:r>
              <a:rPr lang="ru-RU" sz="1500" dirty="0" err="1" smtClean="0">
                <a:latin typeface="Book Antiqua" pitchFamily="18" charset="0"/>
              </a:rPr>
              <a:t>Найвища</a:t>
            </a:r>
            <a:r>
              <a:rPr lang="ru-RU" sz="1500" dirty="0" smtClean="0">
                <a:latin typeface="Book Antiqua" pitchFamily="18" charset="0"/>
              </a:rPr>
              <a:t> друга пара (до 1,50 м), </a:t>
            </a:r>
            <a:r>
              <a:rPr lang="ru-RU" sz="1500" dirty="0" err="1" smtClean="0">
                <a:latin typeface="Book Antiqua" pitchFamily="18" charset="0"/>
              </a:rPr>
              <a:t>висота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наступних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поступово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зменшується</a:t>
            </a:r>
            <a:r>
              <a:rPr lang="ru-RU" sz="1500" dirty="0" smtClean="0">
                <a:latin typeface="Book Antiqua" pitchFamily="18" charset="0"/>
              </a:rPr>
              <a:t>. </a:t>
            </a:r>
            <a:r>
              <a:rPr lang="ru-RU" sz="1500" dirty="0" err="1" smtClean="0">
                <a:latin typeface="Book Antiqua" pitchFamily="18" charset="0"/>
              </a:rPr>
              <a:t>Відстань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між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сусідніми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брилами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рядів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збільшується</a:t>
            </a:r>
            <a:r>
              <a:rPr lang="ru-RU" sz="1500" dirty="0" smtClean="0">
                <a:latin typeface="Book Antiqua" pitchFamily="18" charset="0"/>
              </a:rPr>
              <a:t>, </a:t>
            </a:r>
            <a:r>
              <a:rPr lang="ru-RU" sz="1500" dirty="0" err="1" smtClean="0">
                <a:latin typeface="Book Antiqua" pitchFamily="18" charset="0"/>
              </a:rPr>
              <a:t>деякі</a:t>
            </a:r>
            <a:r>
              <a:rPr lang="ru-RU" sz="1500" dirty="0" smtClean="0">
                <a:latin typeface="Book Antiqua" pitchFamily="18" charset="0"/>
              </a:rPr>
              <a:t> з </a:t>
            </a:r>
            <a:r>
              <a:rPr lang="ru-RU" sz="1500" dirty="0" err="1" smtClean="0">
                <a:latin typeface="Book Antiqua" pitchFamily="18" charset="0"/>
              </a:rPr>
              <a:t>кам’яних</a:t>
            </a:r>
            <a:r>
              <a:rPr lang="ru-RU" sz="1500" dirty="0" smtClean="0">
                <a:latin typeface="Book Antiqua" pitchFamily="18" charset="0"/>
              </a:rPr>
              <a:t> брил </a:t>
            </a:r>
            <a:r>
              <a:rPr lang="ru-RU" sz="1500" dirty="0" err="1" smtClean="0">
                <a:latin typeface="Book Antiqua" pitchFamily="18" charset="0"/>
              </a:rPr>
              <a:t>розташовані</a:t>
            </a:r>
            <a:r>
              <a:rPr lang="ru-RU" sz="1500" dirty="0" smtClean="0">
                <a:latin typeface="Book Antiqua" pitchFamily="18" charset="0"/>
              </a:rPr>
              <a:t> на </a:t>
            </a:r>
            <a:r>
              <a:rPr lang="ru-RU" sz="1500" dirty="0" err="1" smtClean="0">
                <a:latin typeface="Book Antiqua" pitchFamily="18" charset="0"/>
              </a:rPr>
              <a:t>іншому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березі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 smtClean="0">
                <a:latin typeface="Book Antiqua" pitchFamily="18" charset="0"/>
              </a:rPr>
              <a:t>річки</a:t>
            </a:r>
            <a:r>
              <a:rPr lang="ru-RU" sz="1500" dirty="0" smtClean="0">
                <a:latin typeface="Book Antiqua" pitchFamily="18" charset="0"/>
              </a:rPr>
              <a:t>. </a:t>
            </a:r>
          </a:p>
        </p:txBody>
      </p:sp>
      <p:pic>
        <p:nvPicPr>
          <p:cNvPr id="28677" name="Picture 9" descr="news_main_6046_179452139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38" y="3687861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1036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4787925" y="4241800"/>
            <a:ext cx="36718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500" dirty="0" smtClean="0">
                <a:latin typeface="Book Antiqua" pitchFamily="18" charset="0"/>
              </a:rPr>
              <a:t>    </a:t>
            </a:r>
            <a:r>
              <a:rPr lang="ru-RU" sz="1500" dirty="0" err="1" smtClean="0">
                <a:latin typeface="Book Antiqua" pitchFamily="18" charset="0"/>
              </a:rPr>
              <a:t>Кваліфікованих</a:t>
            </a:r>
            <a:r>
              <a:rPr lang="ru-RU" sz="1500" dirty="0" smtClean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археологічних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досліджень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пам'ятки</a:t>
            </a:r>
            <a:r>
              <a:rPr lang="ru-RU" sz="1500" dirty="0">
                <a:latin typeface="Book Antiqua" pitchFamily="18" charset="0"/>
              </a:rPr>
              <a:t> не проводилось. </a:t>
            </a:r>
            <a:r>
              <a:rPr lang="ru-RU" sz="1500" dirty="0" err="1">
                <a:latin typeface="Book Antiqua" pitchFamily="18" charset="0"/>
              </a:rPr>
              <a:t>Межові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камені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розташовані</a:t>
            </a:r>
            <a:r>
              <a:rPr lang="ru-RU" sz="1500" dirty="0">
                <a:latin typeface="Book Antiqua" pitchFamily="18" charset="0"/>
              </a:rPr>
              <a:t> в </a:t>
            </a:r>
            <a:r>
              <a:rPr lang="ru-RU" sz="1500" dirty="0" err="1">
                <a:latin typeface="Book Antiqua" pitchFamily="18" charset="0"/>
              </a:rPr>
              <a:t>місці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злиття</a:t>
            </a:r>
            <a:r>
              <a:rPr lang="ru-RU" sz="1500" dirty="0">
                <a:latin typeface="Book Antiqua" pitchFamily="18" charset="0"/>
              </a:rPr>
              <a:t> </a:t>
            </a:r>
            <a:r>
              <a:rPr lang="ru-RU" sz="1500" dirty="0" err="1" smtClean="0">
                <a:latin typeface="Book Antiqua" pitchFamily="18" charset="0"/>
              </a:rPr>
              <a:t>Сугоклею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smtClean="0">
                <a:latin typeface="Book Antiqua" pitchFamily="18" charset="0"/>
              </a:rPr>
              <a:t>та</a:t>
            </a:r>
            <a:r>
              <a:rPr lang="ru-RU" sz="1500" dirty="0">
                <a:latin typeface="Book Antiqua" pitchFamily="18" charset="0"/>
              </a:rPr>
              <a:t> </a:t>
            </a:r>
            <a:r>
              <a:rPr lang="ru-RU" sz="1500" dirty="0" err="1">
                <a:latin typeface="Book Antiqua" pitchFamily="18" charset="0"/>
              </a:rPr>
              <a:t>Сугоклейчика</a:t>
            </a:r>
            <a:r>
              <a:rPr lang="ru-RU" sz="1500" dirty="0">
                <a:latin typeface="Book Antiqua" pitchFamily="18" charset="0"/>
              </a:rPr>
              <a:t>, </a:t>
            </a:r>
            <a:r>
              <a:rPr lang="ru-RU" sz="1500" dirty="0" err="1">
                <a:latin typeface="Book Antiqua" pitchFamily="18" charset="0"/>
              </a:rPr>
              <a:t>неподалік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сіл</a:t>
            </a:r>
            <a:r>
              <a:rPr lang="ru-RU" sz="1500" dirty="0">
                <a:latin typeface="Book Antiqua" pitchFamily="18" charset="0"/>
              </a:rPr>
              <a:t> </a:t>
            </a:r>
            <a:r>
              <a:rPr lang="ru-RU" sz="1500" dirty="0" err="1">
                <a:latin typeface="Book Antiqua" pitchFamily="18" charset="0"/>
              </a:rPr>
              <a:t>Нечаївка</a:t>
            </a:r>
            <a:r>
              <a:rPr lang="ru-RU" sz="1500" dirty="0">
                <a:latin typeface="Book Antiqua" pitchFamily="18" charset="0"/>
              </a:rPr>
              <a:t> та </a:t>
            </a:r>
            <a:r>
              <a:rPr lang="ru-RU" sz="1500" dirty="0" err="1">
                <a:latin typeface="Book Antiqua" pitchFamily="18" charset="0"/>
              </a:rPr>
              <a:t>Голубієвичі</a:t>
            </a:r>
            <a:r>
              <a:rPr lang="ru-RU" sz="1500" dirty="0">
                <a:latin typeface="Book Antiqua" pitchFamily="18" charset="0"/>
              </a:rPr>
              <a:t>. </a:t>
            </a:r>
            <a:r>
              <a:rPr lang="ru-RU" sz="1500" dirty="0" err="1">
                <a:latin typeface="Book Antiqua" pitchFamily="18" charset="0"/>
              </a:rPr>
              <a:t>Поблизу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знаходиться</a:t>
            </a:r>
            <a:r>
              <a:rPr lang="ru-RU" sz="1500" dirty="0">
                <a:latin typeface="Book Antiqua" pitchFamily="18" charset="0"/>
              </a:rPr>
              <a:t> курган </a:t>
            </a:r>
            <a:r>
              <a:rPr lang="ru-RU" sz="1500" dirty="0" err="1">
                <a:latin typeface="Book Antiqua" pitchFamily="18" charset="0"/>
              </a:rPr>
              <a:t>періоду</a:t>
            </a:r>
            <a:r>
              <a:rPr lang="ru-RU" sz="1500" dirty="0">
                <a:latin typeface="Book Antiqua" pitchFamily="18" charset="0"/>
              </a:rPr>
              <a:t> </a:t>
            </a:r>
            <a:r>
              <a:rPr lang="ru-RU" sz="1500" dirty="0" err="1">
                <a:latin typeface="Book Antiqua" pitchFamily="18" charset="0"/>
              </a:rPr>
              <a:t>бронзи</a:t>
            </a:r>
            <a:r>
              <a:rPr lang="ru-RU" sz="1500" dirty="0">
                <a:latin typeface="Book Antiqua" pitchFamily="18" charset="0"/>
              </a:rPr>
              <a:t> та грот (</a:t>
            </a:r>
            <a:r>
              <a:rPr lang="ru-RU" sz="1500" dirty="0" err="1">
                <a:latin typeface="Book Antiqua" pitchFamily="18" charset="0"/>
              </a:rPr>
              <a:t>кам'яний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навіс</a:t>
            </a:r>
            <a:r>
              <a:rPr lang="ru-RU" sz="1500" dirty="0">
                <a:latin typeface="Book Antiqua" pitchFamily="18" charset="0"/>
              </a:rPr>
              <a:t>) </a:t>
            </a:r>
            <a:r>
              <a:rPr lang="ru-RU" sz="1500" i="1" dirty="0" err="1">
                <a:latin typeface="Book Antiqua" pitchFamily="18" charset="0"/>
              </a:rPr>
              <a:t>Чортова</a:t>
            </a:r>
            <a:r>
              <a:rPr lang="ru-RU" sz="1500" i="1" dirty="0">
                <a:latin typeface="Book Antiqua" pitchFamily="18" charset="0"/>
              </a:rPr>
              <a:t> </a:t>
            </a:r>
            <a:r>
              <a:rPr lang="ru-RU" sz="1500" i="1" dirty="0" err="1">
                <a:latin typeface="Book Antiqua" pitchFamily="18" charset="0"/>
              </a:rPr>
              <a:t>печера</a:t>
            </a:r>
            <a:r>
              <a:rPr lang="ru-RU" sz="1500" dirty="0">
                <a:latin typeface="Book Antiqua" pitchFamily="18" charset="0"/>
              </a:rPr>
              <a:t>, </a:t>
            </a:r>
            <a:r>
              <a:rPr lang="ru-RU" sz="1500" dirty="0" err="1">
                <a:latin typeface="Book Antiqua" pitchFamily="18" charset="0"/>
              </a:rPr>
              <a:t>розкопки</a:t>
            </a:r>
            <a:r>
              <a:rPr lang="ru-RU" sz="1500" dirty="0">
                <a:latin typeface="Book Antiqua" pitchFamily="18" charset="0"/>
              </a:rPr>
              <a:t> в </a:t>
            </a:r>
            <a:r>
              <a:rPr lang="ru-RU" sz="1500" dirty="0" err="1">
                <a:latin typeface="Book Antiqua" pitchFamily="18" charset="0"/>
              </a:rPr>
              <a:t>якому</a:t>
            </a:r>
            <a:r>
              <a:rPr lang="ru-RU" sz="1500" dirty="0">
                <a:latin typeface="Book Antiqua" pitchFamily="18" charset="0"/>
              </a:rPr>
              <a:t> показали </a:t>
            </a:r>
            <a:r>
              <a:rPr lang="ru-RU" sz="1500" dirty="0" err="1">
                <a:latin typeface="Book Antiqua" pitchFamily="18" charset="0"/>
              </a:rPr>
              <a:t>наявність</a:t>
            </a:r>
            <a:r>
              <a:rPr lang="ru-RU" sz="1500" dirty="0">
                <a:latin typeface="Book Antiqua" pitchFamily="18" charset="0"/>
              </a:rPr>
              <a:t> культурного шару (</a:t>
            </a:r>
            <a:r>
              <a:rPr lang="ru-RU" sz="1500" dirty="0" err="1">
                <a:latin typeface="Book Antiqua" pitchFamily="18" charset="0"/>
              </a:rPr>
              <a:t>знайдені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залишки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багаття</a:t>
            </a:r>
            <a:r>
              <a:rPr lang="ru-RU" sz="1500" dirty="0">
                <a:latin typeface="Book Antiqua" pitchFamily="18" charset="0"/>
              </a:rPr>
              <a:t>, черепки посуду, </a:t>
            </a:r>
            <a:r>
              <a:rPr lang="ru-RU" sz="1500" dirty="0" err="1">
                <a:latin typeface="Book Antiqua" pitchFamily="18" charset="0"/>
              </a:rPr>
              <a:t>кістки</a:t>
            </a:r>
            <a:r>
              <a:rPr lang="ru-RU" sz="1500" dirty="0">
                <a:latin typeface="Book Antiqua" pitchFamily="18" charset="0"/>
              </a:rPr>
              <a:t> </a:t>
            </a:r>
            <a:r>
              <a:rPr lang="ru-RU" sz="1500" dirty="0" err="1">
                <a:latin typeface="Book Antiqua" pitchFamily="18" charset="0"/>
              </a:rPr>
              <a:t>тварин</a:t>
            </a:r>
            <a:r>
              <a:rPr lang="ru-RU" sz="1500" dirty="0">
                <a:latin typeface="Book Antiqua" pitchFamily="18" charset="0"/>
              </a:rPr>
              <a:t>). </a:t>
            </a:r>
          </a:p>
        </p:txBody>
      </p:sp>
    </p:spTree>
  </p:cSld>
  <p:clrMapOvr>
    <a:masterClrMapping/>
  </p:clrMapOvr>
  <p:transition spd="slow" advClick="0" advTm="3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9000">
              <a:srgbClr val="B43E85"/>
            </a:gs>
            <a:gs pos="15500">
              <a:srgbClr val="C50849"/>
            </a:gs>
            <a:gs pos="16499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1">
              <a:srgbClr val="F952A0"/>
            </a:gs>
            <a:gs pos="845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latin typeface="AnastasiaScript" pitchFamily="2" charset="0"/>
              </a:rPr>
              <a:t>Скіфські</a:t>
            </a:r>
            <a:r>
              <a:rPr lang="ru-RU" b="1" dirty="0" smtClean="0">
                <a:latin typeface="AnastasiaScript" pitchFamily="2" charset="0"/>
              </a:rPr>
              <a:t> </a:t>
            </a:r>
            <a:r>
              <a:rPr lang="ru-RU" b="1" dirty="0" err="1" smtClean="0">
                <a:latin typeface="AnastasiaScript" pitchFamily="2" charset="0"/>
              </a:rPr>
              <a:t>статуї</a:t>
            </a:r>
            <a:r>
              <a:rPr lang="ru-RU" b="1" dirty="0" smtClean="0">
                <a:latin typeface="AnastasiaScript" pitchFamily="2" charset="0"/>
              </a:rPr>
              <a:t> </a:t>
            </a:r>
            <a:r>
              <a:rPr lang="ru-RU" b="1" dirty="0" err="1" smtClean="0">
                <a:latin typeface="AnastasiaScript" pitchFamily="2" charset="0"/>
              </a:rPr>
              <a:t>кіровоградського</a:t>
            </a:r>
            <a:r>
              <a:rPr lang="ru-RU" b="1" dirty="0" smtClean="0">
                <a:latin typeface="AnastasiaScript" pitchFamily="2" charset="0"/>
              </a:rPr>
              <a:t> </a:t>
            </a:r>
            <a:r>
              <a:rPr lang="ru-RU" b="1" dirty="0" err="1" smtClean="0">
                <a:latin typeface="AnastasiaScript" pitchFamily="2" charset="0"/>
              </a:rPr>
              <a:t>обласного</a:t>
            </a:r>
            <a:r>
              <a:rPr lang="ru-RU" b="1" dirty="0" smtClean="0">
                <a:latin typeface="AnastasiaScript" pitchFamily="2" charset="0"/>
              </a:rPr>
              <a:t> </a:t>
            </a:r>
            <a:r>
              <a:rPr lang="ru-RU" b="1" dirty="0" err="1" smtClean="0">
                <a:latin typeface="AnastasiaScript" pitchFamily="2" charset="0"/>
              </a:rPr>
              <a:t>краєзнавчого</a:t>
            </a:r>
            <a:r>
              <a:rPr lang="ru-RU" b="1" dirty="0" smtClean="0">
                <a:latin typeface="AnastasiaScript" pitchFamily="2" charset="0"/>
              </a:rPr>
              <a:t> музею</a:t>
            </a:r>
            <a:endParaRPr lang="ru-RU" dirty="0" smtClean="0">
              <a:latin typeface="AnastasiaScript" pitchFamily="2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5975" cy="44930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Bookman Old Style" pitchFamily="18" charset="0"/>
              </a:rPr>
              <a:t>Кіровоградський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обласний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краєзнавчий</a:t>
            </a:r>
            <a:r>
              <a:rPr lang="ru-RU" sz="2000" dirty="0" smtClean="0">
                <a:latin typeface="Bookman Old Style" pitchFamily="18" charset="0"/>
              </a:rPr>
              <a:t> музей </a:t>
            </a:r>
            <a:r>
              <a:rPr lang="ru-RU" sz="2000" dirty="0" err="1" smtClean="0">
                <a:latin typeface="Bookman Old Style" pitchFamily="18" charset="0"/>
              </a:rPr>
              <a:t>має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унікальну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колекцію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скіфської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кам’яної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скульптури</a:t>
            </a:r>
            <a:r>
              <a:rPr lang="ru-RU" sz="2000" dirty="0" smtClean="0">
                <a:latin typeface="Bookman Old Style" pitchFamily="18" charset="0"/>
              </a:rPr>
              <a:t> – </a:t>
            </a:r>
            <a:r>
              <a:rPr lang="ru-RU" sz="2000" dirty="0" err="1" smtClean="0">
                <a:latin typeface="Bookman Old Style" pitchFamily="18" charset="0"/>
              </a:rPr>
              <a:t>збірка</a:t>
            </a:r>
            <a:r>
              <a:rPr lang="ru-RU" sz="2000" dirty="0" smtClean="0">
                <a:latin typeface="Bookman Old Style" pitchFamily="18" charset="0"/>
              </a:rPr>
              <a:t> шести статуй VI – IV </a:t>
            </a:r>
            <a:r>
              <a:rPr lang="ru-RU" sz="2000" dirty="0" err="1" smtClean="0">
                <a:latin typeface="Bookman Old Style" pitchFamily="18" charset="0"/>
              </a:rPr>
              <a:t>століть</a:t>
            </a:r>
            <a:r>
              <a:rPr lang="ru-RU" sz="2000" dirty="0" smtClean="0">
                <a:latin typeface="Bookman Old Style" pitchFamily="18" charset="0"/>
              </a:rPr>
              <a:t> до </a:t>
            </a:r>
            <a:r>
              <a:rPr lang="ru-RU" sz="2000" dirty="0" err="1" smtClean="0">
                <a:latin typeface="Bookman Old Style" pitchFamily="18" charset="0"/>
              </a:rPr>
              <a:t>н.е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робить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її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чи</a:t>
            </a:r>
            <a:r>
              <a:rPr lang="ru-RU" sz="2000" dirty="0" smtClean="0">
                <a:latin typeface="Bookman Old Style" pitchFamily="18" charset="0"/>
              </a:rPr>
              <a:t> не </a:t>
            </a:r>
            <a:r>
              <a:rPr lang="ru-RU" sz="2000" dirty="0" err="1" smtClean="0">
                <a:latin typeface="Bookman Old Style" pitchFamily="18" charset="0"/>
              </a:rPr>
              <a:t>найбільшою</a:t>
            </a:r>
            <a:r>
              <a:rPr lang="ru-RU" sz="2000" dirty="0" smtClean="0">
                <a:latin typeface="Bookman Old Style" pitchFamily="18" charset="0"/>
              </a:rPr>
              <a:t> в </a:t>
            </a:r>
            <a:r>
              <a:rPr lang="ru-RU" sz="2000" dirty="0" err="1" smtClean="0">
                <a:latin typeface="Bookman Old Style" pitchFamily="18" charset="0"/>
              </a:rPr>
              <a:t>Україні</a:t>
            </a:r>
            <a:r>
              <a:rPr lang="ru-RU" sz="2000" dirty="0" smtClean="0">
                <a:latin typeface="Bookman Old Style" pitchFamily="18" charset="0"/>
              </a:rPr>
              <a:t>. Три з </a:t>
            </a:r>
            <a:r>
              <a:rPr lang="ru-RU" sz="2000" dirty="0" err="1" smtClean="0">
                <a:latin typeface="Bookman Old Style" pitchFamily="18" charset="0"/>
              </a:rPr>
              <a:t>цих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древніх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автохтонних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зразків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кам’яної</a:t>
            </a:r>
            <a:r>
              <a:rPr lang="ru-RU" sz="2000" dirty="0" smtClean="0">
                <a:latin typeface="Bookman Old Style" pitchFamily="18" charset="0"/>
              </a:rPr>
              <a:t> пластики </a:t>
            </a:r>
            <a:r>
              <a:rPr lang="ru-RU" sz="2000" dirty="0" err="1" smtClean="0">
                <a:latin typeface="Bookman Old Style" pitchFamily="18" charset="0"/>
              </a:rPr>
              <a:t>отримані</a:t>
            </a:r>
            <a:r>
              <a:rPr lang="ru-RU" sz="2000" dirty="0" smtClean="0">
                <a:latin typeface="Bookman Old Style" pitchFamily="18" charset="0"/>
              </a:rPr>
              <a:t> у </a:t>
            </a:r>
            <a:r>
              <a:rPr lang="ru-RU" sz="2000" dirty="0" err="1" smtClean="0">
                <a:latin typeface="Bookman Old Style" pitchFamily="18" charset="0"/>
              </a:rPr>
              <a:t>спадок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від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першого</a:t>
            </a:r>
            <a:r>
              <a:rPr lang="ru-RU" sz="2000" dirty="0" smtClean="0">
                <a:latin typeface="Bookman Old Style" pitchFamily="18" charset="0"/>
              </a:rPr>
              <a:t> музею в </a:t>
            </a:r>
            <a:r>
              <a:rPr lang="ru-RU" sz="2000" dirty="0" err="1" smtClean="0">
                <a:latin typeface="Bookman Old Style" pitchFamily="18" charset="0"/>
              </a:rPr>
              <a:t>місті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latin typeface="Bookman Old Style" pitchFamily="18" charset="0"/>
              </a:rPr>
              <a:t>Кіровоградський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музейний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лапідаріум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налічує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всього</a:t>
            </a:r>
            <a:r>
              <a:rPr lang="ru-RU" sz="2000" dirty="0" smtClean="0">
                <a:latin typeface="Bookman Old Style" pitchFamily="18" charset="0"/>
              </a:rPr>
              <a:t> 9 </a:t>
            </a:r>
            <a:r>
              <a:rPr lang="ru-RU" sz="2000" dirty="0" err="1" smtClean="0">
                <a:latin typeface="Bookman Old Style" pitchFamily="18" charset="0"/>
              </a:rPr>
              <a:t>одиниць</a:t>
            </a:r>
            <a:r>
              <a:rPr lang="ru-RU" sz="2000" dirty="0" smtClean="0">
                <a:latin typeface="Bookman Old Style" pitchFamily="18" charset="0"/>
              </a:rPr>
              <a:t> (одна </a:t>
            </a:r>
            <a:r>
              <a:rPr lang="ru-RU" sz="2000" dirty="0" err="1" smtClean="0">
                <a:latin typeface="Bookman Old Style" pitchFamily="18" charset="0"/>
              </a:rPr>
              <a:t>неолітична</a:t>
            </a:r>
            <a:r>
              <a:rPr lang="ru-RU" sz="2000" dirty="0" smtClean="0">
                <a:latin typeface="Bookman Old Style" pitchFamily="18" charset="0"/>
              </a:rPr>
              <a:t> антропоморфна стела, саркофаг </a:t>
            </a:r>
            <a:r>
              <a:rPr lang="ru-RU" sz="2000" dirty="0" err="1" smtClean="0">
                <a:latin typeface="Bookman Old Style" pitchFamily="18" charset="0"/>
              </a:rPr>
              <a:t>зрубної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культури</a:t>
            </a:r>
            <a:r>
              <a:rPr lang="ru-RU" sz="2000" dirty="0" smtClean="0">
                <a:latin typeface="Bookman Old Style" pitchFamily="18" charset="0"/>
              </a:rPr>
              <a:t>, 6 </a:t>
            </a:r>
            <a:r>
              <a:rPr lang="ru-RU" sz="2000" dirty="0" err="1" smtClean="0">
                <a:latin typeface="Bookman Old Style" pitchFamily="18" charset="0"/>
              </a:rPr>
              <a:t>скіфських</a:t>
            </a:r>
            <a:r>
              <a:rPr lang="ru-RU" sz="2000" dirty="0" smtClean="0">
                <a:latin typeface="Bookman Old Style" pitchFamily="18" charset="0"/>
              </a:rPr>
              <a:t> статуй і одна </a:t>
            </a:r>
            <a:r>
              <a:rPr lang="ru-RU" sz="2000" dirty="0" err="1" smtClean="0">
                <a:latin typeface="Bookman Old Style" pitchFamily="18" charset="0"/>
              </a:rPr>
              <a:t>середньовічна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половецька</a:t>
            </a:r>
            <a:r>
              <a:rPr lang="ru-RU" sz="2000" dirty="0" smtClean="0">
                <a:latin typeface="Bookman Old Style" pitchFamily="18" charset="0"/>
              </a:rPr>
              <a:t> "баба”), але за </a:t>
            </a:r>
            <a:r>
              <a:rPr lang="ru-RU" sz="2000" dirty="0" err="1" smtClean="0">
                <a:latin typeface="Bookman Old Style" pitchFamily="18" charset="0"/>
              </a:rPr>
              <a:t>кількістю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витворів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скіфського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кам’яного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різб’ярства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він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може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вважатися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визначною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колекцією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Розташовані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експонати</a:t>
            </a:r>
            <a:r>
              <a:rPr lang="ru-RU" sz="2000" dirty="0" smtClean="0">
                <a:latin typeface="Bookman Old Style" pitchFamily="18" charset="0"/>
              </a:rPr>
              <a:t> у </a:t>
            </a:r>
            <a:r>
              <a:rPr lang="ru-RU" sz="2000" dirty="0" err="1" smtClean="0">
                <a:latin typeface="Bookman Old Style" pitchFamily="18" charset="0"/>
              </a:rPr>
              <a:t>примузейному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сквері</a:t>
            </a:r>
            <a:r>
              <a:rPr lang="ru-RU" sz="2000" dirty="0" smtClean="0">
                <a:latin typeface="Bookman Old Style" pitchFamily="18" charset="0"/>
              </a:rPr>
              <a:t> та у музейному </a:t>
            </a:r>
            <a:r>
              <a:rPr lang="ru-RU" sz="2000" dirty="0" err="1" smtClean="0">
                <a:latin typeface="Bookman Old Style" pitchFamily="18" charset="0"/>
              </a:rPr>
              <a:t>дворі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Якщо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дивитися</a:t>
            </a:r>
            <a:r>
              <a:rPr lang="ru-RU" sz="2000" dirty="0" smtClean="0">
                <a:latin typeface="Bookman Old Style" pitchFamily="18" charset="0"/>
              </a:rPr>
              <a:t> на них з </a:t>
            </a:r>
            <a:r>
              <a:rPr lang="ru-RU" sz="2000" dirty="0" err="1" smtClean="0">
                <a:latin typeface="Bookman Old Style" pitchFamily="18" charset="0"/>
              </a:rPr>
              <a:t>вулиці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Леніна</a:t>
            </a:r>
            <a:r>
              <a:rPr lang="ru-RU" sz="2000" dirty="0" smtClean="0">
                <a:latin typeface="Bookman Old Style" pitchFamily="18" charset="0"/>
              </a:rPr>
              <a:t>, то вони </a:t>
            </a:r>
            <a:r>
              <a:rPr lang="ru-RU" sz="2000" dirty="0" err="1" smtClean="0">
                <a:latin typeface="Bookman Old Style" pitchFamily="18" charset="0"/>
              </a:rPr>
              <a:t>розміщені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зліва</a:t>
            </a:r>
            <a:r>
              <a:rPr lang="ru-RU" sz="2000" dirty="0" smtClean="0">
                <a:latin typeface="Bookman Old Style" pitchFamily="18" charset="0"/>
              </a:rPr>
              <a:t>-направо у </a:t>
            </a:r>
            <a:r>
              <a:rPr lang="ru-RU" sz="2000" dirty="0" err="1" smtClean="0">
                <a:latin typeface="Bookman Old Style" pitchFamily="18" charset="0"/>
              </a:rPr>
              <a:t>такій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послідовності</a:t>
            </a:r>
            <a:r>
              <a:rPr lang="ru-RU" sz="2000" dirty="0" smtClean="0">
                <a:latin typeface="Bookman Old Style" pitchFamily="18" charset="0"/>
              </a:rPr>
              <a:t>: 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187450" y="4194175"/>
            <a:ext cx="3649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220072" y="1052737"/>
            <a:ext cx="3528392" cy="4968552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ambria" pitchFamily="18" charset="0"/>
              </a:rPr>
              <a:t>VI ст. до </a:t>
            </a:r>
            <a:r>
              <a:rPr lang="ru-RU" sz="2800" dirty="0" err="1" smtClean="0">
                <a:latin typeface="Cambria" pitchFamily="18" charset="0"/>
              </a:rPr>
              <a:t>н.е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 err="1" smtClean="0">
                <a:latin typeface="Cambria" pitchFamily="18" charset="0"/>
              </a:rPr>
              <a:t>Граніт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червоний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 err="1" smtClean="0">
                <a:latin typeface="Cambria" pitchFamily="18" charset="0"/>
              </a:rPr>
              <a:t>Станішине</a:t>
            </a:r>
            <a:r>
              <a:rPr lang="ru-RU" sz="2800" dirty="0" smtClean="0">
                <a:latin typeface="Cambria" pitchFamily="18" charset="0"/>
              </a:rPr>
              <a:t> (</a:t>
            </a:r>
            <a:r>
              <a:rPr lang="ru-RU" sz="2800" dirty="0" err="1" smtClean="0">
                <a:latin typeface="Cambria" pitchFamily="18" charset="0"/>
              </a:rPr>
              <a:t>тепер</a:t>
            </a:r>
            <a:r>
              <a:rPr lang="ru-RU" sz="2800" dirty="0" smtClean="0">
                <a:latin typeface="Cambria" pitchFamily="18" charset="0"/>
              </a:rPr>
              <a:t> – с. </a:t>
            </a:r>
            <a:r>
              <a:rPr lang="ru-RU" sz="2800" dirty="0" err="1" smtClean="0">
                <a:latin typeface="Cambria" pitchFamily="18" charset="0"/>
              </a:rPr>
              <a:t>Сокільники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Знам’янського</a:t>
            </a:r>
            <a:r>
              <a:rPr lang="ru-RU" sz="2800" dirty="0" smtClean="0">
                <a:latin typeface="Cambria" pitchFamily="18" charset="0"/>
              </a:rPr>
              <a:t> району). 1883. </a:t>
            </a:r>
            <a:r>
              <a:rPr lang="ru-RU" sz="2800" dirty="0" err="1" smtClean="0">
                <a:latin typeface="Cambria" pitchFamily="18" charset="0"/>
              </a:rPr>
              <a:t>Знайшов</a:t>
            </a:r>
            <a:r>
              <a:rPr lang="ru-RU" sz="2800" dirty="0" smtClean="0">
                <a:latin typeface="Cambria" pitchFamily="18" charset="0"/>
              </a:rPr>
              <a:t> і передав </a:t>
            </a:r>
            <a:r>
              <a:rPr lang="ru-RU" sz="2800" dirty="0" err="1" smtClean="0">
                <a:latin typeface="Cambria" pitchFamily="18" charset="0"/>
              </a:rPr>
              <a:t>К.А.Абертасов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3200" dirty="0" smtClean="0">
                <a:latin typeface="AnastasiaScript" pitchFamily="2" charset="0"/>
              </a:rPr>
              <a:t/>
            </a:r>
            <a:br>
              <a:rPr lang="ru-RU" sz="3200" dirty="0" smtClean="0">
                <a:latin typeface="AnastasiaScript" pitchFamily="2" charset="0"/>
              </a:rPr>
            </a:br>
            <a:endParaRPr lang="ru-RU" sz="3200" dirty="0" smtClean="0">
              <a:latin typeface="AnastasiaScript" pitchFamily="2" charset="0"/>
            </a:endParaRPr>
          </a:p>
        </p:txBody>
      </p:sp>
      <p:pic>
        <p:nvPicPr>
          <p:cNvPr id="30723" name="Picture 4" descr="241489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8913"/>
            <a:ext cx="4752975" cy="6337300"/>
          </a:xfrm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29600" cy="2722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 smtClean="0">
                <a:latin typeface="Ariston" pitchFamily="66" charset="0"/>
              </a:rPr>
              <a:t>Видатні історичні особистості Кіровоградщини</a:t>
            </a:r>
            <a:endParaRPr lang="ru-RU" sz="6600" b="1" dirty="0">
              <a:latin typeface="Ariston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/>
          </p:cNvSpPr>
          <p:nvPr>
            <p:ph type="title"/>
          </p:nvPr>
        </p:nvSpPr>
        <p:spPr>
          <a:xfrm>
            <a:off x="5292725" y="274638"/>
            <a:ext cx="3394075" cy="538638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VII (?) ст. до н. е.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Граніт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рожевий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.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Єлисаветград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(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точне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місце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знахідки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невідоме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можливо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Лита могила,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або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Мельгуновський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курган,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тепер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–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біля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с.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Кучерівки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Знам’янського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 району; 1763, </a:t>
            </a:r>
            <a:r>
              <a:rPr lang="ru-RU" sz="2400" b="1" dirty="0" err="1" smtClean="0">
                <a:solidFill>
                  <a:srgbClr val="FFFF99"/>
                </a:solidFill>
                <a:latin typeface="Bookman Old Style" pitchFamily="18" charset="0"/>
              </a:rPr>
              <a:t>О.П.Мельгунов</a:t>
            </a:r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)</a:t>
            </a:r>
            <a:r>
              <a:rPr lang="ru-RU" dirty="0" smtClean="0"/>
              <a:t> </a:t>
            </a:r>
          </a:p>
        </p:txBody>
      </p:sp>
      <p:sp>
        <p:nvSpPr>
          <p:cNvPr id="31747" name="Rectangle 6"/>
          <p:cNvSpPr>
            <a:spLocks noGrp="1"/>
          </p:cNvSpPr>
          <p:nvPr>
            <p:ph idx="1"/>
          </p:nvPr>
        </p:nvSpPr>
        <p:spPr>
          <a:xfrm>
            <a:off x="323850" y="333375"/>
            <a:ext cx="4176713" cy="51133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8" descr="46059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4537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5220072" y="188913"/>
            <a:ext cx="3466728" cy="5761037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Cambria" pitchFamily="18" charset="0"/>
              </a:rPr>
              <a:t>V ст. до н. е. </a:t>
            </a:r>
            <a:r>
              <a:rPr lang="ru-RU" sz="3200" dirty="0" err="1" smtClean="0">
                <a:latin typeface="Cambria" pitchFamily="18" charset="0"/>
              </a:rPr>
              <a:t>Граніт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рожевий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дрібнозернистий</a:t>
            </a:r>
            <a:r>
              <a:rPr lang="ru-RU" sz="3200" dirty="0" smtClean="0">
                <a:latin typeface="Cambria" pitchFamily="18" charset="0"/>
              </a:rPr>
              <a:t>. </a:t>
            </a:r>
            <a:r>
              <a:rPr lang="ru-RU" sz="3200" dirty="0" err="1" smtClean="0">
                <a:latin typeface="Cambria" pitchFamily="18" charset="0"/>
              </a:rPr>
              <a:t>Куцеволівка</a:t>
            </a:r>
            <a:r>
              <a:rPr lang="ru-RU" sz="3200" dirty="0" smtClean="0">
                <a:latin typeface="Cambria" pitchFamily="18" charset="0"/>
              </a:rPr>
              <a:t> (</a:t>
            </a:r>
            <a:r>
              <a:rPr lang="ru-RU" sz="3200" dirty="0" err="1" smtClean="0">
                <a:latin typeface="Cambria" pitchFamily="18" charset="0"/>
              </a:rPr>
              <a:t>Онуфріївський</a:t>
            </a:r>
            <a:r>
              <a:rPr lang="ru-RU" sz="3200" dirty="0" smtClean="0">
                <a:latin typeface="Cambria" pitchFamily="18" charset="0"/>
              </a:rPr>
              <a:t> район). 1985. </a:t>
            </a:r>
            <a:r>
              <a:rPr lang="ru-RU" sz="3200" dirty="0" err="1" smtClean="0">
                <a:latin typeface="Cambria" pitchFamily="18" charset="0"/>
              </a:rPr>
              <a:t>Н.М.Бокій</a:t>
            </a:r>
            <a:r>
              <a:rPr lang="ru-RU" sz="3200" dirty="0" smtClean="0">
                <a:latin typeface="Cambria" pitchFamily="18" charset="0"/>
              </a:rPr>
              <a:t>.</a:t>
            </a:r>
            <a:r>
              <a:rPr lang="ru-RU" dirty="0" smtClean="0">
                <a:latin typeface="Cambria" pitchFamily="18" charset="0"/>
              </a:rPr>
              <a:t> 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3970338" cy="5505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5" descr="24026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5910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004049" y="404813"/>
            <a:ext cx="3682752" cy="51117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Cambria" pitchFamily="18" charset="0"/>
              </a:rPr>
              <a:t>VI ст. до н. е. Гнейс. </a:t>
            </a:r>
            <a:r>
              <a:rPr lang="ru-RU" sz="3200" dirty="0" err="1" smtClean="0">
                <a:latin typeface="Cambria" pitchFamily="18" charset="0"/>
              </a:rPr>
              <a:t>Ерделівка</a:t>
            </a:r>
            <a:r>
              <a:rPr lang="ru-RU" sz="3200" dirty="0" smtClean="0">
                <a:latin typeface="Cambria" pitchFamily="18" charset="0"/>
              </a:rPr>
              <a:t> (</a:t>
            </a:r>
            <a:r>
              <a:rPr lang="ru-RU" sz="3200" dirty="0" err="1" smtClean="0">
                <a:latin typeface="Cambria" pitchFamily="18" charset="0"/>
              </a:rPr>
              <a:t>тепер</a:t>
            </a:r>
            <a:r>
              <a:rPr lang="ru-RU" sz="3200" dirty="0" smtClean="0">
                <a:latin typeface="Cambria" pitchFamily="18" charset="0"/>
              </a:rPr>
              <a:t> – с. </a:t>
            </a:r>
            <a:r>
              <a:rPr lang="ru-RU" sz="3200" dirty="0" err="1" smtClean="0">
                <a:latin typeface="Cambria" pitchFamily="18" charset="0"/>
              </a:rPr>
              <a:t>Леніна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Маловисківського</a:t>
            </a:r>
            <a:r>
              <a:rPr lang="ru-RU" sz="3200" dirty="0" smtClean="0">
                <a:latin typeface="Cambria" pitchFamily="18" charset="0"/>
              </a:rPr>
              <a:t> району). 1880-?. </a:t>
            </a:r>
            <a:r>
              <a:rPr lang="ru-RU" sz="3200" dirty="0" err="1" smtClean="0">
                <a:latin typeface="Cambria" pitchFamily="18" charset="0"/>
              </a:rPr>
              <a:t>Я.Г.Ерделі</a:t>
            </a:r>
            <a:r>
              <a:rPr lang="ru-RU" sz="3200" dirty="0" smtClean="0">
                <a:latin typeface="Cambria" pitchFamily="18" charset="0"/>
              </a:rPr>
              <a:t>.</a:t>
            </a:r>
            <a:r>
              <a:rPr lang="ru-RU" sz="4000" dirty="0" smtClean="0">
                <a:latin typeface="Cambria" pitchFamily="18" charset="0"/>
              </a:rPr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2819400" cy="5576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5" descr="95042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4537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4999">
              <a:srgbClr val="FF0300"/>
            </a:gs>
            <a:gs pos="27499">
              <a:srgbClr val="FF7A00"/>
            </a:gs>
            <a:gs pos="50000">
              <a:srgbClr val="FFF200"/>
            </a:gs>
            <a:gs pos="72501">
              <a:srgbClr val="FF7A00"/>
            </a:gs>
            <a:gs pos="85001">
              <a:srgbClr val="FF0300"/>
            </a:gs>
            <a:gs pos="100000">
              <a:srgbClr val="4D080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949825" y="764704"/>
            <a:ext cx="4014663" cy="4824413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Cambria" pitchFamily="18" charset="0"/>
              </a:rPr>
              <a:t>VI-V ст. до </a:t>
            </a:r>
            <a:r>
              <a:rPr lang="ru-RU" sz="3600" dirty="0" err="1" smtClean="0">
                <a:latin typeface="Cambria" pitchFamily="18" charset="0"/>
              </a:rPr>
              <a:t>н.е</a:t>
            </a:r>
            <a:r>
              <a:rPr lang="ru-RU" sz="3600" dirty="0" smtClean="0">
                <a:latin typeface="Cambria" pitchFamily="18" charset="0"/>
              </a:rPr>
              <a:t>. </a:t>
            </a:r>
            <a:r>
              <a:rPr lang="ru-RU" sz="3600" dirty="0" err="1" smtClean="0">
                <a:latin typeface="Cambria" pitchFamily="18" charset="0"/>
              </a:rPr>
              <a:t>Граніт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червоно-чорний</a:t>
            </a:r>
            <a:r>
              <a:rPr lang="ru-RU" sz="3600" dirty="0" smtClean="0">
                <a:latin typeface="Cambria" pitchFamily="18" charset="0"/>
              </a:rPr>
              <a:t>. </a:t>
            </a:r>
            <a:r>
              <a:rPr lang="ru-RU" sz="3600" dirty="0" err="1" smtClean="0">
                <a:latin typeface="Cambria" pitchFamily="18" charset="0"/>
              </a:rPr>
              <a:t>Медерове</a:t>
            </a:r>
            <a:r>
              <a:rPr lang="ru-RU" sz="3600" dirty="0" smtClean="0">
                <a:latin typeface="Cambria" pitchFamily="18" charset="0"/>
              </a:rPr>
              <a:t> (</a:t>
            </a:r>
            <a:r>
              <a:rPr lang="ru-RU" sz="3600" dirty="0" err="1" smtClean="0">
                <a:latin typeface="Cambria" pitchFamily="18" charset="0"/>
              </a:rPr>
              <a:t>Кіровоградський</a:t>
            </a:r>
            <a:r>
              <a:rPr lang="ru-RU" sz="3600" dirty="0" smtClean="0">
                <a:latin typeface="Cambria" pitchFamily="18" charset="0"/>
              </a:rPr>
              <a:t> район). 1964. </a:t>
            </a:r>
            <a:r>
              <a:rPr lang="ru-RU" sz="3600" dirty="0" err="1" smtClean="0">
                <a:latin typeface="Cambria" pitchFamily="18" charset="0"/>
              </a:rPr>
              <a:t>О.І.Тереножкін</a:t>
            </a:r>
            <a:r>
              <a:rPr lang="ru-RU" sz="3600" dirty="0" smtClean="0">
                <a:latin typeface="Cambria" pitchFamily="18" charset="0"/>
              </a:rPr>
              <a:t>.</a:t>
            </a:r>
            <a:r>
              <a:rPr lang="ru-RU" dirty="0" smtClean="0">
                <a:latin typeface="Cambria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3754438" cy="57927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5" descr="52035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69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076057" y="333375"/>
            <a:ext cx="3744415" cy="55435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VI-V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cт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. до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н.е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.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Граніт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рожевий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.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Новосавицьке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 (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Долинський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 район,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інша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прив’язка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 – с.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Інгуло-Кам’янка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Новгородківського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 району). 1989. </a:t>
            </a:r>
            <a:r>
              <a:rPr lang="ru-RU" sz="2400" dirty="0" err="1" smtClean="0">
                <a:solidFill>
                  <a:srgbClr val="FFFF99"/>
                </a:solidFill>
                <a:latin typeface="Bookman Old Style" pitchFamily="18" charset="0"/>
              </a:rPr>
              <a:t>В.Ф.Єлісєєв</a:t>
            </a:r>
            <a:r>
              <a:rPr lang="ru-RU" sz="2400" dirty="0" smtClean="0">
                <a:solidFill>
                  <a:srgbClr val="FFFF99"/>
                </a:solidFill>
                <a:latin typeface="Bookman Old Style" pitchFamily="18" charset="0"/>
              </a:rPr>
              <a:t>.</a:t>
            </a:r>
            <a:r>
              <a:rPr lang="ru-RU" sz="2400" dirty="0" smtClean="0">
                <a:latin typeface="Bookman Old Style" pitchFamily="18" charset="0"/>
              </a:rPr>
              <a:t> 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3035300" cy="56499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33840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69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600" dirty="0" smtClean="0">
                <a:latin typeface="AnastasiaScript" pitchFamily="2" charset="0"/>
              </a:rPr>
              <a:t>З історії Кіровограда</a:t>
            </a:r>
            <a:endParaRPr lang="ru-RU" sz="6600" dirty="0" smtClean="0">
              <a:latin typeface="AnastasiaScript" pitchFamily="2" charset="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dirty="0" err="1" smtClean="0">
                <a:latin typeface="Bookman Old Style" pitchFamily="18" charset="0"/>
              </a:rPr>
              <a:t>Знайдено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пам'ятники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що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підтверджують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перебування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людини</a:t>
            </a:r>
            <a:r>
              <a:rPr lang="ru-RU" sz="2000" dirty="0" smtClean="0">
                <a:latin typeface="Bookman Old Style" pitchFamily="18" charset="0"/>
              </a:rPr>
              <a:t> на землях </a:t>
            </a:r>
            <a:r>
              <a:rPr lang="ru-RU" sz="2000" dirty="0" err="1" smtClean="0">
                <a:latin typeface="Bookman Old Style" pitchFamily="18" charset="0"/>
              </a:rPr>
              <a:t>сучасного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Кіровограда</a:t>
            </a:r>
            <a:r>
              <a:rPr lang="ru-RU" sz="2000" dirty="0" smtClean="0">
                <a:latin typeface="Bookman Old Style" pitchFamily="18" charset="0"/>
              </a:rPr>
              <a:t> з </a:t>
            </a:r>
            <a:r>
              <a:rPr lang="ru-RU" sz="2000" dirty="0" err="1" smtClean="0">
                <a:latin typeface="Bookman Old Style" pitchFamily="18" charset="0"/>
              </a:rPr>
              <a:t>часів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верхнього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палеоліту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Розкопки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поховань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проводяться</a:t>
            </a:r>
            <a:r>
              <a:rPr lang="ru-RU" sz="2000" dirty="0" smtClean="0">
                <a:latin typeface="Bookman Old Style" pitchFamily="18" charset="0"/>
              </a:rPr>
              <a:t> і в межах </a:t>
            </a:r>
            <a:r>
              <a:rPr lang="ru-RU" sz="2000" dirty="0" err="1" smtClean="0">
                <a:latin typeface="Bookman Old Style" pitchFamily="18" charset="0"/>
              </a:rPr>
              <a:t>Кіровограда</a:t>
            </a:r>
            <a:r>
              <a:rPr lang="ru-RU" sz="2000" dirty="0" smtClean="0">
                <a:latin typeface="Bookman Old Style" pitchFamily="18" charset="0"/>
              </a:rPr>
              <a:t> - так, в 2000-х </a:t>
            </a:r>
            <a:r>
              <a:rPr lang="ru-RU" sz="2000" dirty="0" err="1" smtClean="0">
                <a:latin typeface="Bookman Old Style" pitchFamily="18" charset="0"/>
              </a:rPr>
              <a:t>був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виявлений</a:t>
            </a:r>
            <a:r>
              <a:rPr lang="ru-RU" sz="2000" dirty="0" smtClean="0">
                <a:latin typeface="Bookman Old Style" pitchFamily="18" charset="0"/>
              </a:rPr>
              <a:t> практично не </a:t>
            </a:r>
            <a:r>
              <a:rPr lang="ru-RU" sz="2000" dirty="0" err="1" smtClean="0">
                <a:latin typeface="Bookman Old Style" pitchFamily="18" charset="0"/>
              </a:rPr>
              <a:t>пошкоджений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дерев'яний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корабель</a:t>
            </a:r>
            <a:r>
              <a:rPr lang="ru-RU" sz="2000" dirty="0" smtClean="0">
                <a:latin typeface="Bookman Old Style" pitchFamily="18" charset="0"/>
              </a:rPr>
              <a:t> у </a:t>
            </a:r>
            <a:r>
              <a:rPr lang="ru-RU" sz="2000" dirty="0" err="1" smtClean="0">
                <a:latin typeface="Bookman Old Style" pitchFamily="18" charset="0"/>
              </a:rPr>
              <a:t>ході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розкопок</a:t>
            </a:r>
            <a:r>
              <a:rPr lang="ru-RU" sz="2000" dirty="0" smtClean="0">
                <a:latin typeface="Bookman Old Style" pitchFamily="18" charset="0"/>
              </a:rPr>
              <a:t> на </a:t>
            </a:r>
            <a:r>
              <a:rPr lang="ru-RU" sz="2000" dirty="0" err="1" smtClean="0">
                <a:latin typeface="Bookman Old Style" pitchFamily="18" charset="0"/>
              </a:rPr>
              <a:t>кіровоградській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вулиці</a:t>
            </a:r>
            <a:r>
              <a:rPr lang="ru-RU" sz="2000" dirty="0" smtClean="0">
                <a:latin typeface="Bookman Old Style" pitchFamily="18" charset="0"/>
              </a:rPr>
              <a:t> Попова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 eaLnBrk="1" hangingPunct="1"/>
            <a:r>
              <a:rPr lang="ru-RU" sz="2000" dirty="0" smtClean="0">
                <a:latin typeface="Bookman Old Style" pitchFamily="18" charset="0"/>
              </a:rPr>
              <a:t>У XVI - 1-й </a:t>
            </a:r>
            <a:r>
              <a:rPr lang="ru-RU" sz="2000" dirty="0" err="1" smtClean="0">
                <a:latin typeface="Bookman Old Style" pitchFamily="18" charset="0"/>
              </a:rPr>
              <a:t>половині</a:t>
            </a:r>
            <a:r>
              <a:rPr lang="ru-RU" sz="2000" dirty="0" smtClean="0">
                <a:latin typeface="Bookman Old Style" pitchFamily="18" charset="0"/>
              </a:rPr>
              <a:t> XVIII </a:t>
            </a:r>
            <a:r>
              <a:rPr lang="ru-RU" sz="2000" dirty="0" err="1" smtClean="0">
                <a:latin typeface="Bookman Old Style" pitchFamily="18" charset="0"/>
              </a:rPr>
              <a:t>століть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землі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сучасного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Кіровограда</a:t>
            </a:r>
            <a:r>
              <a:rPr lang="ru-RU" sz="2000" dirty="0" smtClean="0">
                <a:latin typeface="Bookman Old Style" pitchFamily="18" charset="0"/>
              </a:rPr>
              <a:t> та </a:t>
            </a:r>
            <a:r>
              <a:rPr lang="ru-RU" sz="2000" dirty="0" err="1" smtClean="0">
                <a:latin typeface="Bookman Old Style" pitchFamily="18" charset="0"/>
              </a:rPr>
              <a:t>прилеглих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територій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були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володіннями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Запорізької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Січі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pPr eaLnBrk="1" hangingPunct="1"/>
            <a:r>
              <a:rPr lang="ru-RU" sz="2000" dirty="0" err="1" smtClean="0">
                <a:latin typeface="Bookman Old Style" pitchFamily="18" charset="0"/>
              </a:rPr>
              <a:t>Історія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сучасного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міста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Кіровоград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безпосередньо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пов'язана</a:t>
            </a:r>
            <a:r>
              <a:rPr lang="ru-RU" sz="2000" dirty="0" smtClean="0">
                <a:latin typeface="Bookman Old Style" pitchFamily="18" charset="0"/>
              </a:rPr>
              <a:t> з </a:t>
            </a:r>
            <a:r>
              <a:rPr lang="ru-RU" sz="2000" dirty="0" err="1" smtClean="0">
                <a:latin typeface="Bookman Old Style" pitchFamily="18" charset="0"/>
              </a:rPr>
              <a:t>утворенням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Єлизаветинської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фортеці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fol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smtClean="0">
                <a:latin typeface="Amadeus" pitchFamily="2" charset="0"/>
              </a:rPr>
              <a:t>План фортеці</a:t>
            </a:r>
            <a:endParaRPr lang="ru-RU" sz="9600" dirty="0" smtClean="0">
              <a:latin typeface="Amadeus" pitchFamily="2" charset="0"/>
            </a:endParaRP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7" y="1452273"/>
            <a:ext cx="6264696" cy="51045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14:flip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5472607"/>
          </a:xfrm>
        </p:spPr>
        <p:txBody>
          <a:bodyPr/>
          <a:lstStyle/>
          <a:p>
            <a:pPr algn="l"/>
            <a:r>
              <a:rPr lang="uk-UA" sz="4000" dirty="0" smtClean="0">
                <a:latin typeface="Bookman Old Style" pitchFamily="18" charset="0"/>
              </a:rPr>
              <a:t>Використані джерела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>
                <a:latin typeface="Cambria" pitchFamily="18" charset="0"/>
              </a:rPr>
              <a:t> Ресурси Інтернет:</a:t>
            </a:r>
            <a:br>
              <a:rPr lang="uk-UA" sz="3200" dirty="0" smtClean="0">
                <a:latin typeface="Cambria" pitchFamily="18" charset="0"/>
              </a:rPr>
            </a:br>
            <a:r>
              <a:rPr lang="en-US" sz="2400" dirty="0"/>
              <a:t>http://</a:t>
            </a:r>
            <a:r>
              <a:rPr lang="en-US" sz="2400" dirty="0" smtClean="0"/>
              <a:t>www.oblrada.kirovograd.ua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r>
              <a:rPr lang="en-US" sz="2400" dirty="0"/>
              <a:t>http://</a:t>
            </a:r>
            <a:r>
              <a:rPr lang="en-US" sz="2400" dirty="0" smtClean="0"/>
              <a:t>library.kr.ua</a:t>
            </a:r>
            <a:r>
              <a:rPr lang="uk-UA" sz="2400" dirty="0"/>
              <a:t>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en-US" sz="2400" dirty="0"/>
              <a:t>http://uk.wikipedia.org</a:t>
            </a:r>
            <a:br>
              <a:rPr lang="en-US" sz="2400" dirty="0"/>
            </a:br>
            <a:r>
              <a:rPr lang="en-US" sz="2400" dirty="0"/>
              <a:t>http://www.regionalmuseum.kr.ua/ashl/shl18_u.html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>http://</a:t>
            </a:r>
            <a:r>
              <a:rPr lang="en-US" sz="2400" dirty="0" smtClean="0"/>
              <a:t>megaskop.ru</a:t>
            </a:r>
            <a:br>
              <a:rPr lang="en-US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3600" dirty="0" smtClean="0">
                <a:latin typeface="Cambria" pitchFamily="18" charset="0"/>
              </a:rPr>
              <a:t>Література: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…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152728" cy="2655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037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latin typeface="Bookman Old Style" pitchFamily="18" charset="0"/>
              </a:rPr>
              <a:t>Достоєвський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err="1" smtClean="0">
                <a:latin typeface="Bookman Old Style" pitchFamily="18" charset="0"/>
              </a:rPr>
              <a:t>Андрій</a:t>
            </a:r>
            <a:r>
              <a:rPr lang="ru-RU" sz="3600" dirty="0" smtClean="0">
                <a:latin typeface="Bookman Old Style" pitchFamily="18" charset="0"/>
              </a:rPr>
              <a:t> Михайлович</a:t>
            </a: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2000" b="1" dirty="0" smtClean="0">
                <a:latin typeface="Bookman Old Style" pitchFamily="18" charset="0"/>
              </a:rPr>
              <a:t>15 (27) </a:t>
            </a:r>
            <a:r>
              <a:rPr lang="ru-RU" sz="2000" b="1" dirty="0" err="1" smtClean="0">
                <a:latin typeface="Bookman Old Style" pitchFamily="18" charset="0"/>
              </a:rPr>
              <a:t>березня</a:t>
            </a:r>
            <a:r>
              <a:rPr lang="ru-RU" sz="2000" b="1" dirty="0" smtClean="0">
                <a:latin typeface="Bookman Old Style" pitchFamily="18" charset="0"/>
              </a:rPr>
              <a:t> 1825 — 7 (19) </a:t>
            </a:r>
            <a:r>
              <a:rPr lang="ru-RU" sz="2000" b="1" dirty="0" err="1" smtClean="0">
                <a:latin typeface="Bookman Old Style" pitchFamily="18" charset="0"/>
              </a:rPr>
              <a:t>березня</a:t>
            </a:r>
            <a:r>
              <a:rPr lang="ru-RU" sz="2000" b="1" dirty="0" smtClean="0">
                <a:latin typeface="Bookman Old Style" pitchFamily="18" charset="0"/>
              </a:rPr>
              <a:t> 1897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D:\биология\истроия\презентация\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" y="1484312"/>
            <a:ext cx="4103688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4"/>
          <p:cNvSpPr>
            <a:spLocks noGrp="1"/>
          </p:cNvSpPr>
          <p:nvPr>
            <p:ph idx="1"/>
          </p:nvPr>
        </p:nvSpPr>
        <p:spPr>
          <a:xfrm>
            <a:off x="4391819" y="1484312"/>
            <a:ext cx="4572668" cy="4680992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4303713" algn="l"/>
              </a:tabLst>
              <a:defRPr/>
            </a:pP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Російський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 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архітектор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мемуа-рист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;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молодший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брат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російсько-го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 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письменника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 Федора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Михай-ловича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Достоєвського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На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посаді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головного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будівничого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сучасного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українського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Кірово-града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брат Ф. М.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Достоєвського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Андрій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працював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жовтня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1849 року до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липня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1858 року,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звівши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керуючи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будівництвом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itchFamily="18" charset="0"/>
              </a:rPr>
              <a:t>бага-тьох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споруд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місті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активно </a:t>
            </a:r>
            <a:r>
              <a:rPr lang="ru-RU" sz="2000" dirty="0" err="1">
                <a:solidFill>
                  <a:srgbClr val="002060"/>
                </a:solidFill>
                <a:latin typeface="Book Antiqua" pitchFamily="18" charset="0"/>
              </a:rPr>
              <a:t>розбудовувалось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 в ту пору.</a:t>
            </a:r>
          </a:p>
          <a:p>
            <a:pPr marL="0" indent="0" eaLnBrk="1" hangingPunct="1">
              <a:buFont typeface="Arial" charset="0"/>
              <a:buNone/>
            </a:pPr>
            <a:endParaRPr lang="ru-RU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 advClick="0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2000">
              <a:srgbClr val="85C2FF"/>
            </a:gs>
            <a:gs pos="55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80598" cy="252028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</a:rPr>
              <a:t> 1875 року </a:t>
            </a:r>
            <a:r>
              <a:rPr lang="ru-RU" sz="2400" dirty="0" err="1">
                <a:solidFill>
                  <a:srgbClr val="002060"/>
                </a:solidFill>
              </a:rPr>
              <a:t>Андрій</a:t>
            </a:r>
            <a:r>
              <a:rPr lang="ru-RU" sz="2400" dirty="0">
                <a:solidFill>
                  <a:srgbClr val="002060"/>
                </a:solidFill>
              </a:rPr>
              <a:t> Михайлович задумав </a:t>
            </a:r>
            <a:r>
              <a:rPr lang="ru-RU" sz="2400" dirty="0" err="1">
                <a:solidFill>
                  <a:srgbClr val="002060"/>
                </a:solidFill>
              </a:rPr>
              <a:t>скласти</a:t>
            </a:r>
            <a:r>
              <a:rPr lang="ru-RU" sz="2400" dirty="0">
                <a:solidFill>
                  <a:srgbClr val="002060"/>
                </a:solidFill>
              </a:rPr>
              <a:t> записки про </a:t>
            </a:r>
            <a:r>
              <a:rPr lang="ru-RU" sz="2400" dirty="0" err="1">
                <a:solidFill>
                  <a:srgbClr val="002060"/>
                </a:solidFill>
              </a:rPr>
              <a:t>своє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життя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однак</a:t>
            </a:r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400" dirty="0" err="1">
                <a:solidFill>
                  <a:srgbClr val="002060"/>
                </a:solidFill>
              </a:rPr>
              <a:t>одразу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припинив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цю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діяльність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молодший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син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Андрій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навідав</a:t>
            </a:r>
            <a:r>
              <a:rPr lang="ru-RU" sz="2400" dirty="0">
                <a:solidFill>
                  <a:srgbClr val="002060"/>
                </a:solidFill>
              </a:rPr>
              <a:t> батька </a:t>
            </a:r>
            <a:r>
              <a:rPr lang="ru-RU" sz="2400" dirty="0" err="1">
                <a:solidFill>
                  <a:srgbClr val="002060"/>
                </a:solidFill>
              </a:rPr>
              <a:t>влітку</a:t>
            </a:r>
            <a:r>
              <a:rPr lang="ru-RU" sz="2400" dirty="0">
                <a:solidFill>
                  <a:srgbClr val="002060"/>
                </a:solidFill>
              </a:rPr>
              <a:t> 1895 року, попросив </a:t>
            </a:r>
            <a:r>
              <a:rPr lang="ru-RU" sz="2400" dirty="0" err="1">
                <a:solidFill>
                  <a:srgbClr val="002060"/>
                </a:solidFill>
              </a:rPr>
              <a:t>його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поновити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ведення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нотаток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крім</a:t>
            </a:r>
            <a:r>
              <a:rPr lang="ru-RU" sz="2400" dirty="0">
                <a:solidFill>
                  <a:srgbClr val="002060"/>
                </a:solidFill>
              </a:rPr>
              <a:t> того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1884 року </a:t>
            </a:r>
            <a:r>
              <a:rPr lang="ru-RU" sz="2400" dirty="0" err="1">
                <a:solidFill>
                  <a:srgbClr val="002060"/>
                </a:solidFill>
              </a:rPr>
              <a:t>Андрій</a:t>
            </a:r>
            <a:r>
              <a:rPr lang="ru-RU" sz="2400" dirty="0">
                <a:solidFill>
                  <a:srgbClr val="002060"/>
                </a:solidFill>
              </a:rPr>
              <a:t> Михайлович </a:t>
            </a:r>
            <a:r>
              <a:rPr lang="ru-RU" sz="2400" dirty="0" err="1">
                <a:solidFill>
                  <a:srgbClr val="002060"/>
                </a:solidFill>
              </a:rPr>
              <a:t>вів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щоденник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останній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запис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якому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датується</a:t>
            </a:r>
            <a:r>
              <a:rPr lang="ru-RU" sz="2400" dirty="0">
                <a:solidFill>
                  <a:srgbClr val="002060"/>
                </a:solidFill>
              </a:rPr>
              <a:t> 18 </a:t>
            </a:r>
            <a:r>
              <a:rPr lang="ru-RU" sz="2400" dirty="0" err="1">
                <a:solidFill>
                  <a:srgbClr val="002060"/>
                </a:solidFill>
              </a:rPr>
              <a:t>жовтня</a:t>
            </a:r>
            <a:r>
              <a:rPr lang="ru-RU" sz="2400" dirty="0">
                <a:solidFill>
                  <a:srgbClr val="002060"/>
                </a:solidFill>
              </a:rPr>
              <a:t> 1896 року.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 descr="D:\биология\истроия\презентация\800px-Mol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6697"/>
            <a:ext cx="5544616" cy="36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96752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Book Antiqua" pitchFamily="18" charset="0"/>
              </a:rPr>
              <a:t>Торгова</a:t>
            </a:r>
            <a:r>
              <a:rPr lang="ru-RU" dirty="0">
                <a:latin typeface="Book Antiqua" pitchFamily="18" charset="0"/>
              </a:rPr>
              <a:t> (</a:t>
            </a:r>
            <a:r>
              <a:rPr lang="ru-RU" dirty="0" err="1">
                <a:latin typeface="Book Antiqua" pitchFamily="18" charset="0"/>
              </a:rPr>
              <a:t>Сінна</a:t>
            </a:r>
            <a:r>
              <a:rPr lang="ru-RU" dirty="0">
                <a:latin typeface="Book Antiqua" pitchFamily="18" charset="0"/>
              </a:rPr>
              <a:t>) </a:t>
            </a:r>
            <a:r>
              <a:rPr lang="ru-RU" dirty="0" err="1">
                <a:latin typeface="Book Antiqua" pitchFamily="18" charset="0"/>
              </a:rPr>
              <a:t>площа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під</a:t>
            </a:r>
            <a:r>
              <a:rPr lang="ru-RU" dirty="0">
                <a:latin typeface="Book Antiqua" pitchFamily="18" charset="0"/>
              </a:rPr>
              <a:t> час </a:t>
            </a:r>
            <a:r>
              <a:rPr lang="ru-RU" dirty="0" err="1">
                <a:latin typeface="Book Antiqua" pitchFamily="18" charset="0"/>
              </a:rPr>
              <a:t>щорічного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святкування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Молозької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вільної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пожежної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дружини</a:t>
            </a:r>
            <a:r>
              <a:rPr lang="ru-RU" dirty="0">
                <a:latin typeface="Book Antiqua" pitchFamily="18" charset="0"/>
              </a:rPr>
              <a:t>. </a:t>
            </a:r>
            <a:r>
              <a:rPr lang="ru-RU" dirty="0" err="1">
                <a:latin typeface="Book Antiqua" pitchFamily="18" charset="0"/>
              </a:rPr>
              <a:t>Праворуч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пожежна</a:t>
            </a:r>
            <a:r>
              <a:rPr lang="ru-RU" dirty="0">
                <a:latin typeface="Book Antiqua" pitchFamily="18" charset="0"/>
              </a:rPr>
              <a:t> каланча, </a:t>
            </a:r>
            <a:r>
              <a:rPr lang="ru-RU" dirty="0" err="1">
                <a:latin typeface="Book Antiqua" pitchFamily="18" charset="0"/>
              </a:rPr>
              <a:t>побудована</a:t>
            </a:r>
            <a:r>
              <a:rPr lang="ru-RU" dirty="0">
                <a:latin typeface="Book Antiqua" pitchFamily="18" charset="0"/>
              </a:rPr>
              <a:t> за проектом </a:t>
            </a:r>
            <a:r>
              <a:rPr lang="ru-RU" dirty="0" smtClean="0">
                <a:latin typeface="Book Antiqua" pitchFamily="18" charset="0"/>
              </a:rPr>
              <a:t>   А</a:t>
            </a:r>
            <a:r>
              <a:rPr lang="ru-RU" dirty="0">
                <a:latin typeface="Book Antiqua" pitchFamily="18" charset="0"/>
              </a:rPr>
              <a:t>. </a:t>
            </a:r>
            <a:r>
              <a:rPr lang="ru-RU" dirty="0" err="1">
                <a:latin typeface="Book Antiqua" pitchFamily="18" charset="0"/>
              </a:rPr>
              <a:t>М.Достоєвського</a:t>
            </a:r>
            <a:r>
              <a:rPr lang="ru-RU" dirty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2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13195 L -0.00486 0.43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31000">
              <a:srgbClr val="21D6E0"/>
            </a:gs>
            <a:gs pos="82001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Bookman Old Style" pitchFamily="18" charset="0"/>
              </a:rPr>
              <a:t>Пашутін Олександр Миколайович</a:t>
            </a:r>
            <a:r>
              <a:rPr lang="ru-RU" sz="2400" smtClean="0">
                <a:latin typeface="Bookman Old Style" pitchFamily="18" charset="0"/>
              </a:rPr>
              <a:t/>
            </a:r>
            <a:br>
              <a:rPr lang="ru-RU" sz="2400" smtClean="0">
                <a:latin typeface="Bookman Old Style" pitchFamily="18" charset="0"/>
              </a:rPr>
            </a:br>
            <a:r>
              <a:rPr lang="ru-RU" sz="2000" smtClean="0">
                <a:latin typeface="Bookman Old Style" pitchFamily="18" charset="0"/>
              </a:rPr>
              <a:t>26 листопада 1846 — 1 листопада 1906</a:t>
            </a:r>
            <a:br>
              <a:rPr lang="ru-RU" sz="2000" smtClean="0">
                <a:latin typeface="Bookman Old Style" pitchFamily="18" charset="0"/>
              </a:rPr>
            </a:br>
            <a:endParaRPr lang="ru-RU" sz="2000" smtClean="0">
              <a:latin typeface="Bookman Old Style" pitchFamily="18" charset="0"/>
            </a:endParaRPr>
          </a:p>
        </p:txBody>
      </p:sp>
      <p:sp>
        <p:nvSpPr>
          <p:cNvPr id="17411" name="Объект 4"/>
          <p:cNvSpPr>
            <a:spLocks noGrp="1"/>
          </p:cNvSpPr>
          <p:nvPr>
            <p:ph idx="1"/>
          </p:nvPr>
        </p:nvSpPr>
        <p:spPr>
          <a:xfrm>
            <a:off x="5004618" y="1268760"/>
            <a:ext cx="3815854" cy="4709120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Колезький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радник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,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єлисаветградський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міський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голова (1878—1905),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почесний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громадянин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міста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uk-UA" sz="16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25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червня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1871 року О.М.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Пашутін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був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вперше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обраний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гласним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єлисаветградської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міської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думи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, а 12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травня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1878 року —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міським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головою,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перебуваючи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на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цій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посаді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фактично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до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останніх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років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свого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життя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050" name="Picture 2" descr="D:\биология\истроия\презентация\Пашутін_Олександр_Миколай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77000">
              <a:srgbClr val="D4DEFF"/>
            </a:gs>
            <a:gs pos="100000">
              <a:srgbClr val="96AB94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nos\Рабочий стол\img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5" y="676381"/>
            <a:ext cx="3032349" cy="41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350"/>
            <a:ext cx="3096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Попри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виняткову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зайнятість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на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усіх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офіційних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і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громадських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посадах О.М.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Пашутін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став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першою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особою,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історії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міста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звела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до купи і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виклала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на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папері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його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історичний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розвиток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—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є автором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унікальної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міської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хроніки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виданої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[1897] року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під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назвою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«Исторический очерк г.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Елисаветграда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08204" y="627479"/>
            <a:ext cx="26917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За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управління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Олександра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Пашутіна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Єлисаветград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пережив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розквіт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у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всіх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сферах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міського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життя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— так,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саме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в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цей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час запущено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водогін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(1893), у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місті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відкрився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перший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український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професіональний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театр (1882),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з'явився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міський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трамвай (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перші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проекти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від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1887 року,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реальний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запуск — у 1897 </a:t>
            </a:r>
            <a:r>
              <a:rPr lang="ru-RU" sz="1600" b="1" dirty="0" err="1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році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).</a:t>
            </a: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atin typeface="Bookman Old Style" pitchFamily="18" charset="0"/>
              </a:rPr>
              <a:t>Пам'ятник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Пашутіну</a:t>
            </a:r>
            <a:r>
              <a:rPr lang="ru-RU" b="1" dirty="0" smtClean="0">
                <a:latin typeface="Bookman Old Style" pitchFamily="18" charset="0"/>
              </a:rPr>
              <a:t> в </a:t>
            </a:r>
            <a:r>
              <a:rPr lang="ru-RU" b="1" dirty="0" err="1" smtClean="0">
                <a:latin typeface="Bookman Old Style" pitchFamily="18" charset="0"/>
              </a:rPr>
              <a:t>Кіровограді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074" name="Picture 2" descr="D:\биология\истроия\презентация\800px-Пашуті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1600200"/>
            <a:ext cx="6832600" cy="4525963"/>
          </a:xfrm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latin typeface="Bookman Old Style" pitchFamily="18" charset="0"/>
              </a:rPr>
              <a:t>Цікаві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факти</a:t>
            </a:r>
            <a:r>
              <a:rPr lang="ru-RU" dirty="0" smtClean="0">
                <a:latin typeface="Bookman Old Style" pitchFamily="18" charset="0"/>
              </a:rPr>
              <a:t> з </a:t>
            </a:r>
            <a:r>
              <a:rPr lang="ru-RU" dirty="0" err="1" smtClean="0">
                <a:latin typeface="Bookman Old Style" pitchFamily="18" charset="0"/>
              </a:rPr>
              <a:t>життя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Пашутіна</a:t>
            </a:r>
            <a:r>
              <a:rPr lang="ru-RU" dirty="0" smtClean="0">
                <a:latin typeface="Bookman Old Style" pitchFamily="18" charset="0"/>
              </a:rPr>
              <a:t>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 smtClean="0"/>
              <a:t>Перейменування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Олександром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Пашутіним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Невської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Пашутінську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святкування</a:t>
            </a:r>
            <a:r>
              <a:rPr lang="ru-RU" sz="2000" b="1" dirty="0" smtClean="0"/>
              <a:t> 25-ліття </a:t>
            </a:r>
            <a:r>
              <a:rPr lang="ru-RU" sz="2000" b="1" dirty="0" err="1" smtClean="0"/>
              <a:t>перебування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посаді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голови</a:t>
            </a:r>
            <a:r>
              <a:rPr lang="ru-RU" sz="2000" b="1" dirty="0" smtClean="0"/>
              <a:t> є першим </a:t>
            </a:r>
            <a:r>
              <a:rPr lang="ru-RU" sz="2000" b="1" dirty="0" err="1" smtClean="0"/>
              <a:t>випадком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історії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Кіровограда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іменування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вулиці</a:t>
            </a:r>
            <a:r>
              <a:rPr lang="ru-RU" sz="2000" b="1" dirty="0" smtClean="0"/>
              <a:t> на честь </a:t>
            </a:r>
            <a:r>
              <a:rPr lang="ru-RU" sz="2000" b="1" dirty="0" err="1" smtClean="0"/>
              <a:t>конкретної</a:t>
            </a:r>
            <a:r>
              <a:rPr lang="ru-RU" sz="2000" b="1" dirty="0" smtClean="0"/>
              <a:t> особи за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унікальним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випадком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найменування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вулиці</a:t>
            </a:r>
            <a:r>
              <a:rPr lang="ru-RU" sz="2000" b="1" dirty="0" smtClean="0"/>
              <a:t> на честь себе самого,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історично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звичайним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осіб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ранзі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імператора</a:t>
            </a:r>
            <a:r>
              <a:rPr lang="ru-RU" sz="20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4"/>
            <a:ext cx="4562525" cy="305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407707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ookman Old Style" pitchFamily="18" charset="0"/>
              </a:rPr>
              <a:t>Вул</a:t>
            </a:r>
            <a:r>
              <a:rPr lang="ru-RU" sz="2400" dirty="0">
                <a:latin typeface="Bookman Old Style" pitchFamily="18" charset="0"/>
              </a:rPr>
              <a:t>. </a:t>
            </a:r>
            <a:r>
              <a:rPr lang="ru-RU" sz="2400" dirty="0" err="1">
                <a:latin typeface="Bookman Old Style" pitchFamily="18" charset="0"/>
              </a:rPr>
              <a:t>Пашутінська</a:t>
            </a:r>
            <a:r>
              <a:rPr lang="ru-RU" sz="2400" dirty="0">
                <a:latin typeface="Bookman Old Style" pitchFamily="18" charset="0"/>
              </a:rPr>
              <a:t>. Фото </a:t>
            </a:r>
            <a:r>
              <a:rPr lang="ru-RU" sz="2400" dirty="0" err="1">
                <a:latin typeface="Bookman Old Style" pitchFamily="18" charset="0"/>
              </a:rPr>
              <a:t>поч</a:t>
            </a:r>
            <a:r>
              <a:rPr lang="ru-RU" sz="2400" dirty="0">
                <a:latin typeface="Bookman Old Style" pitchFamily="18" charset="0"/>
              </a:rPr>
              <a:t>. ХХ-</a:t>
            </a:r>
            <a:r>
              <a:rPr lang="ru-RU" sz="2400" dirty="0" err="1">
                <a:latin typeface="Bookman Old Style" pitchFamily="18" charset="0"/>
              </a:rPr>
              <a:t>го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століття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 advTm="18000">
        <p14:honeycomb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75000">
              <a:srgbClr val="C50849">
                <a:lumMod val="91000"/>
              </a:srgbClr>
            </a:gs>
            <a:gs pos="83000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344816" cy="4929411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Перебуваючи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відомчій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службі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Міністерств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народної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просвіти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юстиції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Олександр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Пашутін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дослужився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до чину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надвірного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радника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, а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означало,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наступний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чин (8-й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клас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),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б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він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отримав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надав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би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йому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право на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спадкове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дворянство.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Book Antiqua" pitchFamily="18" charset="0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Саме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монографія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з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історії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міста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зумовила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те,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ім'я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Пашутіна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не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було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викреслено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замовчувалося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)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навіть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Book Antiqua" pitchFamily="18" charset="0"/>
              </a:rPr>
              <a:t>радянський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час.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9585079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966</TotalTime>
  <Words>1419</Words>
  <Application>Microsoft Office PowerPoint</Application>
  <PresentationFormat>Экран (4:3)</PresentationFormat>
  <Paragraphs>82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Спеціалізована загальноосвітня школа I-III ступенів № 14  Кіровоградської міської ради, Кіровського району </vt:lpstr>
      <vt:lpstr>Видатні історичні особистості Кіровоградщини</vt:lpstr>
      <vt:lpstr>Достоєвський Андрій Михайлович (15 (27) березня 1825 — 7 (19) березня 1897)</vt:lpstr>
      <vt:lpstr>Слайд 4</vt:lpstr>
      <vt:lpstr>Пашутін Олександр Миколайович 26 листопада 1846 — 1 листопада 1906 </vt:lpstr>
      <vt:lpstr>Слайд 6</vt:lpstr>
      <vt:lpstr>Пам'ятник Пашутіну в Кіровограді</vt:lpstr>
      <vt:lpstr>Цікаві факти з життя Пашутіна:</vt:lpstr>
      <vt:lpstr>Слайд 9</vt:lpstr>
      <vt:lpstr>Ястребов Володимир Миколайович (1855-1898)</vt:lpstr>
      <vt:lpstr>Слайд 11</vt:lpstr>
      <vt:lpstr>Кіровоградщина – перлина скіфського степу</vt:lpstr>
      <vt:lpstr>Мельгунівський курган</vt:lpstr>
      <vt:lpstr>Слайд 14</vt:lpstr>
      <vt:lpstr>Глодоський скарб</vt:lpstr>
      <vt:lpstr>Слайд 16</vt:lpstr>
      <vt:lpstr>Маленький Стоунхендж Кіровоградщини </vt:lpstr>
      <vt:lpstr>Скіфські статуї кіровоградського обласного краєзнавчого музею</vt:lpstr>
      <vt:lpstr>VI ст. до н.е. Граніт червоний. Станішине (тепер – с. Сокільники Знам’янського району). 1883. Знайшов і передав К.А.Абертасов.  </vt:lpstr>
      <vt:lpstr>VII (?) ст. до н. е. Граніт рожевий. Єлисаветград (точне місце знахідки невідоме, можливо Лита могила, або Мельгуновський курган, тепер – біля с. Кучерівки Знам’янського району; 1763, О.П.Мельгунов) </vt:lpstr>
      <vt:lpstr>V ст. до н. е. Граніт рожевий дрібнозернистий. Куцеволівка (Онуфріївський район). 1985. Н.М.Бокій. </vt:lpstr>
      <vt:lpstr>VI ст. до н. е. Гнейс. Ерделівка (тепер – с. Леніна Маловисківського району). 1880-?. Я.Г.Ерделі. </vt:lpstr>
      <vt:lpstr>VI-V ст. до н.е. Граніт червоно-чорний. Медерове (Кіровоградський район). 1964. О.І.Тереножкін. </vt:lpstr>
      <vt:lpstr>VI-V cт. до н.е. Граніт рожевий. Новосавицьке (Долинський район, інша прив’язка – с. Інгуло-Кам’янка Новгородківського району). 1989. В.Ф.Єлісєєв.  </vt:lpstr>
      <vt:lpstr>З історії Кіровограда</vt:lpstr>
      <vt:lpstr>План фортеці</vt:lpstr>
      <vt:lpstr>Використані джерела  Ресурси Інтернет: http://www.oblrada.kirovograd.ua  http://library.kr.ua  http://uk.wikipedia.org http://www.regionalmuseum.kr.ua/ashl/shl18_u.html http://megaskop.ru  Література: 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Видатны історичні особис</dc:title>
  <dc:creator>WORK</dc:creator>
  <cp:lastModifiedBy>леночка</cp:lastModifiedBy>
  <cp:revision>54</cp:revision>
  <dcterms:created xsi:type="dcterms:W3CDTF">2011-10-20T16:59:31Z</dcterms:created>
  <dcterms:modified xsi:type="dcterms:W3CDTF">2011-11-09T21:27:58Z</dcterms:modified>
</cp:coreProperties>
</file>